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3"/>
  </p:sldMasterIdLst>
  <p:notesMasterIdLst>
    <p:notesMasterId r:id="rId5"/>
  </p:notesMasterIdLst>
  <p:handoutMasterIdLst>
    <p:handoutMasterId r:id="rId6"/>
  </p:handoutMasterIdLst>
  <p:sldIdLst>
    <p:sldId id="286" r:id="rId4"/>
  </p:sldIdLst>
  <p:sldSz cx="12192000" cy="6858000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1CE8D3BB-5F64-613E-D23A-23F9CD7E77BC}" name="Joshua Ooi" initials="JO" userId="64d38ccce015615d" providerId="Windows Liv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bru Karakoc Madsen" initials="EKM" lastIdx="13" clrIdx="6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1" name="Christopher Edge" initials="CE" lastIdx="91" clrIdx="0"/>
  <p:cmAuthor id="2" name="Ebru Karakoc Madsen" initials="EBKA" lastIdx="23" clrIdx="1"/>
  <p:cmAuthor id="3" name="Audrey Dufour" initials="AD" lastIdx="18" clrIdx="2"/>
  <p:cmAuthor id="4" name="Jacob Lindblad" initials="JL" lastIdx="1" clrIdx="3"/>
  <p:cmAuthor id="5" name="Shen Yang Lim" initials="SYL" lastIdx="88" clrIdx="4"/>
  <p:cmAuthor id="6" name="Simon Wheeler" initials="SW" lastIdx="77" clrIdx="5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E8E7DE"/>
    <a:srgbClr val="3F1A01"/>
    <a:srgbClr val="7F7F7F"/>
    <a:srgbClr val="C8CAD8"/>
    <a:srgbClr val="FBE6BF"/>
    <a:srgbClr val="ECC6C4"/>
    <a:srgbClr val="B51C12"/>
    <a:srgbClr val="A5A07B"/>
    <a:srgbClr val="EF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2" autoAdjust="0"/>
    <p:restoredTop sz="72768" autoAdjust="0"/>
  </p:normalViewPr>
  <p:slideViewPr>
    <p:cSldViewPr snapToGrid="0">
      <p:cViewPr varScale="1">
        <p:scale>
          <a:sx n="67" d="100"/>
          <a:sy n="67" d="100"/>
        </p:scale>
        <p:origin x="1170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4152" y="-13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AEE26D25-8153-4C3B-BB94-1CCD7E1FE0C0}"/>
    <pc:docChg chg="undo redo custSel addSld delSld modSld">
      <pc:chgData name="Cecilie Rørdam" userId="9e6ed0df-47b2-4b0e-a5a5-8ff8555efc23" providerId="ADAL" clId="{AEE26D25-8153-4C3B-BB94-1CCD7E1FE0C0}" dt="2025-02-26T12:13:06.208" v="43" actId="47"/>
      <pc:docMkLst>
        <pc:docMk/>
      </pc:docMkLst>
      <pc:sldChg chg="add">
        <pc:chgData name="Cecilie Rørdam" userId="9e6ed0df-47b2-4b0e-a5a5-8ff8555efc23" providerId="ADAL" clId="{AEE26D25-8153-4C3B-BB94-1CCD7E1FE0C0}" dt="2025-02-26T12:12:53.533" v="38" actId="47"/>
        <pc:sldMkLst>
          <pc:docMk/>
          <pc:sldMk cId="3693897010" sldId="286"/>
        </pc:sldMkLst>
      </pc:sldChg>
      <pc:sldChg chg="add del">
        <pc:chgData name="Cecilie Rørdam" userId="9e6ed0df-47b2-4b0e-a5a5-8ff8555efc23" providerId="ADAL" clId="{AEE26D25-8153-4C3B-BB94-1CCD7E1FE0C0}" dt="2025-02-26T12:13:05.427" v="40" actId="47"/>
        <pc:sldMkLst>
          <pc:docMk/>
          <pc:sldMk cId="3329846735" sldId="287"/>
        </pc:sldMkLst>
      </pc:sldChg>
      <pc:sldChg chg="addSp delSp modSp add del mod">
        <pc:chgData name="Cecilie Rørdam" userId="9e6ed0df-47b2-4b0e-a5a5-8ff8555efc23" providerId="ADAL" clId="{AEE26D25-8153-4C3B-BB94-1CCD7E1FE0C0}" dt="2025-02-26T12:13:04.660" v="39" actId="47"/>
        <pc:sldMkLst>
          <pc:docMk/>
          <pc:sldMk cId="1262034504" sldId="301"/>
        </pc:sldMkLst>
        <pc:spChg chg="add del mod">
          <ac:chgData name="Cecilie Rørdam" userId="9e6ed0df-47b2-4b0e-a5a5-8ff8555efc23" providerId="ADAL" clId="{AEE26D25-8153-4C3B-BB94-1CCD7E1FE0C0}" dt="2025-02-26T12:11:13.902" v="9" actId="14100"/>
          <ac:spMkLst>
            <pc:docMk/>
            <pc:sldMk cId="1262034504" sldId="301"/>
            <ac:spMk id="4" creationId="{00000000-0000-0000-0000-000000000000}"/>
          </ac:spMkLst>
        </pc:spChg>
      </pc:sldChg>
      <pc:sldChg chg="addSp delSp modSp add del mod">
        <pc:chgData name="Cecilie Rørdam" userId="9e6ed0df-47b2-4b0e-a5a5-8ff8555efc23" providerId="ADAL" clId="{AEE26D25-8153-4C3B-BB94-1CCD7E1FE0C0}" dt="2025-02-26T12:13:05.641" v="41" actId="47"/>
        <pc:sldMkLst>
          <pc:docMk/>
          <pc:sldMk cId="819457611" sldId="316"/>
        </pc:sldMkLst>
        <pc:spChg chg="add del mod">
          <ac:chgData name="Cecilie Rørdam" userId="9e6ed0df-47b2-4b0e-a5a5-8ff8555efc23" providerId="ADAL" clId="{AEE26D25-8153-4C3B-BB94-1CCD7E1FE0C0}" dt="2025-02-26T12:12:21.006" v="25" actId="14100"/>
          <ac:spMkLst>
            <pc:docMk/>
            <pc:sldMk cId="819457611" sldId="316"/>
            <ac:spMk id="4" creationId="{00000000-0000-0000-0000-000000000000}"/>
          </ac:spMkLst>
        </pc:spChg>
      </pc:sldChg>
      <pc:sldChg chg="add del">
        <pc:chgData name="Cecilie Rørdam" userId="9e6ed0df-47b2-4b0e-a5a5-8ff8555efc23" providerId="ADAL" clId="{AEE26D25-8153-4C3B-BB94-1CCD7E1FE0C0}" dt="2025-02-26T12:13:05.888" v="42" actId="47"/>
        <pc:sldMkLst>
          <pc:docMk/>
          <pc:sldMk cId="761489717" sldId="340"/>
        </pc:sldMkLst>
      </pc:sldChg>
      <pc:sldChg chg="add del">
        <pc:chgData name="Cecilie Rørdam" userId="9e6ed0df-47b2-4b0e-a5a5-8ff8555efc23" providerId="ADAL" clId="{AEE26D25-8153-4C3B-BB94-1CCD7E1FE0C0}" dt="2025-02-26T12:13:06.208" v="43" actId="47"/>
        <pc:sldMkLst>
          <pc:docMk/>
          <pc:sldMk cId="946970922" sldId="34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26-02-2025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816" y="4751984"/>
            <a:ext cx="5440044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8816" y="4751983"/>
            <a:ext cx="5440044" cy="4919067"/>
          </a:xfrm>
        </p:spPr>
        <p:txBody>
          <a:bodyPr/>
          <a:lstStyle/>
          <a:p>
            <a:r>
              <a:rPr lang="en-GB" dirty="0"/>
              <a:t>The presence of mild cognitive impairment (MCI) in PD is associated with subsequent dementia.</a:t>
            </a:r>
            <a:r>
              <a:rPr lang="en-GB" baseline="30000" dirty="0"/>
              <a:t>1,5</a:t>
            </a:r>
            <a:r>
              <a:rPr lang="en-GB" dirty="0"/>
              <a:t> Cognitive impairment reduces overall quality of life and may ultimately require an affected individual to be placed in a nursing home.</a:t>
            </a:r>
            <a:r>
              <a:rPr lang="en-GB" baseline="30000" dirty="0"/>
              <a:t>1</a:t>
            </a:r>
            <a:r>
              <a:rPr lang="en-GB" dirty="0"/>
              <a:t> </a:t>
            </a:r>
            <a:r>
              <a:rPr lang="en-GB" dirty="0">
                <a:highlight>
                  <a:srgbClr val="00FFFF"/>
                </a:highlight>
              </a:rPr>
              <a:t>MCI is common among people with PD; a large meta-analysis identified 41 studies of the prevalence and clinical aspects of MCI in Parkinson’s disease, with a pooled incidence prevalence of 40% (95% confidence interval: 36–44%).</a:t>
            </a:r>
            <a:r>
              <a:rPr lang="en-GB" baseline="30000" dirty="0">
                <a:highlight>
                  <a:srgbClr val="00FFFF"/>
                </a:highlight>
              </a:rPr>
              <a:t>4</a:t>
            </a:r>
            <a:endParaRPr lang="en-GB" dirty="0">
              <a:highlight>
                <a:srgbClr val="00FFFF"/>
              </a:highlight>
            </a:endParaRPr>
          </a:p>
          <a:p>
            <a:r>
              <a:rPr lang="en-GB" dirty="0"/>
              <a:t>A community-based study carried out in Cambridgeshire, UK, recruited new cases of PD and followed them over several years to identify factors associated with the later development of dementia.</a:t>
            </a:r>
            <a:r>
              <a:rPr lang="en-GB" baseline="30000" dirty="0"/>
              <a:t>2</a:t>
            </a:r>
            <a:r>
              <a:rPr lang="en-GB" dirty="0"/>
              <a:t> In addition to older age, risk factors included a non-tremor-dominant motor phenotype, more severe motor symptoms, and poorer performance on various cognitive function tests (semantic fluency; pentagon copying; spatial recognition memory; and executive function).</a:t>
            </a:r>
            <a:r>
              <a:rPr lang="en-GB" baseline="30000" dirty="0"/>
              <a:t>2</a:t>
            </a:r>
            <a:r>
              <a:rPr lang="en-GB" dirty="0"/>
              <a:t> Patients with a non-tremor-dominant motor phenotype were &gt;4 times more likely to develop dementia than tremor-dominant patients, perhaps reflecting the faster progression of PD in the former group.</a:t>
            </a:r>
            <a:r>
              <a:rPr lang="en-GB" baseline="30000" dirty="0"/>
              <a:t>2</a:t>
            </a:r>
            <a:r>
              <a:rPr lang="en-GB" dirty="0"/>
              <a:t> </a:t>
            </a:r>
            <a:r>
              <a:rPr lang="en-GB" dirty="0">
                <a:highlight>
                  <a:srgbClr val="00FFFF"/>
                </a:highlight>
              </a:rPr>
              <a:t>Although smaller-scale studies such as the longitudinal analysis following 36 people for 20 years summarized on the slide have suggested a lower incidence of dementia in PD than have been found in other studies, there is a risk of survivor bias in such studies.</a:t>
            </a:r>
            <a:r>
              <a:rPr lang="en-GB" baseline="30000" dirty="0">
                <a:highlight>
                  <a:srgbClr val="00FFFF"/>
                </a:highlight>
              </a:rPr>
              <a:t>3</a:t>
            </a:r>
            <a:endParaRPr lang="en-GB" dirty="0">
              <a:highlight>
                <a:srgbClr val="00FFFF"/>
              </a:highlight>
            </a:endParaRP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Janvin</a:t>
            </a:r>
            <a:r>
              <a:rPr lang="en-GB" dirty="0"/>
              <a:t> CC, Larsen JP, </a:t>
            </a:r>
            <a:r>
              <a:rPr lang="en-GB" dirty="0" err="1"/>
              <a:t>Aarsland</a:t>
            </a:r>
            <a:r>
              <a:rPr lang="en-GB" dirty="0"/>
              <a:t> D, </a:t>
            </a:r>
            <a:r>
              <a:rPr lang="en-GB" dirty="0" err="1"/>
              <a:t>Hugdahl</a:t>
            </a:r>
            <a:r>
              <a:rPr lang="en-GB" dirty="0"/>
              <a:t> K. Subtypes of mild cognitive impairment in Parkinson’s disease: progression to dementia. Mov </a:t>
            </a:r>
            <a:r>
              <a:rPr lang="en-GB" dirty="0" err="1"/>
              <a:t>Disord</a:t>
            </a:r>
            <a:r>
              <a:rPr lang="en-GB" dirty="0"/>
              <a:t> 2006; 21 (9): 1343–1349.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Williams-Gray CH, </a:t>
            </a:r>
            <a:r>
              <a:rPr lang="en-GB" dirty="0" err="1"/>
              <a:t>Foltynie</a:t>
            </a:r>
            <a:r>
              <a:rPr lang="en-GB" dirty="0"/>
              <a:t> T, </a:t>
            </a:r>
            <a:r>
              <a:rPr lang="en-GB" dirty="0" err="1"/>
              <a:t>Brayne</a:t>
            </a:r>
            <a:r>
              <a:rPr lang="en-GB" dirty="0"/>
              <a:t> CE, Barker RA. Evolution of cognitive dysfunction in an incident Parkinson’s disease cohort. Brain 2007; 130 (Pt 7): 1787–1798.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>
                <a:highlight>
                  <a:srgbClr val="00FFFF"/>
                </a:highlight>
              </a:rPr>
              <a:t>Szeto JYY, Walton CC, </a:t>
            </a:r>
            <a:r>
              <a:rPr lang="en-GB" dirty="0" err="1">
                <a:highlight>
                  <a:srgbClr val="00FFFF"/>
                </a:highlight>
              </a:rPr>
              <a:t>Rizos</a:t>
            </a:r>
            <a:r>
              <a:rPr lang="en-GB" dirty="0">
                <a:highlight>
                  <a:srgbClr val="00FFFF"/>
                </a:highlight>
              </a:rPr>
              <a:t> A, et al. Dementia in long-term Parkinson’s disease patients: a multicentre retrospective study. NPJ </a:t>
            </a:r>
            <a:r>
              <a:rPr lang="en-GB" dirty="0" err="1">
                <a:highlight>
                  <a:srgbClr val="00FFFF"/>
                </a:highlight>
              </a:rPr>
              <a:t>Parkinsons</a:t>
            </a:r>
            <a:r>
              <a:rPr lang="en-GB" dirty="0">
                <a:highlight>
                  <a:srgbClr val="00FFFF"/>
                </a:highlight>
              </a:rPr>
              <a:t> Dis 2020; 6: 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>
                <a:highlight>
                  <a:srgbClr val="00FFFF"/>
                </a:highlight>
              </a:rPr>
              <a:t>Baiano</a:t>
            </a:r>
            <a:r>
              <a:rPr lang="en-GB" dirty="0">
                <a:highlight>
                  <a:srgbClr val="00FFFF"/>
                </a:highlight>
              </a:rPr>
              <a:t> C, Barone P, </a:t>
            </a:r>
            <a:r>
              <a:rPr lang="en-GB" dirty="0" err="1">
                <a:highlight>
                  <a:srgbClr val="00FFFF"/>
                </a:highlight>
              </a:rPr>
              <a:t>Trojano</a:t>
            </a:r>
            <a:r>
              <a:rPr lang="en-GB" dirty="0">
                <a:highlight>
                  <a:srgbClr val="00FFFF"/>
                </a:highlight>
              </a:rPr>
              <a:t> L, Santangelo G. Prevalence and clinical aspects of mild cognitive impairment in Parkinson’s disease: a meta-analysis. Mov </a:t>
            </a:r>
            <a:r>
              <a:rPr lang="en-GB" dirty="0" err="1">
                <a:highlight>
                  <a:srgbClr val="00FFFF"/>
                </a:highlight>
              </a:rPr>
              <a:t>Disord</a:t>
            </a:r>
            <a:r>
              <a:rPr lang="en-GB" dirty="0">
                <a:highlight>
                  <a:srgbClr val="00FFFF"/>
                </a:highlight>
              </a:rPr>
              <a:t> 2020; 35 (1): 45–54.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Aarsland</a:t>
            </a:r>
            <a:r>
              <a:rPr lang="en-GB" dirty="0"/>
              <a:t> D, Andersen K, Larsen JP, et al. The rate of cognitive decline in Parkinson disease. Arch </a:t>
            </a:r>
            <a:r>
              <a:rPr lang="en-GB" dirty="0" err="1"/>
              <a:t>Neurol</a:t>
            </a:r>
            <a:r>
              <a:rPr lang="en-GB" dirty="0"/>
              <a:t> 2004; 61: 1906–1911.</a:t>
            </a:r>
            <a:endParaRPr lang="en-GB" dirty="0">
              <a:highlight>
                <a:srgbClr val="00FFFF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23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02936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0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89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1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316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46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77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292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13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05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07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50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953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715652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4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23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46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3547281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924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756373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996763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71492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55640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273288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050183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264750632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83630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3263285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005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973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32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28018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475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173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717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524948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15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B73B24-1009-897C-1426-6595C4847798}"/>
              </a:ext>
            </a:extLst>
          </p:cNvPr>
          <p:cNvSpPr/>
          <p:nvPr/>
        </p:nvSpPr>
        <p:spPr>
          <a:xfrm>
            <a:off x="6096000" y="1323975"/>
            <a:ext cx="6096000" cy="1952625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0F4270-EC39-1CA0-CA4B-863C05AED89A}"/>
              </a:ext>
            </a:extLst>
          </p:cNvPr>
          <p:cNvSpPr/>
          <p:nvPr/>
        </p:nvSpPr>
        <p:spPr>
          <a:xfrm>
            <a:off x="6096000" y="3333751"/>
            <a:ext cx="6096000" cy="2781299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Parkinson’s disease – </a:t>
            </a:r>
            <a:r>
              <a:rPr lang="en-US"/>
              <a:t>Course, natural history and prognosis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impairment and dementia in Parkinson’s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20"/>
          </p:nvPr>
        </p:nvSpPr>
        <p:spPr/>
        <p:txBody>
          <a:bodyPr>
            <a:normAutofit/>
          </a:bodyPr>
          <a:lstStyle/>
          <a:p>
            <a:r>
              <a:rPr lang="en-GB" dirty="0"/>
              <a:t>In a study of progression to dementia, patients with PD were compared to control individuals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After 4 years, 62% of those with PD and MCI at baseline developed dementia, compared to 20% of those without MCI (p=0.001)</a:t>
            </a:r>
            <a:r>
              <a:rPr lang="en-GB" baseline="30000" dirty="0"/>
              <a:t>1</a:t>
            </a: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presence of MCI in patients with PD predicted the subsequent development of dementia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r>
              <a:rPr lang="en-GB" dirty="0"/>
              <a:t>Another study determined clinical and neuropsychological variables that predicted cognitive decline in PD: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</p:spPr>
        <p:txBody>
          <a:bodyPr>
            <a:no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One analysis examined the longitudinal course of PD and dementia and found a lower incidence of dementia in PD than previous studies: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36 people with PD who survived for 20 years, 7 people (19%) were diagnosed with probable PD dementia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course of cognitive function and decline in people with PD varies between patients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large meta-analysis, including 41 studies, and 7,053 patients, found that the prevalence of MCI in people with PD was 40%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MCI in people with PD was found to be associated with: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pPr lvl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3C3BD8-04EC-4D5D-93E3-41BD6A2897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MCI=mild cognitive impairment; PD=Parkinson’s disease; UPDRS=Unified Parkinson’s Disease Rating Scale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</a:t>
            </a:r>
            <a:r>
              <a:rPr lang="en-GB" dirty="0" err="1"/>
              <a:t>Janvin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2006;21(9):1343–1349; 2. Williams-Gray et al. Brain 2007;130(Pt 7):1787–1798;</a:t>
            </a:r>
            <a:br>
              <a:rPr lang="en-GB" dirty="0"/>
            </a:br>
            <a:r>
              <a:rPr lang="en-GB" dirty="0"/>
              <a:t>3. Szeto et al. NPJ </a:t>
            </a:r>
            <a:r>
              <a:rPr lang="en-GB" dirty="0" err="1"/>
              <a:t>Parkinsons</a:t>
            </a:r>
            <a:r>
              <a:rPr lang="en-GB" dirty="0"/>
              <a:t> Dis 2020;6:2; 4. </a:t>
            </a:r>
            <a:r>
              <a:rPr lang="en-GB" dirty="0" err="1"/>
              <a:t>Baiano</a:t>
            </a:r>
            <a:r>
              <a:rPr lang="en-GB" dirty="0"/>
              <a:t> et al. Mov </a:t>
            </a:r>
            <a:r>
              <a:rPr lang="en-GB" dirty="0" err="1"/>
              <a:t>Disord</a:t>
            </a:r>
            <a:r>
              <a:rPr lang="en-GB" dirty="0"/>
              <a:t> 2020;35(1):45–54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5653BA-B46E-2DFB-5FAF-05B11A5D061E}"/>
              </a:ext>
            </a:extLst>
          </p:cNvPr>
          <p:cNvSpPr txBox="1"/>
          <p:nvPr/>
        </p:nvSpPr>
        <p:spPr>
          <a:xfrm>
            <a:off x="539749" y="4384221"/>
            <a:ext cx="5419725" cy="1149804"/>
          </a:xfrm>
          <a:prstGeom prst="rect">
            <a:avLst/>
          </a:prstGeom>
          <a:noFill/>
        </p:spPr>
        <p:txBody>
          <a:bodyPr wrap="square" lIns="0" tIns="0" rIns="0" bIns="0" numCol="2">
            <a:noAutofit/>
          </a:bodyPr>
          <a:lstStyle/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Older age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Non-tremor dominant motor phenotype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Higher UPDRS-Motor score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Below average performance on various scales and measures of verbal fluency and memory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CDF142-49BF-0761-EF0E-3AEE9735B3CB}"/>
              </a:ext>
            </a:extLst>
          </p:cNvPr>
          <p:cNvSpPr txBox="1"/>
          <p:nvPr/>
        </p:nvSpPr>
        <p:spPr>
          <a:xfrm>
            <a:off x="6230938" y="4651140"/>
            <a:ext cx="5419725" cy="1149804"/>
          </a:xfrm>
          <a:prstGeom prst="rect">
            <a:avLst/>
          </a:prstGeom>
          <a:noFill/>
        </p:spPr>
        <p:txBody>
          <a:bodyPr wrap="square" lIns="0" tIns="0" rIns="0" bIns="0" numCol="2">
            <a:noAutofit/>
          </a:bodyPr>
          <a:lstStyle/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Older age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Lower education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Longer disease duration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Higher levodopa dose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srgbClr val="3F1A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severe symptoms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Postural instability/gait difficulty motor subtype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Lower quality of life</a:t>
            </a:r>
          </a:p>
          <a:p>
            <a:pPr marL="36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Apathy and depression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38970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10931A5-2B3B-43B2-9FAA-19668B26B05D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DB25A-60CB-466D-B325-A36AE19E8C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4A34C-2FA0-492E-A757-1DB91E9C2A6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7419</TotalTime>
  <Words>712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Cognitive impairment and dementia in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25</cp:revision>
  <cp:lastPrinted>2017-11-17T15:26:40Z</cp:lastPrinted>
  <dcterms:created xsi:type="dcterms:W3CDTF">2017-01-23T14:24:15Z</dcterms:created>
  <dcterms:modified xsi:type="dcterms:W3CDTF">2025-02-26T12:13:26Z</dcterms:modified>
</cp:coreProperties>
</file>