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3"/>
  </p:sldMasterIdLst>
  <p:notesMasterIdLst>
    <p:notesMasterId r:id="rId5"/>
  </p:notesMasterIdLst>
  <p:handoutMasterIdLst>
    <p:handoutMasterId r:id="rId6"/>
  </p:handoutMasterIdLst>
  <p:sldIdLst>
    <p:sldId id="287" r:id="rId4"/>
  </p:sldIdLst>
  <p:sldSz cx="12192000" cy="6858000"/>
  <p:notesSz cx="6797675" cy="987425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910755-3805-7BFA-6DD6-38D0DEB42E74}" name="LIM SHEN-YANG" initials="LS" userId="S::limshenyang@365.um.edu.my::9cfd9c3b-c36f-4671-b1b7-eaf4a1f3db1d" providerId="AD"/>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1CE8D3BB-5F64-613E-D23A-23F9CD7E77BC}" name="Joshua Ooi" initials="JO" userId="64d38ccce015615d" providerId="Windows Live"/>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Ebru Karakoc Madsen" initials="EKM" lastIdx="13" clrIdx="6">
    <p:extLst>
      <p:ext uri="{19B8F6BF-5375-455C-9EA6-DF929625EA0E}">
        <p15:presenceInfo xmlns:p15="http://schemas.microsoft.com/office/powerpoint/2012/main" userId="S-1-5-21-1839211835-619659539-556599288-180377" providerId="AD"/>
      </p:ext>
    </p:extLst>
  </p:cmAuthor>
  <p:cmAuthor id="1" name="Christopher Edge" initials="CE" lastIdx="91" clrIdx="0"/>
  <p:cmAuthor id="2" name="Ebru Karakoc Madsen" initials="EBKA" lastIdx="23" clrIdx="1"/>
  <p:cmAuthor id="3" name="Audrey Dufour" initials="AD" lastIdx="18" clrIdx="2"/>
  <p:cmAuthor id="4" name="Jacob Lindblad" initials="JL" lastIdx="1" clrIdx="3"/>
  <p:cmAuthor id="5" name="Shen Yang Lim" initials="SYL" lastIdx="88" clrIdx="4"/>
  <p:cmAuthor id="6" name="Simon Wheeler" initials="SW" lastIdx="77" clrIdx="5">
    <p:extLst>
      <p:ext uri="{19B8F6BF-5375-455C-9EA6-DF929625EA0E}">
        <p15:presenceInfo xmlns:p15="http://schemas.microsoft.com/office/powerpoint/2012/main" userId="S-1-5-21-84928900-1697776596-4122394971-619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E8E7DE"/>
    <a:srgbClr val="3F1A01"/>
    <a:srgbClr val="7F7F7F"/>
    <a:srgbClr val="C8CAD8"/>
    <a:srgbClr val="FBE6BF"/>
    <a:srgbClr val="ECC6C4"/>
    <a:srgbClr val="B51C12"/>
    <a:srgbClr val="A5A07B"/>
    <a:srgbClr val="EF9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42" autoAdjust="0"/>
    <p:restoredTop sz="72768" autoAdjust="0"/>
  </p:normalViewPr>
  <p:slideViewPr>
    <p:cSldViewPr snapToGrid="0">
      <p:cViewPr varScale="1">
        <p:scale>
          <a:sx n="77" d="100"/>
          <a:sy n="77" d="100"/>
        </p:scale>
        <p:origin x="1668" y="96"/>
      </p:cViewPr>
      <p:guideLst>
        <p:guide orient="horz" pos="2160"/>
        <p:guide pos="3840"/>
      </p:guideLst>
    </p:cSldViewPr>
  </p:slideViewPr>
  <p:notesTextViewPr>
    <p:cViewPr>
      <p:scale>
        <a:sx n="100" d="100"/>
        <a:sy n="100" d="100"/>
      </p:scale>
      <p:origin x="0" y="0"/>
    </p:cViewPr>
  </p:notesTextViewPr>
  <p:notesViewPr>
    <p:cSldViewPr snapToGrid="0">
      <p:cViewPr>
        <p:scale>
          <a:sx n="150" d="100"/>
          <a:sy n="150" d="100"/>
        </p:scale>
        <p:origin x="4152" y="-139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slideMaster" Target="slideMasters/slideMaster1.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e Rørdam" userId="9e6ed0df-47b2-4b0e-a5a5-8ff8555efc23" providerId="ADAL" clId="{AEE26D25-8153-4C3B-BB94-1CCD7E1FE0C0}"/>
    <pc:docChg chg="undo redo custSel addSld delSld modSld">
      <pc:chgData name="Cecilie Rørdam" userId="9e6ed0df-47b2-4b0e-a5a5-8ff8555efc23" providerId="ADAL" clId="{AEE26D25-8153-4C3B-BB94-1CCD7E1FE0C0}" dt="2025-02-26T12:12:33.869" v="33" actId="47"/>
      <pc:docMkLst>
        <pc:docMk/>
      </pc:docMkLst>
      <pc:sldChg chg="add del">
        <pc:chgData name="Cecilie Rørdam" userId="9e6ed0df-47b2-4b0e-a5a5-8ff8555efc23" providerId="ADAL" clId="{AEE26D25-8153-4C3B-BB94-1CCD7E1FE0C0}" dt="2025-02-26T12:12:23.711" v="29" actId="47"/>
        <pc:sldMkLst>
          <pc:docMk/>
          <pc:sldMk cId="3329846735" sldId="287"/>
        </pc:sldMkLst>
      </pc:sldChg>
      <pc:sldChg chg="addSp delSp modSp add del mod">
        <pc:chgData name="Cecilie Rørdam" userId="9e6ed0df-47b2-4b0e-a5a5-8ff8555efc23" providerId="ADAL" clId="{AEE26D25-8153-4C3B-BB94-1CCD7E1FE0C0}" dt="2025-02-26T12:12:32.030" v="30" actId="47"/>
        <pc:sldMkLst>
          <pc:docMk/>
          <pc:sldMk cId="1262034504" sldId="301"/>
        </pc:sldMkLst>
        <pc:spChg chg="add del mod">
          <ac:chgData name="Cecilie Rørdam" userId="9e6ed0df-47b2-4b0e-a5a5-8ff8555efc23" providerId="ADAL" clId="{AEE26D25-8153-4C3B-BB94-1CCD7E1FE0C0}" dt="2025-02-26T12:11:13.902" v="9" actId="14100"/>
          <ac:spMkLst>
            <pc:docMk/>
            <pc:sldMk cId="1262034504" sldId="301"/>
            <ac:spMk id="4" creationId="{00000000-0000-0000-0000-000000000000}"/>
          </ac:spMkLst>
        </pc:spChg>
      </pc:sldChg>
      <pc:sldChg chg="addSp delSp modSp add del mod">
        <pc:chgData name="Cecilie Rørdam" userId="9e6ed0df-47b2-4b0e-a5a5-8ff8555efc23" providerId="ADAL" clId="{AEE26D25-8153-4C3B-BB94-1CCD7E1FE0C0}" dt="2025-02-26T12:12:33.028" v="31" actId="47"/>
        <pc:sldMkLst>
          <pc:docMk/>
          <pc:sldMk cId="819457611" sldId="316"/>
        </pc:sldMkLst>
        <pc:spChg chg="add del mod">
          <ac:chgData name="Cecilie Rørdam" userId="9e6ed0df-47b2-4b0e-a5a5-8ff8555efc23" providerId="ADAL" clId="{AEE26D25-8153-4C3B-BB94-1CCD7E1FE0C0}" dt="2025-02-26T12:12:21.006" v="25" actId="14100"/>
          <ac:spMkLst>
            <pc:docMk/>
            <pc:sldMk cId="819457611" sldId="316"/>
            <ac:spMk id="4" creationId="{00000000-0000-0000-0000-000000000000}"/>
          </ac:spMkLst>
        </pc:spChg>
      </pc:sldChg>
      <pc:sldChg chg="add del">
        <pc:chgData name="Cecilie Rørdam" userId="9e6ed0df-47b2-4b0e-a5a5-8ff8555efc23" providerId="ADAL" clId="{AEE26D25-8153-4C3B-BB94-1CCD7E1FE0C0}" dt="2025-02-26T12:12:33.536" v="32" actId="47"/>
        <pc:sldMkLst>
          <pc:docMk/>
          <pc:sldMk cId="761489717" sldId="340"/>
        </pc:sldMkLst>
      </pc:sldChg>
      <pc:sldChg chg="add del">
        <pc:chgData name="Cecilie Rørdam" userId="9e6ed0df-47b2-4b0e-a5a5-8ff8555efc23" providerId="ADAL" clId="{AEE26D25-8153-4C3B-BB94-1CCD7E1FE0C0}" dt="2025-02-26T12:12:33.869" v="33" actId="47"/>
        <pc:sldMkLst>
          <pc:docMk/>
          <pc:sldMk cId="946970922" sldId="34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3"/>
            <a:ext cx="2945659"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9" y="3"/>
            <a:ext cx="2945659" cy="495427"/>
          </a:xfrm>
          <a:prstGeom prst="rect">
            <a:avLst/>
          </a:prstGeom>
        </p:spPr>
        <p:txBody>
          <a:bodyPr vert="horz" lIns="91440" tIns="45720" rIns="91440" bIns="45720" rtlCol="0"/>
          <a:lstStyle>
            <a:lvl1pPr algn="r">
              <a:defRPr sz="1200"/>
            </a:lvl1pPr>
          </a:lstStyle>
          <a:p>
            <a:fld id="{3B6579D3-62B4-4809-8D0C-4876020E209D}" type="datetimeFigureOut">
              <a:rPr lang="en-GB" smtClean="0"/>
              <a:t>26/02/2025</a:t>
            </a:fld>
            <a:endParaRPr lang="en-GB"/>
          </a:p>
        </p:txBody>
      </p:sp>
      <p:sp>
        <p:nvSpPr>
          <p:cNvPr id="4" name="Footer Placeholder 3"/>
          <p:cNvSpPr>
            <a:spLocks noGrp="1"/>
          </p:cNvSpPr>
          <p:nvPr>
            <p:ph type="ftr" sz="quarter" idx="2"/>
          </p:nvPr>
        </p:nvSpPr>
        <p:spPr>
          <a:xfrm>
            <a:off x="6" y="9378824"/>
            <a:ext cx="2945659"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9" y="9378824"/>
            <a:ext cx="2945659" cy="495426"/>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3"/>
            <a:ext cx="2945659"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9" y="3"/>
            <a:ext cx="2945659" cy="495427"/>
          </a:xfrm>
          <a:prstGeom prst="rect">
            <a:avLst/>
          </a:prstGeom>
        </p:spPr>
        <p:txBody>
          <a:bodyPr vert="horz" lIns="91440" tIns="45720" rIns="91440" bIns="45720" rtlCol="0"/>
          <a:lstStyle>
            <a:lvl1pPr algn="r">
              <a:defRPr sz="1200"/>
            </a:lvl1pPr>
          </a:lstStyle>
          <a:p>
            <a:fld id="{799FA8D8-D74F-5A4A-BB10-7F88E22CEF6D}" type="datetimeFigureOut">
              <a:t>26-02-2025</a:t>
            </a:fld>
            <a:endParaRPr lang="en-US"/>
          </a:p>
        </p:txBody>
      </p:sp>
      <p:sp>
        <p:nvSpPr>
          <p:cNvPr id="4" name="Slide Image Placeholder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8816" y="4751984"/>
            <a:ext cx="5440044" cy="3887986"/>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6" y="9378824"/>
            <a:ext cx="2945659"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9" y="9378824"/>
            <a:ext cx="2945659" cy="495426"/>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8816" y="4751984"/>
            <a:ext cx="5440044" cy="4252316"/>
          </a:xfrm>
        </p:spPr>
        <p:txBody>
          <a:bodyPr/>
          <a:lstStyle/>
          <a:p>
            <a:r>
              <a:rPr lang="en-GB" dirty="0"/>
              <a:t>Cognitive function appears to decrease steadily as PD progresses through the six </a:t>
            </a:r>
            <a:r>
              <a:rPr lang="en-GB" dirty="0" err="1"/>
              <a:t>Braak</a:t>
            </a:r>
            <a:r>
              <a:rPr lang="en-GB" dirty="0"/>
              <a:t> stages.</a:t>
            </a:r>
            <a:r>
              <a:rPr lang="en-GB" baseline="30000" dirty="0"/>
              <a:t>1</a:t>
            </a:r>
            <a:r>
              <a:rPr lang="en-GB" dirty="0"/>
              <a:t> A Dutch study collected cognitive function data from patients with PD.</a:t>
            </a:r>
            <a:r>
              <a:rPr lang="en-GB" baseline="30000" dirty="0"/>
              <a:t>1</a:t>
            </a:r>
            <a:r>
              <a:rPr lang="en-GB" dirty="0"/>
              <a:t> The investigators carried out autopsies on the brains of study participants to evaluate the extent of neurodegeneration and Lewy pathology.</a:t>
            </a:r>
            <a:r>
              <a:rPr lang="en-GB" baseline="30000" dirty="0"/>
              <a:t>1</a:t>
            </a:r>
            <a:r>
              <a:rPr lang="en-GB" dirty="0"/>
              <a:t> They found that greater levels of neuropathology – defined in terms of </a:t>
            </a:r>
            <a:r>
              <a:rPr lang="en-GB" dirty="0" err="1"/>
              <a:t>Braak</a:t>
            </a:r>
            <a:r>
              <a:rPr lang="en-GB" dirty="0"/>
              <a:t> stages – were significantly correlated with Mini-Mental State Examination (MMSE – a test of cognitive functioning) test scores from 12–18 months prior to the patient’s death.</a:t>
            </a:r>
            <a:r>
              <a:rPr lang="en-GB" baseline="30000" dirty="0"/>
              <a:t>1</a:t>
            </a:r>
            <a:r>
              <a:rPr lang="en-GB" dirty="0"/>
              <a:t> The average MMSE score consistently decreased from </a:t>
            </a:r>
            <a:r>
              <a:rPr lang="en-GB" dirty="0" err="1"/>
              <a:t>Braak</a:t>
            </a:r>
            <a:r>
              <a:rPr lang="en-GB" dirty="0"/>
              <a:t> stages 3 to 6, indicating that the risk of developing dementia in PD increases as the disease progresses.</a:t>
            </a:r>
            <a:r>
              <a:rPr lang="en-GB" baseline="30000" dirty="0"/>
              <a:t>1</a:t>
            </a:r>
            <a:r>
              <a:rPr lang="en-GB" dirty="0"/>
              <a:t> The study also suggested that neurodegeneration in the neocortex is not strictly necessary to develop symptoms of dementia; some individuals will experience cognitive decline before the disease spreads to the cortical regions of the brain.</a:t>
            </a:r>
            <a:r>
              <a:rPr lang="en-GB" baseline="30000" dirty="0"/>
              <a:t>1</a:t>
            </a:r>
            <a:endParaRPr lang="en-GB" dirty="0"/>
          </a:p>
          <a:p>
            <a:r>
              <a:rPr lang="en-GB" dirty="0"/>
              <a:t>Although a seminal publication, and one which </a:t>
            </a:r>
            <a:r>
              <a:rPr lang="en-US" dirty="0"/>
              <a:t>provides a powerful framework to conceptualize the neuropathological and clinical progression of PD, there is still much about the neuropathology of PD that is poorly understood, and many refinements and caveats have been added to the </a:t>
            </a:r>
            <a:r>
              <a:rPr lang="en-US" dirty="0" err="1"/>
              <a:t>Braak</a:t>
            </a:r>
            <a:r>
              <a:rPr lang="en-US" dirty="0"/>
              <a:t> model since its conception.</a:t>
            </a:r>
            <a:r>
              <a:rPr lang="en-US" baseline="30000" dirty="0"/>
              <a:t>2-7</a:t>
            </a:r>
          </a:p>
          <a:p>
            <a:endParaRPr lang="en-GB" dirty="0"/>
          </a:p>
          <a:p>
            <a:r>
              <a:rPr lang="en-GB" dirty="0"/>
              <a:t>References:</a:t>
            </a:r>
          </a:p>
          <a:p>
            <a:pPr marL="228600" indent="-228600">
              <a:buFont typeface="+mj-lt"/>
              <a:buAutoNum type="arabicPeriod"/>
            </a:pPr>
            <a:r>
              <a:rPr lang="en-GB" dirty="0" err="1"/>
              <a:t>Braak</a:t>
            </a:r>
            <a:r>
              <a:rPr lang="en-GB" dirty="0"/>
              <a:t> H, </a:t>
            </a:r>
            <a:r>
              <a:rPr lang="en-GB" dirty="0" err="1"/>
              <a:t>Rüb</a:t>
            </a:r>
            <a:r>
              <a:rPr lang="en-GB" dirty="0"/>
              <a:t> U, Jansen </a:t>
            </a:r>
            <a:r>
              <a:rPr lang="en-GB" dirty="0" err="1"/>
              <a:t>Steur</a:t>
            </a:r>
            <a:r>
              <a:rPr lang="en-GB" dirty="0"/>
              <a:t> ENH, et al. Cognitive status correlates with neuropathologic stage in Parkinson disease. Neurology 2005; 64 (8): 1404–1410.</a:t>
            </a:r>
          </a:p>
          <a:p>
            <a:pPr marL="228600" indent="-228600">
              <a:buFont typeface="+mj-lt"/>
              <a:buAutoNum type="arabicPeriod"/>
            </a:pPr>
            <a:r>
              <a:rPr lang="en-GB" dirty="0" err="1">
                <a:highlight>
                  <a:srgbClr val="00FFFF"/>
                </a:highlight>
              </a:rPr>
              <a:t>Borghammer</a:t>
            </a:r>
            <a:r>
              <a:rPr lang="en-GB" dirty="0">
                <a:highlight>
                  <a:srgbClr val="00FFFF"/>
                </a:highlight>
              </a:rPr>
              <a:t> P, Just MK, </a:t>
            </a:r>
            <a:r>
              <a:rPr lang="en-GB" dirty="0" err="1">
                <a:highlight>
                  <a:srgbClr val="00FFFF"/>
                </a:highlight>
              </a:rPr>
              <a:t>Horsager</a:t>
            </a:r>
            <a:r>
              <a:rPr lang="en-GB" dirty="0">
                <a:highlight>
                  <a:srgbClr val="00FFFF"/>
                </a:highlight>
              </a:rPr>
              <a:t> J, et al. A postmortem study suggests a revision of the dual-hit hypothesis of Parkinson's disease. NPJ </a:t>
            </a:r>
            <a:r>
              <a:rPr lang="en-GB" dirty="0" err="1">
                <a:highlight>
                  <a:srgbClr val="00FFFF"/>
                </a:highlight>
              </a:rPr>
              <a:t>Parkinsons</a:t>
            </a:r>
            <a:r>
              <a:rPr lang="en-GB" dirty="0">
                <a:highlight>
                  <a:srgbClr val="00FFFF"/>
                </a:highlight>
              </a:rPr>
              <a:t> Dis 2022; 8 (1): 166.</a:t>
            </a:r>
          </a:p>
          <a:p>
            <a:pPr marL="228600" indent="-228600">
              <a:buFont typeface="+mj-lt"/>
              <a:buAutoNum type="arabicPeriod"/>
            </a:pPr>
            <a:r>
              <a:rPr lang="en-GB" dirty="0" err="1">
                <a:highlight>
                  <a:srgbClr val="00FFFF"/>
                </a:highlight>
              </a:rPr>
              <a:t>Braak</a:t>
            </a:r>
            <a:r>
              <a:rPr lang="en-GB" dirty="0">
                <a:highlight>
                  <a:srgbClr val="00FFFF"/>
                </a:highlight>
              </a:rPr>
              <a:t> H, </a:t>
            </a:r>
            <a:r>
              <a:rPr lang="en-GB" dirty="0" err="1">
                <a:highlight>
                  <a:srgbClr val="00FFFF"/>
                </a:highlight>
              </a:rPr>
              <a:t>Rüb</a:t>
            </a:r>
            <a:r>
              <a:rPr lang="en-GB" dirty="0">
                <a:highlight>
                  <a:srgbClr val="00FFFF"/>
                </a:highlight>
              </a:rPr>
              <a:t> U, Gai WP, Del </a:t>
            </a:r>
            <a:r>
              <a:rPr lang="en-GB" dirty="0" err="1">
                <a:highlight>
                  <a:srgbClr val="00FFFF"/>
                </a:highlight>
              </a:rPr>
              <a:t>Tredici</a:t>
            </a:r>
            <a:r>
              <a:rPr lang="en-GB" dirty="0">
                <a:highlight>
                  <a:srgbClr val="00FFFF"/>
                </a:highlight>
              </a:rPr>
              <a:t> K. Idiopathic Parkinson’s disease: possible routes by which vulnerable neuronal types may be subject to </a:t>
            </a:r>
            <a:r>
              <a:rPr lang="en-GB" dirty="0" err="1">
                <a:highlight>
                  <a:srgbClr val="00FFFF"/>
                </a:highlight>
              </a:rPr>
              <a:t>neuroinvasion</a:t>
            </a:r>
            <a:r>
              <a:rPr lang="en-GB" dirty="0">
                <a:highlight>
                  <a:srgbClr val="00FFFF"/>
                </a:highlight>
              </a:rPr>
              <a:t> by an unknown pathogen. J Neural </a:t>
            </a:r>
            <a:r>
              <a:rPr lang="en-GB" dirty="0" err="1">
                <a:highlight>
                  <a:srgbClr val="00FFFF"/>
                </a:highlight>
              </a:rPr>
              <a:t>Transm</a:t>
            </a:r>
            <a:r>
              <a:rPr lang="en-GB" dirty="0">
                <a:highlight>
                  <a:srgbClr val="00FFFF"/>
                </a:highlight>
              </a:rPr>
              <a:t> (Vienna) 2003; 110 (5): 517–536. </a:t>
            </a:r>
          </a:p>
          <a:p>
            <a:pPr marL="228600" indent="-228600">
              <a:buFont typeface="+mj-lt"/>
              <a:buAutoNum type="arabicPeriod"/>
            </a:pPr>
            <a:r>
              <a:rPr lang="en-US" dirty="0">
                <a:highlight>
                  <a:srgbClr val="00FFFF"/>
                </a:highlight>
              </a:rPr>
              <a:t>Halliday G, Hely M, Reid W, Morris J. The progression of pathology in longitudinally followed patients with Parkinson’s disease. Acta </a:t>
            </a:r>
            <a:r>
              <a:rPr lang="en-US" dirty="0" err="1">
                <a:highlight>
                  <a:srgbClr val="00FFFF"/>
                </a:highlight>
              </a:rPr>
              <a:t>Neuropathol</a:t>
            </a:r>
            <a:r>
              <a:rPr lang="en-US" dirty="0">
                <a:highlight>
                  <a:srgbClr val="00FFFF"/>
                </a:highlight>
              </a:rPr>
              <a:t> 2008; 115 (4): 409–415.</a:t>
            </a:r>
            <a:r>
              <a:rPr lang="en-GB" dirty="0">
                <a:highlight>
                  <a:srgbClr val="00FFFF"/>
                </a:highlight>
              </a:rPr>
              <a:t> </a:t>
            </a:r>
          </a:p>
          <a:p>
            <a:pPr marL="228600" indent="-228600">
              <a:buFont typeface="+mj-lt"/>
              <a:buAutoNum type="arabicPeriod"/>
            </a:pPr>
            <a:r>
              <a:rPr lang="en-GB" dirty="0">
                <a:highlight>
                  <a:srgbClr val="00FFFF"/>
                </a:highlight>
              </a:rPr>
              <a:t>Hawkes CH, Del </a:t>
            </a:r>
            <a:r>
              <a:rPr lang="en-GB" dirty="0" err="1">
                <a:highlight>
                  <a:srgbClr val="00FFFF"/>
                </a:highlight>
              </a:rPr>
              <a:t>Tredici</a:t>
            </a:r>
            <a:r>
              <a:rPr lang="en-GB" dirty="0">
                <a:highlight>
                  <a:srgbClr val="00FFFF"/>
                </a:highlight>
              </a:rPr>
              <a:t> K, </a:t>
            </a:r>
            <a:r>
              <a:rPr lang="en-GB" dirty="0" err="1">
                <a:highlight>
                  <a:srgbClr val="00FFFF"/>
                </a:highlight>
              </a:rPr>
              <a:t>Braak</a:t>
            </a:r>
            <a:r>
              <a:rPr lang="en-GB" dirty="0">
                <a:highlight>
                  <a:srgbClr val="00FFFF"/>
                </a:highlight>
              </a:rPr>
              <a:t> H. Parkinson’s disease: a dual-hit hypothesis. </a:t>
            </a:r>
            <a:r>
              <a:rPr lang="en-GB" dirty="0" err="1">
                <a:highlight>
                  <a:srgbClr val="00FFFF"/>
                </a:highlight>
              </a:rPr>
              <a:t>Neuropathol</a:t>
            </a:r>
            <a:r>
              <a:rPr lang="en-GB" dirty="0">
                <a:highlight>
                  <a:srgbClr val="00FFFF"/>
                </a:highlight>
              </a:rPr>
              <a:t> </a:t>
            </a:r>
            <a:r>
              <a:rPr lang="en-GB" dirty="0" err="1">
                <a:highlight>
                  <a:srgbClr val="00FFFF"/>
                </a:highlight>
              </a:rPr>
              <a:t>Appl</a:t>
            </a:r>
            <a:r>
              <a:rPr lang="en-GB" dirty="0">
                <a:highlight>
                  <a:srgbClr val="00FFFF"/>
                </a:highlight>
              </a:rPr>
              <a:t> </a:t>
            </a:r>
            <a:r>
              <a:rPr lang="en-GB" dirty="0" err="1">
                <a:highlight>
                  <a:srgbClr val="00FFFF"/>
                </a:highlight>
              </a:rPr>
              <a:t>Neurobiol</a:t>
            </a:r>
            <a:r>
              <a:rPr lang="en-GB" dirty="0">
                <a:highlight>
                  <a:srgbClr val="00FFFF"/>
                </a:highlight>
              </a:rPr>
              <a:t> 2007; 33 (6): 599–614.</a:t>
            </a:r>
          </a:p>
          <a:p>
            <a:pPr marL="228600" indent="-228600">
              <a:buFont typeface="+mj-lt"/>
              <a:buAutoNum type="arabicPeriod"/>
            </a:pPr>
            <a:r>
              <a:rPr lang="en-GB" dirty="0" err="1">
                <a:highlight>
                  <a:srgbClr val="00FFFF"/>
                </a:highlight>
              </a:rPr>
              <a:t>Horsager</a:t>
            </a:r>
            <a:r>
              <a:rPr lang="en-GB" dirty="0">
                <a:highlight>
                  <a:srgbClr val="00FFFF"/>
                </a:highlight>
              </a:rPr>
              <a:t> J, Andersen KB, Knudsen K, et al. Brain-first versus body-first Parkinson’s disease: a multimodal imaging case-control study. Brain 2020; 143 (10): 3077–3088.</a:t>
            </a:r>
          </a:p>
          <a:p>
            <a:pPr marL="228600" indent="-228600">
              <a:buFont typeface="+mj-lt"/>
              <a:buAutoNum type="arabicPeriod"/>
            </a:pPr>
            <a:r>
              <a:rPr lang="en-GB" dirty="0" err="1">
                <a:highlight>
                  <a:srgbClr val="00FFFF"/>
                </a:highlight>
              </a:rPr>
              <a:t>Surmeier</a:t>
            </a:r>
            <a:r>
              <a:rPr lang="en-GB" dirty="0">
                <a:highlight>
                  <a:srgbClr val="00FFFF"/>
                </a:highlight>
              </a:rPr>
              <a:t> DJ, </a:t>
            </a:r>
            <a:r>
              <a:rPr lang="en-GB" dirty="0" err="1">
                <a:highlight>
                  <a:srgbClr val="00FFFF"/>
                </a:highlight>
              </a:rPr>
              <a:t>Obeso</a:t>
            </a:r>
            <a:r>
              <a:rPr lang="en-GB" dirty="0">
                <a:highlight>
                  <a:srgbClr val="00FFFF"/>
                </a:highlight>
              </a:rPr>
              <a:t> JA, Halliday GM. Selective neuronal vulnerability in Parkinson disease. Nat Rev </a:t>
            </a:r>
            <a:r>
              <a:rPr lang="en-GB" dirty="0" err="1">
                <a:highlight>
                  <a:srgbClr val="00FFFF"/>
                </a:highlight>
              </a:rPr>
              <a:t>Neurosci</a:t>
            </a:r>
            <a:r>
              <a:rPr lang="en-GB" dirty="0">
                <a:highlight>
                  <a:srgbClr val="00FFFF"/>
                </a:highlight>
              </a:rPr>
              <a:t> 2017; 18 (2): 101–113.</a:t>
            </a:r>
          </a:p>
        </p:txBody>
      </p:sp>
      <p:sp>
        <p:nvSpPr>
          <p:cNvPr id="4" name="Slide Number Placeholder 3"/>
          <p:cNvSpPr>
            <a:spLocks noGrp="1"/>
          </p:cNvSpPr>
          <p:nvPr>
            <p:ph type="sldNum" sz="quarter" idx="10"/>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646892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4029366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0355107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240897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3847133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413168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09093467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1997721"/>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5212927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1571319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5026051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2967074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3295064"/>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1370953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7156528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083846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94782332"/>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6014636"/>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83547281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492497"/>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7563735"/>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19967638"/>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71492603"/>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5564092"/>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27328831"/>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0501830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264750632"/>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8363034"/>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32632857"/>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90920059"/>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80599732"/>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36053228"/>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1328018"/>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3268475"/>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43631730"/>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80167179"/>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052494888"/>
      </p:ext>
    </p:extLst>
  </p:cSld>
  <p:clrMapOvr>
    <a:masterClrMapping/>
  </p:clrMapOvr>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158288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701" r:id="rId30"/>
    <p:sldLayoutId id="2147483702" r:id="rId31"/>
    <p:sldLayoutId id="2147483703" r:id="rId32"/>
    <p:sldLayoutId id="2147483704" r:id="rId33"/>
    <p:sldLayoutId id="2147483705" r:id="rId34"/>
    <p:sldLayoutId id="2147483706" r:id="rId35"/>
    <p:sldLayoutId id="2147483707"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7"/>
          </p:nvPr>
        </p:nvSpPr>
        <p:spPr/>
        <p:txBody>
          <a:bodyPr/>
          <a:lstStyle/>
          <a:p>
            <a:r>
              <a:rPr lang="en-GB"/>
              <a:t>Parkinson’s disease – </a:t>
            </a:r>
            <a:r>
              <a:rPr lang="en-US"/>
              <a:t>Course, natural history and prognosis</a:t>
            </a:r>
            <a:endParaRPr lang="en-GB"/>
          </a:p>
        </p:txBody>
      </p:sp>
      <p:sp>
        <p:nvSpPr>
          <p:cNvPr id="2" name="Title 1"/>
          <p:cNvSpPr>
            <a:spLocks noGrp="1"/>
          </p:cNvSpPr>
          <p:nvPr>
            <p:ph type="title"/>
          </p:nvPr>
        </p:nvSpPr>
        <p:spPr/>
        <p:txBody>
          <a:bodyPr/>
          <a:lstStyle/>
          <a:p>
            <a:r>
              <a:rPr lang="en-GB" sz="2000" dirty="0" err="1"/>
              <a:t>Braak</a:t>
            </a:r>
            <a:r>
              <a:rPr lang="en-GB" sz="2000" dirty="0"/>
              <a:t> stage and cognitive status of patients with Parkinson’s disease</a:t>
            </a:r>
          </a:p>
        </p:txBody>
      </p:sp>
      <p:sp>
        <p:nvSpPr>
          <p:cNvPr id="11" name="Text Placeholder 10">
            <a:extLst>
              <a:ext uri="{FF2B5EF4-FFF2-40B4-BE49-F238E27FC236}">
                <a16:creationId xmlns:a16="http://schemas.microsoft.com/office/drawing/2014/main" id="{5ADCD08A-6339-4F44-A0FE-273CE003431C}"/>
              </a:ext>
            </a:extLst>
          </p:cNvPr>
          <p:cNvSpPr>
            <a:spLocks noGrp="1"/>
          </p:cNvSpPr>
          <p:nvPr>
            <p:ph type="body" sz="quarter" idx="18"/>
          </p:nvPr>
        </p:nvSpPr>
        <p:spPr/>
        <p:txBody>
          <a:bodyPr/>
          <a:lstStyle/>
          <a:p>
            <a:pPr marL="0" indent="0">
              <a:buNone/>
            </a:pPr>
            <a:r>
              <a:rPr lang="en-GB"/>
              <a:t>MMSE=Mini-Mental State Examination; PD=Parkinson’s disease</a:t>
            </a:r>
          </a:p>
          <a:p>
            <a:pPr marL="0" indent="0">
              <a:buNone/>
            </a:pPr>
            <a:endParaRPr lang="en-GB"/>
          </a:p>
          <a:p>
            <a:pPr marL="0" indent="0">
              <a:buNone/>
            </a:pPr>
            <a:r>
              <a:rPr lang="en-GB"/>
              <a:t>1. </a:t>
            </a:r>
            <a:r>
              <a:rPr lang="en-GB" err="1"/>
              <a:t>Braak</a:t>
            </a:r>
            <a:r>
              <a:rPr lang="en-GB"/>
              <a:t> et al. Neurology 2005;64(8):1404–1410; 2. </a:t>
            </a:r>
            <a:r>
              <a:rPr lang="en-GB" err="1"/>
              <a:t>Borghammer</a:t>
            </a:r>
            <a:r>
              <a:rPr lang="en-GB"/>
              <a:t> et al. NPJ </a:t>
            </a:r>
            <a:r>
              <a:rPr lang="en-GB" err="1"/>
              <a:t>Parkinsons</a:t>
            </a:r>
            <a:r>
              <a:rPr lang="en-GB"/>
              <a:t> Dis 2022;8(1):166; </a:t>
            </a:r>
            <a:br>
              <a:rPr lang="en-GB"/>
            </a:br>
            <a:r>
              <a:rPr lang="en-GB"/>
              <a:t>3. </a:t>
            </a:r>
            <a:r>
              <a:rPr lang="en-GB" err="1"/>
              <a:t>Braak</a:t>
            </a:r>
            <a:r>
              <a:rPr lang="en-GB"/>
              <a:t> et al. J Neural </a:t>
            </a:r>
            <a:r>
              <a:rPr lang="en-GB" err="1"/>
              <a:t>Transm</a:t>
            </a:r>
            <a:r>
              <a:rPr lang="en-GB"/>
              <a:t> (Vienna) 2003;110(5):517–536; 4. Halliday et al. Acta </a:t>
            </a:r>
            <a:r>
              <a:rPr lang="en-GB" err="1"/>
              <a:t>Neuropathol</a:t>
            </a:r>
            <a:r>
              <a:rPr lang="en-GB"/>
              <a:t> 2008;115(4):409–415; </a:t>
            </a:r>
            <a:br>
              <a:rPr lang="en-GB"/>
            </a:br>
            <a:r>
              <a:rPr lang="en-GB"/>
              <a:t>5. Hawkes et al. </a:t>
            </a:r>
            <a:r>
              <a:rPr lang="en-GB" err="1"/>
              <a:t>Neuropathol</a:t>
            </a:r>
            <a:r>
              <a:rPr lang="en-GB"/>
              <a:t> </a:t>
            </a:r>
            <a:r>
              <a:rPr lang="en-GB" err="1"/>
              <a:t>Appl</a:t>
            </a:r>
            <a:r>
              <a:rPr lang="en-GB"/>
              <a:t> </a:t>
            </a:r>
            <a:r>
              <a:rPr lang="en-GB" err="1"/>
              <a:t>Neurobiol</a:t>
            </a:r>
            <a:r>
              <a:rPr lang="en-GB"/>
              <a:t> 2007;33(6):599–614; 6. </a:t>
            </a:r>
            <a:r>
              <a:rPr lang="en-GB" err="1"/>
              <a:t>Horsager</a:t>
            </a:r>
            <a:r>
              <a:rPr lang="en-GB"/>
              <a:t> et al. Brain 2020;143(10):3077–3088; 7. </a:t>
            </a:r>
            <a:r>
              <a:rPr lang="en-GB" err="1"/>
              <a:t>Surmeier</a:t>
            </a:r>
            <a:r>
              <a:rPr lang="en-GB"/>
              <a:t> et al. Nat Rev </a:t>
            </a:r>
            <a:r>
              <a:rPr lang="en-GB" err="1"/>
              <a:t>Neurosci</a:t>
            </a:r>
            <a:r>
              <a:rPr lang="en-GB"/>
              <a:t> 2017;18(2):101–113 </a:t>
            </a:r>
          </a:p>
        </p:txBody>
      </p:sp>
      <p:grpSp>
        <p:nvGrpSpPr>
          <p:cNvPr id="185" name="Group 184"/>
          <p:cNvGrpSpPr/>
          <p:nvPr/>
        </p:nvGrpSpPr>
        <p:grpSpPr>
          <a:xfrm>
            <a:off x="5844253" y="1991831"/>
            <a:ext cx="3428996" cy="718179"/>
            <a:chOff x="1687974" y="4921357"/>
            <a:chExt cx="3428996" cy="718179"/>
          </a:xfrm>
        </p:grpSpPr>
        <p:sp>
          <p:nvSpPr>
            <p:cNvPr id="186" name="Rectangle 185"/>
            <p:cNvSpPr/>
            <p:nvPr/>
          </p:nvSpPr>
          <p:spPr bwMode="auto">
            <a:xfrm>
              <a:off x="1687974" y="4921357"/>
              <a:ext cx="3414872" cy="718179"/>
            </a:xfrm>
            <a:prstGeom prst="rect">
              <a:avLst/>
            </a:prstGeom>
            <a:solidFill>
              <a:schemeClr val="accent2">
                <a:lumMod val="20000"/>
                <a:lumOff val="80000"/>
              </a:schemeClr>
            </a:solidFill>
            <a:ln>
              <a:noFill/>
            </a:ln>
            <a:effectLst/>
          </p:spPr>
          <p:txBody>
            <a:bodyPr vert="horz" wrap="square" lIns="91440" tIns="45720" rIns="91440" bIns="45720" numCol="1" rtlCol="0" anchor="t" anchorCtr="0" compatLnSpc="1">
              <a:prstTxWarp prst="textNoShape">
                <a:avLst/>
              </a:prstTxWarp>
              <a:noAutofit/>
            </a:bodyPr>
            <a:lstStyle/>
            <a:p>
              <a:pPr marL="385763" marR="0" lvl="0" indent="-385763" defTabSz="914400" eaLnBrk="0" fontAlgn="base" latinLnBrk="0" hangingPunct="0">
                <a:lnSpc>
                  <a:spcPct val="100000"/>
                </a:lnSpc>
                <a:spcBef>
                  <a:spcPct val="50000"/>
                </a:spcBef>
                <a:spcAft>
                  <a:spcPct val="0"/>
                </a:spcAft>
                <a:buClr>
                  <a:srgbClr val="E75200"/>
                </a:buClr>
                <a:buSzTx/>
                <a:buFont typeface="Wingdings" pitchFamily="2" charset="2"/>
                <a:buNone/>
                <a:tabLst/>
                <a:defRPr/>
              </a:pPr>
              <a:endParaRPr kumimoji="0" lang="en-GB"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87" name="Rectangle 6"/>
            <p:cNvSpPr>
              <a:spLocks noChangeArrowheads="1"/>
            </p:cNvSpPr>
            <p:nvPr/>
          </p:nvSpPr>
          <p:spPr bwMode="auto">
            <a:xfrm>
              <a:off x="1695501" y="4925756"/>
              <a:ext cx="3421469" cy="283469"/>
            </a:xfrm>
            <a:prstGeom prst="rect">
              <a:avLst/>
            </a:prstGeom>
            <a:noFill/>
            <a:ln>
              <a:noFill/>
            </a:ln>
            <a:effectLst/>
          </p:spPr>
          <p:txBody>
            <a:bodyPr wrap="none" anchor="ctr">
              <a:noAutofit/>
            </a:bodyPr>
            <a:lstStyle/>
            <a:p>
              <a:pPr lvl="0" algn="ctr" eaLnBrk="0" fontAlgn="base" hangingPunct="0">
                <a:spcBef>
                  <a:spcPct val="50000"/>
                </a:spcBef>
                <a:spcAft>
                  <a:spcPct val="0"/>
                </a:spcAft>
                <a:buClr>
                  <a:srgbClr val="E75200"/>
                </a:buClr>
              </a:pPr>
              <a:r>
                <a:rPr lang="en-GB" sz="1400" kern="0" dirty="0">
                  <a:solidFill>
                    <a:srgbClr val="000000"/>
                  </a:solidFill>
                  <a:latin typeface="Arial" panose="020B0604020202020204" pitchFamily="34" charset="0"/>
                  <a:cs typeface="Arial" panose="020B0604020202020204" pitchFamily="34" charset="0"/>
                </a:rPr>
                <a:t>Mini-Mental State Examination scores</a:t>
              </a:r>
              <a:endParaRPr kumimoji="0" lang="tr-TR" sz="140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188" name="Rectangle 6"/>
            <p:cNvSpPr>
              <a:spLocks noChangeArrowheads="1"/>
            </p:cNvSpPr>
            <p:nvPr/>
          </p:nvSpPr>
          <p:spPr bwMode="auto">
            <a:xfrm>
              <a:off x="1778252" y="5253448"/>
              <a:ext cx="720000" cy="283469"/>
            </a:xfrm>
            <a:prstGeom prst="rect">
              <a:avLst/>
            </a:prstGeom>
            <a:solidFill>
              <a:schemeClr val="bg1"/>
            </a:solidFill>
            <a:ln>
              <a:solidFill>
                <a:srgbClr val="000000"/>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25–30</a:t>
              </a:r>
            </a:p>
          </p:txBody>
        </p:sp>
        <p:sp>
          <p:nvSpPr>
            <p:cNvPr id="189" name="Rectangle 6"/>
            <p:cNvSpPr>
              <a:spLocks noChangeArrowheads="1"/>
            </p:cNvSpPr>
            <p:nvPr/>
          </p:nvSpPr>
          <p:spPr bwMode="auto">
            <a:xfrm>
              <a:off x="2616339" y="5253448"/>
              <a:ext cx="720000" cy="283469"/>
            </a:xfrm>
            <a:prstGeom prst="rect">
              <a:avLst/>
            </a:prstGeom>
            <a:solidFill>
              <a:schemeClr val="accent2"/>
            </a:solidFill>
            <a:ln>
              <a:solidFill>
                <a:srgbClr val="000000"/>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400" b="1"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rPr>
                <a:t>21–24</a:t>
              </a:r>
            </a:p>
          </p:txBody>
        </p:sp>
        <p:sp>
          <p:nvSpPr>
            <p:cNvPr id="190" name="Rectangle 6"/>
            <p:cNvSpPr>
              <a:spLocks noChangeArrowheads="1"/>
            </p:cNvSpPr>
            <p:nvPr/>
          </p:nvSpPr>
          <p:spPr bwMode="auto">
            <a:xfrm>
              <a:off x="3454426" y="5253448"/>
              <a:ext cx="720000" cy="283469"/>
            </a:xfrm>
            <a:prstGeom prst="rect">
              <a:avLst/>
            </a:prstGeom>
            <a:solidFill>
              <a:schemeClr val="accent5">
                <a:lumMod val="60000"/>
                <a:lumOff val="40000"/>
              </a:schemeClr>
            </a:solidFill>
            <a:ln>
              <a:solidFill>
                <a:srgbClr val="000000"/>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400" b="1"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rPr>
                <a:t>11–20</a:t>
              </a:r>
            </a:p>
          </p:txBody>
        </p:sp>
        <p:sp>
          <p:nvSpPr>
            <p:cNvPr id="191" name="Rectangle 6"/>
            <p:cNvSpPr>
              <a:spLocks noChangeArrowheads="1"/>
            </p:cNvSpPr>
            <p:nvPr/>
          </p:nvSpPr>
          <p:spPr bwMode="auto">
            <a:xfrm>
              <a:off x="4292513" y="5253448"/>
              <a:ext cx="720000" cy="283469"/>
            </a:xfrm>
            <a:prstGeom prst="rect">
              <a:avLst/>
            </a:prstGeom>
            <a:solidFill>
              <a:schemeClr val="accent1"/>
            </a:solidFill>
            <a:ln>
              <a:solidFill>
                <a:srgbClr val="000000"/>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0–10</a:t>
              </a:r>
            </a:p>
          </p:txBody>
        </p:sp>
      </p:grpSp>
      <p:cxnSp>
        <p:nvCxnSpPr>
          <p:cNvPr id="193" name="Straight Connector 192"/>
          <p:cNvCxnSpPr/>
          <p:nvPr/>
        </p:nvCxnSpPr>
        <p:spPr bwMode="auto">
          <a:xfrm>
            <a:off x="2057307" y="2128651"/>
            <a:ext cx="0" cy="2786252"/>
          </a:xfrm>
          <a:prstGeom prst="line">
            <a:avLst/>
          </a:prstGeom>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17961" dir="13500000" algn="ctr" rotWithShape="0">
                    <a:schemeClr val="hlink">
                      <a:gamma/>
                      <a:shade val="60000"/>
                      <a:invGamma/>
                    </a:schemeClr>
                  </a:outerShdw>
                </a:effectLst>
              </a14:hiddenEffects>
            </a:ext>
          </a:extLst>
        </p:spPr>
      </p:cxnSp>
      <p:cxnSp>
        <p:nvCxnSpPr>
          <p:cNvPr id="195" name="Straight Connector 194"/>
          <p:cNvCxnSpPr/>
          <p:nvPr/>
        </p:nvCxnSpPr>
        <p:spPr bwMode="auto">
          <a:xfrm>
            <a:off x="1973257" y="2666690"/>
            <a:ext cx="80968" cy="0"/>
          </a:xfrm>
          <a:prstGeom prst="line">
            <a:avLst/>
          </a:prstGeom>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17961" dir="13500000" algn="ctr" rotWithShape="0">
                    <a:schemeClr val="hlink">
                      <a:gamma/>
                      <a:shade val="60000"/>
                      <a:invGamma/>
                    </a:schemeClr>
                  </a:outerShdw>
                </a:effectLst>
              </a14:hiddenEffects>
            </a:ext>
          </a:extLst>
        </p:spPr>
      </p:cxnSp>
      <p:cxnSp>
        <p:nvCxnSpPr>
          <p:cNvPr id="196" name="Straight Connector 195"/>
          <p:cNvCxnSpPr/>
          <p:nvPr/>
        </p:nvCxnSpPr>
        <p:spPr bwMode="auto">
          <a:xfrm>
            <a:off x="1973257" y="3198483"/>
            <a:ext cx="84143" cy="0"/>
          </a:xfrm>
          <a:prstGeom prst="line">
            <a:avLst/>
          </a:prstGeom>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17961" dir="13500000" algn="ctr" rotWithShape="0">
                    <a:schemeClr val="hlink">
                      <a:gamma/>
                      <a:shade val="60000"/>
                      <a:invGamma/>
                    </a:schemeClr>
                  </a:outerShdw>
                </a:effectLst>
              </a14:hiddenEffects>
            </a:ext>
          </a:extLst>
        </p:spPr>
      </p:cxnSp>
      <p:cxnSp>
        <p:nvCxnSpPr>
          <p:cNvPr id="197" name="Straight Connector 196"/>
          <p:cNvCxnSpPr/>
          <p:nvPr/>
        </p:nvCxnSpPr>
        <p:spPr bwMode="auto">
          <a:xfrm>
            <a:off x="1973257" y="3739471"/>
            <a:ext cx="84143" cy="0"/>
          </a:xfrm>
          <a:prstGeom prst="line">
            <a:avLst/>
          </a:prstGeom>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17961" dir="13500000" algn="ctr" rotWithShape="0">
                    <a:schemeClr val="hlink">
                      <a:gamma/>
                      <a:shade val="60000"/>
                      <a:invGamma/>
                    </a:schemeClr>
                  </a:outerShdw>
                </a:effectLst>
              </a14:hiddenEffects>
            </a:ext>
          </a:extLst>
        </p:spPr>
      </p:cxnSp>
      <p:cxnSp>
        <p:nvCxnSpPr>
          <p:cNvPr id="198" name="Straight Connector 197"/>
          <p:cNvCxnSpPr/>
          <p:nvPr/>
        </p:nvCxnSpPr>
        <p:spPr bwMode="auto">
          <a:xfrm>
            <a:off x="1973257" y="4274911"/>
            <a:ext cx="84143" cy="0"/>
          </a:xfrm>
          <a:prstGeom prst="line">
            <a:avLst/>
          </a:prstGeom>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17961" dir="13500000" algn="ctr" rotWithShape="0">
                    <a:schemeClr val="hlink">
                      <a:gamma/>
                      <a:shade val="60000"/>
                      <a:invGamma/>
                    </a:schemeClr>
                  </a:outerShdw>
                </a:effectLst>
              </a14:hiddenEffects>
            </a:ext>
          </a:extLst>
        </p:spPr>
      </p:cxnSp>
      <p:cxnSp>
        <p:nvCxnSpPr>
          <p:cNvPr id="199" name="Straight Connector 198"/>
          <p:cNvCxnSpPr/>
          <p:nvPr/>
        </p:nvCxnSpPr>
        <p:spPr bwMode="auto">
          <a:xfrm>
            <a:off x="1973257" y="4821798"/>
            <a:ext cx="3497268" cy="0"/>
          </a:xfrm>
          <a:prstGeom prst="line">
            <a:avLst/>
          </a:prstGeom>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17961" dir="13500000" algn="ctr" rotWithShape="0">
                    <a:schemeClr val="hlink">
                      <a:gamma/>
                      <a:shade val="60000"/>
                      <a:invGamma/>
                    </a:schemeClr>
                  </a:outerShdw>
                </a:effectLst>
              </a14:hiddenEffects>
            </a:ext>
          </a:extLst>
        </p:spPr>
      </p:cxnSp>
      <p:sp>
        <p:nvSpPr>
          <p:cNvPr id="201" name="Rectangle 6"/>
          <p:cNvSpPr>
            <a:spLocks noChangeArrowheads="1"/>
          </p:cNvSpPr>
          <p:nvPr/>
        </p:nvSpPr>
        <p:spPr bwMode="auto">
          <a:xfrm>
            <a:off x="2059653" y="5328383"/>
            <a:ext cx="3414872" cy="3385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600" b="1" i="0" u="none" strike="noStrike" kern="0" cap="none" spc="0" normalizeH="0" baseline="0" noProof="0" dirty="0" err="1">
                <a:ln>
                  <a:noFill/>
                </a:ln>
                <a:solidFill>
                  <a:schemeClr val="tx2"/>
                </a:solidFill>
                <a:effectLst/>
                <a:uLnTx/>
                <a:uFillTx/>
                <a:latin typeface="Arial" panose="020B0604020202020204" pitchFamily="34" charset="0"/>
                <a:cs typeface="Arial" panose="020B0604020202020204" pitchFamily="34" charset="0"/>
              </a:rPr>
              <a:t>Braak</a:t>
            </a:r>
            <a:r>
              <a:rPr kumimoji="0" lang="en-GB" sz="1600" b="1"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 </a:t>
            </a:r>
            <a:r>
              <a:rPr kumimoji="0" lang="tr-TR" sz="1600" b="1"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PD stage</a:t>
            </a:r>
          </a:p>
        </p:txBody>
      </p:sp>
      <p:sp>
        <p:nvSpPr>
          <p:cNvPr id="206" name="Rectangle 6"/>
          <p:cNvSpPr>
            <a:spLocks noChangeArrowheads="1"/>
          </p:cNvSpPr>
          <p:nvPr/>
        </p:nvSpPr>
        <p:spPr bwMode="auto">
          <a:xfrm rot="5400000">
            <a:off x="4706899" y="2255961"/>
            <a:ext cx="763943" cy="509325"/>
          </a:xfrm>
          <a:prstGeom prst="rect">
            <a:avLst/>
          </a:prstGeom>
          <a:solidFill>
            <a:schemeClr val="bg1"/>
          </a:solidFill>
          <a:ln w="6350">
            <a:solidFill>
              <a:schemeClr val="tx1"/>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endParaRPr kumimoji="0" lang="en-GB"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07" name="Rectangle 6"/>
          <p:cNvSpPr>
            <a:spLocks noChangeArrowheads="1"/>
          </p:cNvSpPr>
          <p:nvPr/>
        </p:nvSpPr>
        <p:spPr bwMode="auto">
          <a:xfrm rot="5400000">
            <a:off x="4070690" y="2025566"/>
            <a:ext cx="303149" cy="509325"/>
          </a:xfrm>
          <a:prstGeom prst="rect">
            <a:avLst/>
          </a:prstGeom>
          <a:solidFill>
            <a:schemeClr val="bg1"/>
          </a:solidFill>
          <a:ln w="6350">
            <a:solidFill>
              <a:schemeClr val="tx1"/>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endParaRPr kumimoji="0" lang="en-GB"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08" name="Rectangle 6"/>
          <p:cNvSpPr>
            <a:spLocks noChangeArrowheads="1"/>
          </p:cNvSpPr>
          <p:nvPr/>
        </p:nvSpPr>
        <p:spPr bwMode="auto">
          <a:xfrm rot="5400000">
            <a:off x="3321128" y="1919396"/>
            <a:ext cx="90809" cy="509325"/>
          </a:xfrm>
          <a:prstGeom prst="rect">
            <a:avLst/>
          </a:prstGeom>
          <a:solidFill>
            <a:schemeClr val="bg1"/>
          </a:solidFill>
          <a:ln w="6350">
            <a:solidFill>
              <a:schemeClr val="tx1"/>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endParaRPr kumimoji="0" lang="en-GB"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09" name="Rectangle 6"/>
          <p:cNvSpPr>
            <a:spLocks noChangeArrowheads="1"/>
          </p:cNvSpPr>
          <p:nvPr/>
        </p:nvSpPr>
        <p:spPr bwMode="auto">
          <a:xfrm rot="5400000">
            <a:off x="4604092" y="3122711"/>
            <a:ext cx="969555" cy="509325"/>
          </a:xfrm>
          <a:prstGeom prst="rect">
            <a:avLst/>
          </a:prstGeom>
          <a:solidFill>
            <a:schemeClr val="accent2"/>
          </a:solidFill>
          <a:ln w="6350">
            <a:solidFill>
              <a:schemeClr val="tx1"/>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endParaRPr kumimoji="0" lang="en-GB"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0" name="Rectangle 6"/>
          <p:cNvSpPr>
            <a:spLocks noChangeArrowheads="1"/>
          </p:cNvSpPr>
          <p:nvPr/>
        </p:nvSpPr>
        <p:spPr bwMode="auto">
          <a:xfrm rot="5400000">
            <a:off x="3928959" y="2466926"/>
            <a:ext cx="586610" cy="509325"/>
          </a:xfrm>
          <a:prstGeom prst="rect">
            <a:avLst/>
          </a:prstGeom>
          <a:solidFill>
            <a:schemeClr val="accent2"/>
          </a:solidFill>
          <a:ln w="6350">
            <a:solidFill>
              <a:schemeClr val="tx1"/>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endParaRPr kumimoji="0" lang="en-GB"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1" name="Rectangle 6"/>
          <p:cNvSpPr>
            <a:spLocks noChangeArrowheads="1"/>
          </p:cNvSpPr>
          <p:nvPr/>
        </p:nvSpPr>
        <p:spPr bwMode="auto">
          <a:xfrm rot="5400000">
            <a:off x="3323770" y="2007562"/>
            <a:ext cx="85523" cy="509325"/>
          </a:xfrm>
          <a:prstGeom prst="rect">
            <a:avLst/>
          </a:prstGeom>
          <a:solidFill>
            <a:schemeClr val="accent2"/>
          </a:solidFill>
          <a:ln w="6350">
            <a:solidFill>
              <a:schemeClr val="tx1"/>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endParaRPr kumimoji="0" lang="en-GB"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2" name="Rectangle 6"/>
          <p:cNvSpPr>
            <a:spLocks noChangeArrowheads="1"/>
          </p:cNvSpPr>
          <p:nvPr/>
        </p:nvSpPr>
        <p:spPr bwMode="auto">
          <a:xfrm rot="5400000">
            <a:off x="4711199" y="3984804"/>
            <a:ext cx="755343" cy="509325"/>
          </a:xfrm>
          <a:prstGeom prst="rect">
            <a:avLst/>
          </a:prstGeom>
          <a:solidFill>
            <a:schemeClr val="accent5">
              <a:lumMod val="60000"/>
              <a:lumOff val="40000"/>
            </a:schemeClr>
          </a:solidFill>
          <a:ln w="6350">
            <a:solidFill>
              <a:schemeClr val="tx1"/>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endParaRPr kumimoji="0" lang="en-GB"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3" name="Rectangle 6"/>
          <p:cNvSpPr>
            <a:spLocks noChangeArrowheads="1"/>
          </p:cNvSpPr>
          <p:nvPr/>
        </p:nvSpPr>
        <p:spPr bwMode="auto">
          <a:xfrm rot="5400000">
            <a:off x="3512568" y="3469930"/>
            <a:ext cx="1419395" cy="509325"/>
          </a:xfrm>
          <a:prstGeom prst="rect">
            <a:avLst/>
          </a:prstGeom>
          <a:solidFill>
            <a:schemeClr val="accent5">
              <a:lumMod val="60000"/>
              <a:lumOff val="40000"/>
            </a:schemeClr>
          </a:solidFill>
          <a:ln w="6350">
            <a:solidFill>
              <a:schemeClr val="tx1"/>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endParaRPr kumimoji="0" lang="en-GB"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4" name="Rectangle 6"/>
          <p:cNvSpPr>
            <a:spLocks noChangeArrowheads="1"/>
          </p:cNvSpPr>
          <p:nvPr/>
        </p:nvSpPr>
        <p:spPr bwMode="auto">
          <a:xfrm rot="5400000">
            <a:off x="2451120" y="2966348"/>
            <a:ext cx="1830823" cy="509325"/>
          </a:xfrm>
          <a:prstGeom prst="rect">
            <a:avLst/>
          </a:prstGeom>
          <a:solidFill>
            <a:schemeClr val="accent5">
              <a:lumMod val="60000"/>
              <a:lumOff val="40000"/>
            </a:schemeClr>
          </a:solidFill>
          <a:ln w="6350">
            <a:solidFill>
              <a:schemeClr val="tx1"/>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endParaRPr kumimoji="0" lang="en-GB"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5" name="Rectangle 6"/>
          <p:cNvSpPr>
            <a:spLocks noChangeArrowheads="1"/>
          </p:cNvSpPr>
          <p:nvPr/>
        </p:nvSpPr>
        <p:spPr bwMode="auto">
          <a:xfrm rot="5400000">
            <a:off x="1392623" y="2988468"/>
            <a:ext cx="2228961" cy="509325"/>
          </a:xfrm>
          <a:prstGeom prst="rect">
            <a:avLst/>
          </a:prstGeom>
          <a:solidFill>
            <a:schemeClr val="accent5">
              <a:lumMod val="60000"/>
              <a:lumOff val="40000"/>
            </a:schemeClr>
          </a:solidFill>
          <a:ln w="6350">
            <a:solidFill>
              <a:schemeClr val="tx1"/>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endParaRPr kumimoji="0" lang="en-GB"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6" name="Rectangle 6"/>
          <p:cNvSpPr>
            <a:spLocks noChangeArrowheads="1"/>
          </p:cNvSpPr>
          <p:nvPr/>
        </p:nvSpPr>
        <p:spPr bwMode="auto">
          <a:xfrm rot="5400000">
            <a:off x="4987891" y="4460505"/>
            <a:ext cx="201959" cy="509325"/>
          </a:xfrm>
          <a:prstGeom prst="rect">
            <a:avLst/>
          </a:prstGeom>
          <a:solidFill>
            <a:schemeClr val="accent1"/>
          </a:solidFill>
          <a:ln w="6350">
            <a:solidFill>
              <a:schemeClr val="tx1"/>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endParaRPr kumimoji="0" lang="en-GB"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7" name="Rectangle 6"/>
          <p:cNvSpPr>
            <a:spLocks noChangeArrowheads="1"/>
          </p:cNvSpPr>
          <p:nvPr/>
        </p:nvSpPr>
        <p:spPr bwMode="auto">
          <a:xfrm rot="5400000">
            <a:off x="4031335" y="4370556"/>
            <a:ext cx="381858" cy="509325"/>
          </a:xfrm>
          <a:prstGeom prst="rect">
            <a:avLst/>
          </a:prstGeom>
          <a:solidFill>
            <a:schemeClr val="accent1"/>
          </a:solidFill>
          <a:ln w="6350">
            <a:solidFill>
              <a:schemeClr val="tx1"/>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endParaRPr kumimoji="0" lang="en-GB"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8" name="Rectangle 6"/>
          <p:cNvSpPr>
            <a:spLocks noChangeArrowheads="1"/>
          </p:cNvSpPr>
          <p:nvPr/>
        </p:nvSpPr>
        <p:spPr bwMode="auto">
          <a:xfrm rot="5400000">
            <a:off x="3026670" y="4221623"/>
            <a:ext cx="679725" cy="509325"/>
          </a:xfrm>
          <a:prstGeom prst="rect">
            <a:avLst/>
          </a:prstGeom>
          <a:solidFill>
            <a:schemeClr val="accent1"/>
          </a:solidFill>
          <a:ln w="6350">
            <a:solidFill>
              <a:schemeClr val="tx1"/>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endParaRPr kumimoji="0" lang="en-GB"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9" name="Rectangle 6"/>
          <p:cNvSpPr>
            <a:spLocks noChangeArrowheads="1"/>
          </p:cNvSpPr>
          <p:nvPr/>
        </p:nvSpPr>
        <p:spPr bwMode="auto">
          <a:xfrm rot="5400000">
            <a:off x="2276360" y="4330742"/>
            <a:ext cx="461486" cy="509325"/>
          </a:xfrm>
          <a:prstGeom prst="rect">
            <a:avLst/>
          </a:prstGeom>
          <a:solidFill>
            <a:schemeClr val="accent1"/>
          </a:solidFill>
          <a:ln w="6350">
            <a:solidFill>
              <a:schemeClr val="tx1"/>
            </a:solidFill>
          </a:ln>
          <a:effectLst/>
        </p:spPr>
        <p:txBody>
          <a:bodyPr wrap="none" anchor="ctr">
            <a:no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endParaRPr kumimoji="0" lang="en-GB"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20" name="Rectangle 6"/>
          <p:cNvSpPr>
            <a:spLocks noChangeArrowheads="1"/>
          </p:cNvSpPr>
          <p:nvPr/>
        </p:nvSpPr>
        <p:spPr bwMode="auto">
          <a:xfrm>
            <a:off x="4949016" y="4824267"/>
            <a:ext cx="298480" cy="338554"/>
          </a:xfrm>
          <a:prstGeom prst="rect">
            <a:avLst/>
          </a:prstGeom>
          <a:noFill/>
          <a:ln>
            <a:noFill/>
          </a:ln>
          <a:effectLst/>
        </p:spPr>
        <p:txBody>
          <a:bodyPr wrap="none" anchor="ctr">
            <a:sp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600" i="0" u="none" strike="noStrike" kern="0" cap="none" spc="0" normalizeH="0" baseline="0" noProof="0">
                <a:ln>
                  <a:noFill/>
                </a:ln>
                <a:solidFill>
                  <a:schemeClr val="tx2"/>
                </a:solidFill>
                <a:effectLst/>
                <a:uLnTx/>
                <a:uFillTx/>
                <a:latin typeface="Arial" panose="020B0604020202020204" pitchFamily="34" charset="0"/>
                <a:cs typeface="Arial" panose="020B0604020202020204" pitchFamily="34" charset="0"/>
              </a:rPr>
              <a:t>3</a:t>
            </a:r>
            <a:endParaRPr kumimoji="0" lang="tr-TR" sz="1600" i="0" u="none" strike="noStrike" kern="0" cap="none" spc="0" normalizeH="0" baseline="0" noProof="0">
              <a:ln>
                <a:noFill/>
              </a:ln>
              <a:solidFill>
                <a:schemeClr val="tx2"/>
              </a:solidFill>
              <a:effectLst/>
              <a:uLnTx/>
              <a:uFillTx/>
              <a:latin typeface="Arial" panose="020B0604020202020204" pitchFamily="34" charset="0"/>
              <a:cs typeface="Arial" panose="020B0604020202020204" pitchFamily="34" charset="0"/>
            </a:endParaRPr>
          </a:p>
        </p:txBody>
      </p:sp>
      <p:sp>
        <p:nvSpPr>
          <p:cNvPr id="221" name="Rectangle 6"/>
          <p:cNvSpPr>
            <a:spLocks noChangeArrowheads="1"/>
          </p:cNvSpPr>
          <p:nvPr/>
        </p:nvSpPr>
        <p:spPr bwMode="auto">
          <a:xfrm>
            <a:off x="4078169" y="4824267"/>
            <a:ext cx="298480" cy="338554"/>
          </a:xfrm>
          <a:prstGeom prst="rect">
            <a:avLst/>
          </a:prstGeom>
          <a:noFill/>
          <a:ln>
            <a:noFill/>
          </a:ln>
          <a:effectLst/>
        </p:spPr>
        <p:txBody>
          <a:bodyPr wrap="none" anchor="ctr">
            <a:sp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4</a:t>
            </a:r>
            <a:endParaRPr kumimoji="0" lang="tr-TR"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222" name="Rectangle 6"/>
          <p:cNvSpPr>
            <a:spLocks noChangeArrowheads="1"/>
          </p:cNvSpPr>
          <p:nvPr/>
        </p:nvSpPr>
        <p:spPr bwMode="auto">
          <a:xfrm>
            <a:off x="3224280" y="4824267"/>
            <a:ext cx="298480" cy="338554"/>
          </a:xfrm>
          <a:prstGeom prst="rect">
            <a:avLst/>
          </a:prstGeom>
          <a:noFill/>
          <a:ln>
            <a:noFill/>
          </a:ln>
          <a:effectLst/>
        </p:spPr>
        <p:txBody>
          <a:bodyPr wrap="none" anchor="ctr">
            <a:sp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600" i="0" u="none" strike="noStrike" kern="0" cap="none" spc="0" normalizeH="0" baseline="0" noProof="0">
                <a:ln>
                  <a:noFill/>
                </a:ln>
                <a:solidFill>
                  <a:schemeClr val="tx2"/>
                </a:solidFill>
                <a:effectLst/>
                <a:uLnTx/>
                <a:uFillTx/>
                <a:latin typeface="Arial" panose="020B0604020202020204" pitchFamily="34" charset="0"/>
                <a:cs typeface="Arial" panose="020B0604020202020204" pitchFamily="34" charset="0"/>
              </a:rPr>
              <a:t>5</a:t>
            </a:r>
            <a:endParaRPr kumimoji="0" lang="tr-TR" sz="1600" i="0" u="none" strike="noStrike" kern="0" cap="none" spc="0" normalizeH="0" baseline="0" noProof="0">
              <a:ln>
                <a:noFill/>
              </a:ln>
              <a:solidFill>
                <a:schemeClr val="tx2"/>
              </a:solidFill>
              <a:effectLst/>
              <a:uLnTx/>
              <a:uFillTx/>
              <a:latin typeface="Arial" panose="020B0604020202020204" pitchFamily="34" charset="0"/>
              <a:cs typeface="Arial" panose="020B0604020202020204" pitchFamily="34" charset="0"/>
            </a:endParaRPr>
          </a:p>
        </p:txBody>
      </p:sp>
      <p:sp>
        <p:nvSpPr>
          <p:cNvPr id="223" name="Rectangle 6"/>
          <p:cNvSpPr>
            <a:spLocks noChangeArrowheads="1"/>
          </p:cNvSpPr>
          <p:nvPr/>
        </p:nvSpPr>
        <p:spPr bwMode="auto">
          <a:xfrm>
            <a:off x="2371648" y="4824267"/>
            <a:ext cx="298480" cy="338554"/>
          </a:xfrm>
          <a:prstGeom prst="rect">
            <a:avLst/>
          </a:prstGeom>
          <a:noFill/>
          <a:ln>
            <a:noFill/>
          </a:ln>
          <a:effectLst/>
        </p:spPr>
        <p:txBody>
          <a:bodyPr wrap="none" anchor="ctr">
            <a:sp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6</a:t>
            </a:r>
            <a:endParaRPr kumimoji="0" lang="tr-TR"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224" name="Rectangle 6"/>
          <p:cNvSpPr>
            <a:spLocks noChangeArrowheads="1"/>
          </p:cNvSpPr>
          <p:nvPr/>
        </p:nvSpPr>
        <p:spPr bwMode="auto">
          <a:xfrm>
            <a:off x="1659070" y="1960930"/>
            <a:ext cx="298480" cy="3385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0</a:t>
            </a:r>
            <a:endParaRPr kumimoji="0" lang="tr-TR"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225" name="Rectangle 6"/>
          <p:cNvSpPr>
            <a:spLocks noChangeArrowheads="1"/>
          </p:cNvSpPr>
          <p:nvPr/>
        </p:nvSpPr>
        <p:spPr bwMode="auto">
          <a:xfrm>
            <a:off x="1545258" y="2497414"/>
            <a:ext cx="412292" cy="3385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20</a:t>
            </a:r>
            <a:endParaRPr kumimoji="0" lang="tr-TR"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226" name="Rectangle 6"/>
          <p:cNvSpPr>
            <a:spLocks noChangeArrowheads="1"/>
          </p:cNvSpPr>
          <p:nvPr/>
        </p:nvSpPr>
        <p:spPr bwMode="auto">
          <a:xfrm>
            <a:off x="1545258" y="3034036"/>
            <a:ext cx="412292" cy="3385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40</a:t>
            </a:r>
            <a:endParaRPr kumimoji="0" lang="tr-TR"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227" name="Rectangle 6"/>
          <p:cNvSpPr>
            <a:spLocks noChangeArrowheads="1"/>
          </p:cNvSpPr>
          <p:nvPr/>
        </p:nvSpPr>
        <p:spPr bwMode="auto">
          <a:xfrm>
            <a:off x="1545258" y="3574927"/>
            <a:ext cx="412292" cy="3385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60</a:t>
            </a:r>
            <a:endParaRPr kumimoji="0" lang="tr-TR"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228" name="Rectangle 6"/>
          <p:cNvSpPr>
            <a:spLocks noChangeArrowheads="1"/>
          </p:cNvSpPr>
          <p:nvPr/>
        </p:nvSpPr>
        <p:spPr bwMode="auto">
          <a:xfrm>
            <a:off x="1545258" y="4111321"/>
            <a:ext cx="412292" cy="3385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80</a:t>
            </a:r>
            <a:endParaRPr kumimoji="0" lang="tr-TR"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229" name="Rectangle 6"/>
          <p:cNvSpPr>
            <a:spLocks noChangeArrowheads="1"/>
          </p:cNvSpPr>
          <p:nvPr/>
        </p:nvSpPr>
        <p:spPr bwMode="auto">
          <a:xfrm>
            <a:off x="1431444" y="4645068"/>
            <a:ext cx="526106" cy="3385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100</a:t>
            </a:r>
            <a:endParaRPr kumimoji="0" lang="tr-TR" sz="160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230" name="Rectangle 6"/>
          <p:cNvSpPr>
            <a:spLocks noChangeArrowheads="1"/>
          </p:cNvSpPr>
          <p:nvPr/>
        </p:nvSpPr>
        <p:spPr bwMode="auto">
          <a:xfrm rot="16200000">
            <a:off x="-549227" y="3303123"/>
            <a:ext cx="3367596" cy="338554"/>
          </a:xfrm>
          <a:prstGeom prst="rect">
            <a:avLst/>
          </a:prstGeom>
          <a:noFill/>
          <a:ln>
            <a:noFill/>
          </a:ln>
          <a:effectLst/>
        </p:spPr>
        <p:txBody>
          <a:bodyPr wrap="square" anchor="ctr">
            <a:spAutoFit/>
          </a:bodyPr>
          <a:lstStyle/>
          <a:p>
            <a:pPr lvl="0" algn="ctr" eaLnBrk="0" fontAlgn="base" hangingPunct="0">
              <a:spcBef>
                <a:spcPct val="50000"/>
              </a:spcBef>
              <a:spcAft>
                <a:spcPct val="0"/>
              </a:spcAft>
              <a:buClr>
                <a:srgbClr val="E75200"/>
              </a:buClr>
            </a:pPr>
            <a:r>
              <a:rPr lang="en-GB" sz="1600" b="1" kern="0" dirty="0">
                <a:solidFill>
                  <a:schemeClr val="tx2"/>
                </a:solidFill>
                <a:latin typeface="Arial" panose="020B0604020202020204" pitchFamily="34" charset="0"/>
                <a:cs typeface="Arial" panose="020B0604020202020204" pitchFamily="34" charset="0"/>
              </a:rPr>
              <a:t>Patients with PD (%)</a:t>
            </a:r>
            <a:endParaRPr kumimoji="0" lang="tr-TR" sz="1600" b="1"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5" name="Rectangle 4"/>
          <p:cNvSpPr/>
          <p:nvPr/>
        </p:nvSpPr>
        <p:spPr>
          <a:xfrm>
            <a:off x="1049372" y="1461684"/>
            <a:ext cx="5143646" cy="338554"/>
          </a:xfrm>
          <a:prstGeom prst="rect">
            <a:avLst/>
          </a:prstGeom>
        </p:spPr>
        <p:txBody>
          <a:bodyPr wrap="square">
            <a:spAutoFit/>
          </a:bodyPr>
          <a:lstStyle/>
          <a:p>
            <a:pPr algn="ctr"/>
            <a:r>
              <a:rPr lang="en-GB" sz="1600" b="1">
                <a:solidFill>
                  <a:schemeClr val="accent2">
                    <a:lumMod val="50000"/>
                  </a:schemeClr>
                </a:solidFill>
                <a:latin typeface="Arial" panose="020B0604020202020204" pitchFamily="34" charset="0"/>
                <a:cs typeface="Arial" panose="020B0604020202020204" pitchFamily="34" charset="0"/>
              </a:rPr>
              <a:t>Autopsy series</a:t>
            </a:r>
            <a:r>
              <a:rPr lang="en-GB" sz="1600" b="1" baseline="30000">
                <a:solidFill>
                  <a:schemeClr val="accent2">
                    <a:lumMod val="50000"/>
                  </a:schemeClr>
                </a:solidFill>
                <a:latin typeface="Arial" panose="020B0604020202020204" pitchFamily="34" charset="0"/>
                <a:cs typeface="Arial" panose="020B0604020202020204" pitchFamily="34" charset="0"/>
              </a:rPr>
              <a:t>1</a:t>
            </a:r>
          </a:p>
        </p:txBody>
      </p:sp>
      <p:sp>
        <p:nvSpPr>
          <p:cNvPr id="65" name="TextBox 64">
            <a:extLst>
              <a:ext uri="{FF2B5EF4-FFF2-40B4-BE49-F238E27FC236}">
                <a16:creationId xmlns:a16="http://schemas.microsoft.com/office/drawing/2014/main" id="{07631482-D857-4A8B-A980-87682EAEBA2C}"/>
              </a:ext>
            </a:extLst>
          </p:cNvPr>
          <p:cNvSpPr txBox="1"/>
          <p:nvPr/>
        </p:nvSpPr>
        <p:spPr>
          <a:xfrm>
            <a:off x="5851780" y="2823240"/>
            <a:ext cx="5474910" cy="2769989"/>
          </a:xfrm>
          <a:prstGeom prst="rect">
            <a:avLst/>
          </a:prstGeom>
          <a:noFill/>
        </p:spPr>
        <p:txBody>
          <a:bodyPr wrap="square">
            <a:spAutoFit/>
          </a:body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3F1A01"/>
                </a:solidFill>
                <a:effectLst/>
                <a:uLnTx/>
                <a:uFillTx/>
                <a:latin typeface="Arial"/>
                <a:ea typeface="+mn-ea"/>
                <a:cs typeface="+mn-cs"/>
              </a:rPr>
              <a:t>The risk of developing dementia in PD increases with disease progression</a:t>
            </a:r>
            <a:r>
              <a:rPr kumimoji="0" lang="en-GB" sz="1600" b="0" i="0" u="none" strike="noStrike" kern="1200" cap="none" spc="0" normalizeH="0" baseline="30000" noProof="0" dirty="0">
                <a:ln>
                  <a:noFill/>
                </a:ln>
                <a:solidFill>
                  <a:srgbClr val="3F1A01"/>
                </a:solidFill>
                <a:effectLst/>
                <a:uLnTx/>
                <a:uFillTx/>
                <a:latin typeface="Arial"/>
                <a:ea typeface="+mn-ea"/>
                <a:cs typeface="+mn-cs"/>
              </a:rPr>
              <a:t>1</a:t>
            </a:r>
          </a:p>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3F1A01"/>
                </a:solidFill>
                <a:effectLst/>
                <a:uLnTx/>
                <a:uFillTx/>
                <a:latin typeface="Arial"/>
                <a:ea typeface="+mn-ea"/>
                <a:cs typeface="+mn-cs"/>
              </a:rPr>
              <a:t>Neurodegeneration in the neocortex is not strictly necessary to develop symptoms of dementia</a:t>
            </a:r>
            <a:r>
              <a:rPr kumimoji="0" lang="en-GB" sz="1600" b="0" i="0" u="none" strike="noStrike" kern="1200" cap="none" spc="0" normalizeH="0" baseline="30000" noProof="0" dirty="0">
                <a:ln>
                  <a:noFill/>
                </a:ln>
                <a:solidFill>
                  <a:srgbClr val="3F1A01"/>
                </a:solidFill>
                <a:effectLst/>
                <a:uLnTx/>
                <a:uFillTx/>
                <a:latin typeface="Arial"/>
                <a:ea typeface="+mn-ea"/>
                <a:cs typeface="+mn-cs"/>
              </a:rPr>
              <a:t>1</a:t>
            </a:r>
          </a:p>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3F1A01"/>
                </a:solidFill>
                <a:effectLst/>
                <a:uLnTx/>
                <a:uFillTx/>
                <a:latin typeface="Arial"/>
                <a:ea typeface="+mn-ea"/>
                <a:cs typeface="+mn-cs"/>
              </a:rPr>
              <a:t>The </a:t>
            </a:r>
            <a:r>
              <a:rPr kumimoji="0" lang="en-US" sz="1600" b="0" i="0" u="none" strike="noStrike" kern="1200" cap="none" spc="0" normalizeH="0" baseline="0" noProof="0" dirty="0" err="1">
                <a:ln>
                  <a:noFill/>
                </a:ln>
                <a:solidFill>
                  <a:srgbClr val="3F1A01"/>
                </a:solidFill>
                <a:effectLst/>
                <a:uLnTx/>
                <a:uFillTx/>
                <a:latin typeface="Arial"/>
                <a:ea typeface="+mn-ea"/>
                <a:cs typeface="+mn-cs"/>
              </a:rPr>
              <a:t>Braak</a:t>
            </a:r>
            <a:r>
              <a:rPr kumimoji="0" lang="en-US" sz="1600" b="0" i="0" u="none" strike="noStrike" kern="1200" cap="none" spc="0" normalizeH="0" baseline="0" noProof="0" dirty="0">
                <a:ln>
                  <a:noFill/>
                </a:ln>
                <a:solidFill>
                  <a:srgbClr val="3F1A01"/>
                </a:solidFill>
                <a:effectLst/>
                <a:uLnTx/>
                <a:uFillTx/>
                <a:latin typeface="Arial"/>
                <a:ea typeface="+mn-ea"/>
                <a:cs typeface="+mn-cs"/>
              </a:rPr>
              <a:t> staging system provides a useful framework to conceptualize the neuropathological and clinical progression of PD, although multiple caveats and refinements have been suggested since its initial proposal, including by the original authors themselves</a:t>
            </a:r>
            <a:r>
              <a:rPr kumimoji="0" lang="en-US" sz="1600" b="0" i="0" u="none" strike="noStrike" kern="1200" cap="none" spc="0" normalizeH="0" baseline="30000" noProof="0" dirty="0">
                <a:ln>
                  <a:noFill/>
                </a:ln>
                <a:solidFill>
                  <a:srgbClr val="3F1A01"/>
                </a:solidFill>
                <a:effectLst/>
                <a:uLnTx/>
                <a:uFillTx/>
                <a:latin typeface="Arial"/>
                <a:ea typeface="+mn-ea"/>
                <a:cs typeface="+mn-cs"/>
              </a:rPr>
              <a:t>2-7</a:t>
            </a:r>
            <a:endParaRPr kumimoji="0" lang="en-GB" sz="1600" b="0" i="0" u="none" strike="noStrike" kern="1200" cap="none" spc="0" normalizeH="0" baseline="0" noProof="0" dirty="0">
              <a:ln>
                <a:noFill/>
              </a:ln>
              <a:solidFill>
                <a:srgbClr val="3F1A01"/>
              </a:solidFill>
              <a:effectLst/>
              <a:uLnTx/>
              <a:uFillTx/>
              <a:latin typeface="Arial"/>
              <a:ea typeface="+mn-ea"/>
              <a:cs typeface="+mn-cs"/>
            </a:endParaRPr>
          </a:p>
        </p:txBody>
      </p:sp>
      <p:cxnSp>
        <p:nvCxnSpPr>
          <p:cNvPr id="194" name="Straight Connector 193"/>
          <p:cNvCxnSpPr/>
          <p:nvPr/>
        </p:nvCxnSpPr>
        <p:spPr bwMode="auto">
          <a:xfrm>
            <a:off x="1973257" y="2128652"/>
            <a:ext cx="90493" cy="0"/>
          </a:xfrm>
          <a:prstGeom prst="line">
            <a:avLst/>
          </a:prstGeom>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17961" dir="13500000" algn="ctr" rotWithShape="0">
                    <a:schemeClr val="hlink">
                      <a:gamma/>
                      <a:shade val="60000"/>
                      <a:invGamma/>
                    </a:schemeClr>
                  </a:outerShdw>
                </a:effectLst>
              </a14:hiddenEffects>
            </a:ext>
          </a:extLst>
        </p:spPr>
      </p:cxnSp>
      <p:sp>
        <p:nvSpPr>
          <p:cNvPr id="202" name="Rectangle 6"/>
          <p:cNvSpPr>
            <a:spLocks noChangeArrowheads="1"/>
          </p:cNvSpPr>
          <p:nvPr/>
        </p:nvSpPr>
        <p:spPr bwMode="auto">
          <a:xfrm>
            <a:off x="4772918" y="5023709"/>
            <a:ext cx="631903" cy="276999"/>
          </a:xfrm>
          <a:prstGeom prst="rect">
            <a:avLst/>
          </a:prstGeom>
          <a:noFill/>
          <a:ln>
            <a:noFill/>
          </a:ln>
          <a:effectLst/>
        </p:spPr>
        <p:txBody>
          <a:bodyPr wrap="none" anchor="ctr">
            <a:sp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20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(n=14)</a:t>
            </a:r>
            <a:endParaRPr kumimoji="0" lang="tr-TR" sz="120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03" name="Rectangle 6"/>
          <p:cNvSpPr>
            <a:spLocks noChangeArrowheads="1"/>
          </p:cNvSpPr>
          <p:nvPr/>
        </p:nvSpPr>
        <p:spPr bwMode="auto">
          <a:xfrm>
            <a:off x="3906312" y="5023709"/>
            <a:ext cx="631903" cy="276999"/>
          </a:xfrm>
          <a:prstGeom prst="rect">
            <a:avLst/>
          </a:prstGeom>
          <a:noFill/>
          <a:ln>
            <a:noFill/>
          </a:ln>
          <a:effectLst/>
        </p:spPr>
        <p:txBody>
          <a:bodyPr wrap="none" anchor="ctr">
            <a:sp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20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(n=36)</a:t>
            </a:r>
            <a:endParaRPr kumimoji="0" lang="tr-TR" sz="120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04" name="Rectangle 6"/>
          <p:cNvSpPr>
            <a:spLocks noChangeArrowheads="1"/>
          </p:cNvSpPr>
          <p:nvPr/>
        </p:nvSpPr>
        <p:spPr bwMode="auto">
          <a:xfrm>
            <a:off x="3059798" y="5023709"/>
            <a:ext cx="631903" cy="276999"/>
          </a:xfrm>
          <a:prstGeom prst="rect">
            <a:avLst/>
          </a:prstGeom>
          <a:noFill/>
          <a:ln>
            <a:noFill/>
          </a:ln>
          <a:effectLst/>
        </p:spPr>
        <p:txBody>
          <a:bodyPr wrap="none" anchor="ctr">
            <a:sp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20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(n=32)</a:t>
            </a:r>
            <a:endParaRPr kumimoji="0" lang="tr-TR" sz="120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05" name="Rectangle 6"/>
          <p:cNvSpPr>
            <a:spLocks noChangeArrowheads="1"/>
          </p:cNvSpPr>
          <p:nvPr/>
        </p:nvSpPr>
        <p:spPr bwMode="auto">
          <a:xfrm>
            <a:off x="2266645" y="5023709"/>
            <a:ext cx="546945" cy="276999"/>
          </a:xfrm>
          <a:prstGeom prst="rect">
            <a:avLst/>
          </a:prstGeom>
          <a:noFill/>
          <a:ln>
            <a:noFill/>
          </a:ln>
          <a:effectLst/>
        </p:spPr>
        <p:txBody>
          <a:bodyPr wrap="none" anchor="ctr">
            <a:spAutoFit/>
          </a:bodyPr>
          <a:lstStyle/>
          <a:p>
            <a:pPr marL="0" marR="0" lvl="0" indent="0" algn="ctr" defTabSz="914400" eaLnBrk="0" fontAlgn="base" latinLnBrk="0" hangingPunct="0">
              <a:lnSpc>
                <a:spcPct val="100000"/>
              </a:lnSpc>
              <a:spcBef>
                <a:spcPct val="50000"/>
              </a:spcBef>
              <a:spcAft>
                <a:spcPct val="0"/>
              </a:spcAft>
              <a:buClr>
                <a:srgbClr val="E75200"/>
              </a:buClr>
              <a:buSzTx/>
              <a:buFont typeface="Wingdings" pitchFamily="2" charset="2"/>
              <a:buNone/>
              <a:tabLst/>
              <a:defRPr/>
            </a:pPr>
            <a:r>
              <a:rPr kumimoji="0" lang="en-GB" sz="120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(n=6)</a:t>
            </a:r>
            <a:endParaRPr kumimoji="0" lang="tr-TR" sz="120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26C1C075-0E8C-E647-6EF7-31FCB36B1A38}"/>
              </a:ext>
            </a:extLst>
          </p:cNvPr>
          <p:cNvCxnSpPr/>
          <p:nvPr/>
        </p:nvCxnSpPr>
        <p:spPr bwMode="auto">
          <a:xfrm rot="5400000">
            <a:off x="2898333" y="4868171"/>
            <a:ext cx="84143" cy="0"/>
          </a:xfrm>
          <a:prstGeom prst="line">
            <a:avLst/>
          </a:prstGeom>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17961" dir="13500000" algn="ctr" rotWithShape="0">
                    <a:schemeClr val="hlink">
                      <a:gamma/>
                      <a:shade val="60000"/>
                      <a:invGamma/>
                    </a:schemeClr>
                  </a:outerShdw>
                </a:effectLst>
              </a14:hiddenEffects>
            </a:ext>
          </a:extLst>
        </p:spPr>
      </p:cxnSp>
      <p:cxnSp>
        <p:nvCxnSpPr>
          <p:cNvPr id="19" name="Straight Connector 18">
            <a:extLst>
              <a:ext uri="{FF2B5EF4-FFF2-40B4-BE49-F238E27FC236}">
                <a16:creationId xmlns:a16="http://schemas.microsoft.com/office/drawing/2014/main" id="{B6C8CA20-6ED6-0BFE-C88C-8B187861425C}"/>
              </a:ext>
            </a:extLst>
          </p:cNvPr>
          <p:cNvCxnSpPr/>
          <p:nvPr/>
        </p:nvCxnSpPr>
        <p:spPr bwMode="auto">
          <a:xfrm rot="5400000">
            <a:off x="3773576" y="4868172"/>
            <a:ext cx="84143" cy="0"/>
          </a:xfrm>
          <a:prstGeom prst="line">
            <a:avLst/>
          </a:prstGeom>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17961" dir="13500000" algn="ctr" rotWithShape="0">
                    <a:schemeClr val="hlink">
                      <a:gamma/>
                      <a:shade val="60000"/>
                      <a:invGamma/>
                    </a:schemeClr>
                  </a:outerShdw>
                </a:effectLst>
              </a14:hiddenEffects>
            </a:ext>
          </a:extLst>
        </p:spPr>
      </p:cxnSp>
      <p:cxnSp>
        <p:nvCxnSpPr>
          <p:cNvPr id="20" name="Straight Connector 19">
            <a:extLst>
              <a:ext uri="{FF2B5EF4-FFF2-40B4-BE49-F238E27FC236}">
                <a16:creationId xmlns:a16="http://schemas.microsoft.com/office/drawing/2014/main" id="{383EFA2F-6A61-18B7-AB7E-10EDA4309F39}"/>
              </a:ext>
            </a:extLst>
          </p:cNvPr>
          <p:cNvCxnSpPr/>
          <p:nvPr/>
        </p:nvCxnSpPr>
        <p:spPr bwMode="auto">
          <a:xfrm rot="5400000">
            <a:off x="4636719" y="4868173"/>
            <a:ext cx="84143" cy="0"/>
          </a:xfrm>
          <a:prstGeom prst="line">
            <a:avLst/>
          </a:prstGeom>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17961" dir="13500000" algn="ctr" rotWithShape="0">
                    <a:schemeClr val="hlink">
                      <a:gamma/>
                      <a:shade val="60000"/>
                      <a:invGamma/>
                    </a:schemeClr>
                  </a:outerShdw>
                </a:effectLst>
              </a14:hiddenEffects>
            </a:ext>
          </a:extLst>
        </p:spPr>
      </p:cxnSp>
      <p:cxnSp>
        <p:nvCxnSpPr>
          <p:cNvPr id="21" name="Straight Connector 20">
            <a:extLst>
              <a:ext uri="{FF2B5EF4-FFF2-40B4-BE49-F238E27FC236}">
                <a16:creationId xmlns:a16="http://schemas.microsoft.com/office/drawing/2014/main" id="{20C99810-AB77-8024-F919-2243ED3398BD}"/>
              </a:ext>
            </a:extLst>
          </p:cNvPr>
          <p:cNvCxnSpPr/>
          <p:nvPr/>
        </p:nvCxnSpPr>
        <p:spPr bwMode="auto">
          <a:xfrm rot="5400000">
            <a:off x="5428453" y="4855482"/>
            <a:ext cx="84143" cy="0"/>
          </a:xfrm>
          <a:prstGeom prst="line">
            <a:avLst/>
          </a:prstGeom>
          <a:noFill/>
          <a:ln w="190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17961" dir="13500000" algn="ctr" rotWithShape="0">
                    <a:schemeClr val="hlink">
                      <a:gamma/>
                      <a:shade val="60000"/>
                      <a:invGamma/>
                    </a:schemeClr>
                  </a:outerShdw>
                </a:effectLst>
              </a14:hiddenEffects>
            </a:ext>
          </a:extLst>
        </p:spPr>
      </p:cxnSp>
    </p:spTree>
    <p:custDataLst>
      <p:tags r:id="rId1"/>
    </p:custDataLst>
    <p:extLst>
      <p:ext uri="{BB962C8B-B14F-4D97-AF65-F5344CB8AC3E}">
        <p14:creationId xmlns:p14="http://schemas.microsoft.com/office/powerpoint/2010/main" val="33298467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10931A5-2B3B-43B2-9FAA-19668B26B05D}">
  <we:reference id="e3b93a0b-ccfa-4110-a55c-43ea778c55ae" version="2.0.0.0" store="EXCatalog" storeType="EXCatalog"/>
  <we:alternateReferences>
    <we:reference id="WA200003915" version="2.0.0.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FD4A34C-2FA0-492E-A757-1DB91E9C2A67}">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3EDB25A-60CB-466D-B325-A36AE19E8CD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7418</TotalTime>
  <Words>683</Words>
  <Application>Microsoft Office PowerPoint</Application>
  <PresentationFormat>Widescreen</PresentationFormat>
  <Paragraphs>42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Times New Roman</vt:lpstr>
      <vt:lpstr>Wingdings</vt:lpstr>
      <vt:lpstr>Neurotorium - PowerPoint-Skabelon - 2022-01-28</vt:lpstr>
      <vt:lpstr>Braak stage and cognitive status of patients with Parkinson’s disease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Cecilie Rørdam</cp:lastModifiedBy>
  <cp:revision>25</cp:revision>
  <cp:lastPrinted>2017-11-17T15:26:40Z</cp:lastPrinted>
  <dcterms:created xsi:type="dcterms:W3CDTF">2017-01-23T14:24:15Z</dcterms:created>
  <dcterms:modified xsi:type="dcterms:W3CDTF">2025-02-26T13:04:39Z</dcterms:modified>
</cp:coreProperties>
</file>