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4"/>
  </p:sldMasterIdLst>
  <p:notesMasterIdLst>
    <p:notesMasterId r:id="rId6"/>
  </p:notesMasterIdLst>
  <p:handoutMasterIdLst>
    <p:handoutMasterId r:id="rId7"/>
  </p:handoutMasterIdLst>
  <p:sldIdLst>
    <p:sldId id="312" r:id="rId5"/>
  </p:sldIdLst>
  <p:sldSz cx="12192000" cy="6858000"/>
  <p:notesSz cx="6797675" cy="987425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88" clrIdx="0"/>
  <p:cmAuthor id="2" name="Ebru Karakoc Madsen" initials="EBKA" lastIdx="5" clrIdx="1"/>
  <p:cmAuthor id="3" name="Audrey Dufour" initials="AD" lastIdx="19" clrIdx="2"/>
  <p:cmAuthor id="4" name="Shen Yang Lim" initials="SYL" lastIdx="8" clrIdx="3"/>
  <p:cmAuthor id="5" name="Ebru Karakoc Madsen" initials="EKM" lastIdx="18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B0C4D6"/>
    <a:srgbClr val="7F7F7F"/>
    <a:srgbClr val="E5E5E5"/>
    <a:srgbClr val="ECC6C4"/>
    <a:srgbClr val="C8CAD8"/>
    <a:srgbClr val="FBE6BF"/>
    <a:srgbClr val="E8E7DE"/>
    <a:srgbClr val="B51C12"/>
    <a:srgbClr val="A5A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81" autoAdjust="0"/>
    <p:restoredTop sz="63559" autoAdjust="0"/>
  </p:normalViewPr>
  <p:slideViewPr>
    <p:cSldViewPr snapToGrid="0" snapToObjects="1">
      <p:cViewPr varScale="1">
        <p:scale>
          <a:sx n="43" d="100"/>
          <a:sy n="43" d="100"/>
        </p:scale>
        <p:origin x="1644" y="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-7152"/>
    </p:cViewPr>
  </p:sorterViewPr>
  <p:notesViewPr>
    <p:cSldViewPr snapToGrid="0" snapToObjects="1">
      <p:cViewPr>
        <p:scale>
          <a:sx n="200" d="100"/>
          <a:sy n="200" d="100"/>
        </p:scale>
        <p:origin x="3084" y="-2304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e Rørdam" userId="9e6ed0df-47b2-4b0e-a5a5-8ff8555efc23" providerId="ADAL" clId="{F83563F9-72CB-44BA-A931-D88D39621F64}"/>
    <pc:docChg chg="custSel delSld modSld">
      <pc:chgData name="Cecilie Rørdam" userId="9e6ed0df-47b2-4b0e-a5a5-8ff8555efc23" providerId="ADAL" clId="{F83563F9-72CB-44BA-A931-D88D39621F64}" dt="2025-02-04T10:11:58.322" v="22" actId="478"/>
      <pc:docMkLst>
        <pc:docMk/>
      </pc:docMkLst>
      <pc:sldChg chg="del">
        <pc:chgData name="Cecilie Rørdam" userId="9e6ed0df-47b2-4b0e-a5a5-8ff8555efc23" providerId="ADAL" clId="{F83563F9-72CB-44BA-A931-D88D39621F64}" dt="2025-02-04T10:11:49.455" v="4" actId="47"/>
        <pc:sldMkLst>
          <pc:docMk/>
          <pc:sldMk cId="2911548034" sldId="296"/>
        </pc:sldMkLst>
      </pc:sldChg>
      <pc:sldChg chg="del">
        <pc:chgData name="Cecilie Rørdam" userId="9e6ed0df-47b2-4b0e-a5a5-8ff8555efc23" providerId="ADAL" clId="{F83563F9-72CB-44BA-A931-D88D39621F64}" dt="2025-02-04T10:11:49.722" v="5" actId="47"/>
        <pc:sldMkLst>
          <pc:docMk/>
          <pc:sldMk cId="1473071659" sldId="297"/>
        </pc:sldMkLst>
      </pc:sldChg>
      <pc:sldChg chg="del">
        <pc:chgData name="Cecilie Rørdam" userId="9e6ed0df-47b2-4b0e-a5a5-8ff8555efc23" providerId="ADAL" clId="{F83563F9-72CB-44BA-A931-D88D39621F64}" dt="2025-02-04T10:11:49.877" v="6" actId="47"/>
        <pc:sldMkLst>
          <pc:docMk/>
          <pc:sldMk cId="2522694827" sldId="298"/>
        </pc:sldMkLst>
      </pc:sldChg>
      <pc:sldChg chg="del">
        <pc:chgData name="Cecilie Rørdam" userId="9e6ed0df-47b2-4b0e-a5a5-8ff8555efc23" providerId="ADAL" clId="{F83563F9-72CB-44BA-A931-D88D39621F64}" dt="2025-02-04T10:11:50.053" v="7" actId="47"/>
        <pc:sldMkLst>
          <pc:docMk/>
          <pc:sldMk cId="1983897325" sldId="299"/>
        </pc:sldMkLst>
      </pc:sldChg>
      <pc:sldChg chg="del">
        <pc:chgData name="Cecilie Rørdam" userId="9e6ed0df-47b2-4b0e-a5a5-8ff8555efc23" providerId="ADAL" clId="{F83563F9-72CB-44BA-A931-D88D39621F64}" dt="2025-02-04T10:11:50.235" v="8" actId="47"/>
        <pc:sldMkLst>
          <pc:docMk/>
          <pc:sldMk cId="1728198313" sldId="300"/>
        </pc:sldMkLst>
      </pc:sldChg>
      <pc:sldChg chg="del">
        <pc:chgData name="Cecilie Rørdam" userId="9e6ed0df-47b2-4b0e-a5a5-8ff8555efc23" providerId="ADAL" clId="{F83563F9-72CB-44BA-A931-D88D39621F64}" dt="2025-02-04T10:11:50.624" v="10" actId="47"/>
        <pc:sldMkLst>
          <pc:docMk/>
          <pc:sldMk cId="2049229663" sldId="301"/>
        </pc:sldMkLst>
      </pc:sldChg>
      <pc:sldChg chg="del">
        <pc:chgData name="Cecilie Rørdam" userId="9e6ed0df-47b2-4b0e-a5a5-8ff8555efc23" providerId="ADAL" clId="{F83563F9-72CB-44BA-A931-D88D39621F64}" dt="2025-02-04T10:11:51.022" v="12" actId="47"/>
        <pc:sldMkLst>
          <pc:docMk/>
          <pc:sldMk cId="2613870798" sldId="302"/>
        </pc:sldMkLst>
      </pc:sldChg>
      <pc:sldChg chg="del">
        <pc:chgData name="Cecilie Rørdam" userId="9e6ed0df-47b2-4b0e-a5a5-8ff8555efc23" providerId="ADAL" clId="{F83563F9-72CB-44BA-A931-D88D39621F64}" dt="2025-02-04T10:11:51.228" v="13" actId="47"/>
        <pc:sldMkLst>
          <pc:docMk/>
          <pc:sldMk cId="1193762089" sldId="303"/>
        </pc:sldMkLst>
      </pc:sldChg>
      <pc:sldChg chg="del">
        <pc:chgData name="Cecilie Rørdam" userId="9e6ed0df-47b2-4b0e-a5a5-8ff8555efc23" providerId="ADAL" clId="{F83563F9-72CB-44BA-A931-D88D39621F64}" dt="2025-02-04T10:11:51.449" v="14" actId="47"/>
        <pc:sldMkLst>
          <pc:docMk/>
          <pc:sldMk cId="1787213302" sldId="304"/>
        </pc:sldMkLst>
      </pc:sldChg>
      <pc:sldChg chg="del">
        <pc:chgData name="Cecilie Rørdam" userId="9e6ed0df-47b2-4b0e-a5a5-8ff8555efc23" providerId="ADAL" clId="{F83563F9-72CB-44BA-A931-D88D39621F64}" dt="2025-02-04T10:11:51.637" v="15" actId="47"/>
        <pc:sldMkLst>
          <pc:docMk/>
          <pc:sldMk cId="365417452" sldId="305"/>
        </pc:sldMkLst>
      </pc:sldChg>
      <pc:sldChg chg="del">
        <pc:chgData name="Cecilie Rørdam" userId="9e6ed0df-47b2-4b0e-a5a5-8ff8555efc23" providerId="ADAL" clId="{F83563F9-72CB-44BA-A931-D88D39621F64}" dt="2025-02-04T10:11:51.838" v="16" actId="47"/>
        <pc:sldMkLst>
          <pc:docMk/>
          <pc:sldMk cId="232707109" sldId="306"/>
        </pc:sldMkLst>
      </pc:sldChg>
      <pc:sldChg chg="del">
        <pc:chgData name="Cecilie Rørdam" userId="9e6ed0df-47b2-4b0e-a5a5-8ff8555efc23" providerId="ADAL" clId="{F83563F9-72CB-44BA-A931-D88D39621F64}" dt="2025-02-04T10:11:52.073" v="17" actId="47"/>
        <pc:sldMkLst>
          <pc:docMk/>
          <pc:sldMk cId="740996986" sldId="307"/>
        </pc:sldMkLst>
      </pc:sldChg>
      <pc:sldChg chg="del">
        <pc:chgData name="Cecilie Rørdam" userId="9e6ed0df-47b2-4b0e-a5a5-8ff8555efc23" providerId="ADAL" clId="{F83563F9-72CB-44BA-A931-D88D39621F64}" dt="2025-02-04T10:11:52.296" v="18" actId="47"/>
        <pc:sldMkLst>
          <pc:docMk/>
          <pc:sldMk cId="549322861" sldId="308"/>
        </pc:sldMkLst>
      </pc:sldChg>
      <pc:sldChg chg="del">
        <pc:chgData name="Cecilie Rørdam" userId="9e6ed0df-47b2-4b0e-a5a5-8ff8555efc23" providerId="ADAL" clId="{F83563F9-72CB-44BA-A931-D88D39621F64}" dt="2025-02-04T10:11:52.485" v="19" actId="47"/>
        <pc:sldMkLst>
          <pc:docMk/>
          <pc:sldMk cId="2171697687" sldId="309"/>
        </pc:sldMkLst>
      </pc:sldChg>
      <pc:sldChg chg="del">
        <pc:chgData name="Cecilie Rørdam" userId="9e6ed0df-47b2-4b0e-a5a5-8ff8555efc23" providerId="ADAL" clId="{F83563F9-72CB-44BA-A931-D88D39621F64}" dt="2025-02-04T10:11:53.362" v="20" actId="47"/>
        <pc:sldMkLst>
          <pc:docMk/>
          <pc:sldMk cId="3951329701" sldId="310"/>
        </pc:sldMkLst>
      </pc:sldChg>
      <pc:sldChg chg="del">
        <pc:chgData name="Cecilie Rørdam" userId="9e6ed0df-47b2-4b0e-a5a5-8ff8555efc23" providerId="ADAL" clId="{F83563F9-72CB-44BA-A931-D88D39621F64}" dt="2025-02-04T10:11:53.698" v="21" actId="47"/>
        <pc:sldMkLst>
          <pc:docMk/>
          <pc:sldMk cId="1995414312" sldId="311"/>
        </pc:sldMkLst>
      </pc:sldChg>
      <pc:sldChg chg="delSp mod">
        <pc:chgData name="Cecilie Rørdam" userId="9e6ed0df-47b2-4b0e-a5a5-8ff8555efc23" providerId="ADAL" clId="{F83563F9-72CB-44BA-A931-D88D39621F64}" dt="2025-02-04T10:11:58.322" v="22" actId="478"/>
        <pc:sldMkLst>
          <pc:docMk/>
          <pc:sldMk cId="1218218206" sldId="312"/>
        </pc:sldMkLst>
        <pc:spChg chg="del">
          <ac:chgData name="Cecilie Rørdam" userId="9e6ed0df-47b2-4b0e-a5a5-8ff8555efc23" providerId="ADAL" clId="{F83563F9-72CB-44BA-A931-D88D39621F64}" dt="2025-02-04T10:11:58.322" v="22" actId="478"/>
          <ac:spMkLst>
            <pc:docMk/>
            <pc:sldMk cId="1218218206" sldId="312"/>
            <ac:spMk id="4" creationId="{00000000-0000-0000-0000-000000000000}"/>
          </ac:spMkLst>
        </pc:spChg>
      </pc:sldChg>
      <pc:sldChg chg="del">
        <pc:chgData name="Cecilie Rørdam" userId="9e6ed0df-47b2-4b0e-a5a5-8ff8555efc23" providerId="ADAL" clId="{F83563F9-72CB-44BA-A931-D88D39621F64}" dt="2025-02-04T10:11:40.856" v="3" actId="47"/>
        <pc:sldMkLst>
          <pc:docMk/>
          <pc:sldMk cId="231920835" sldId="313"/>
        </pc:sldMkLst>
      </pc:sldChg>
      <pc:sldChg chg="del">
        <pc:chgData name="Cecilie Rørdam" userId="9e6ed0df-47b2-4b0e-a5a5-8ff8555efc23" providerId="ADAL" clId="{F83563F9-72CB-44BA-A931-D88D39621F64}" dt="2025-02-04T10:11:38.480" v="0" actId="47"/>
        <pc:sldMkLst>
          <pc:docMk/>
          <pc:sldMk cId="521631738" sldId="314"/>
        </pc:sldMkLst>
      </pc:sldChg>
      <pc:sldChg chg="del">
        <pc:chgData name="Cecilie Rørdam" userId="9e6ed0df-47b2-4b0e-a5a5-8ff8555efc23" providerId="ADAL" clId="{F83563F9-72CB-44BA-A931-D88D39621F64}" dt="2025-02-04T10:11:39.244" v="1" actId="47"/>
        <pc:sldMkLst>
          <pc:docMk/>
          <pc:sldMk cId="4126156987" sldId="315"/>
        </pc:sldMkLst>
      </pc:sldChg>
      <pc:sldChg chg="del">
        <pc:chgData name="Cecilie Rørdam" userId="9e6ed0df-47b2-4b0e-a5a5-8ff8555efc23" providerId="ADAL" clId="{F83563F9-72CB-44BA-A931-D88D39621F64}" dt="2025-02-04T10:11:40.251" v="2" actId="47"/>
        <pc:sldMkLst>
          <pc:docMk/>
          <pc:sldMk cId="2353657500" sldId="316"/>
        </pc:sldMkLst>
      </pc:sldChg>
      <pc:sldChg chg="del">
        <pc:chgData name="Cecilie Rørdam" userId="9e6ed0df-47b2-4b0e-a5a5-8ff8555efc23" providerId="ADAL" clId="{F83563F9-72CB-44BA-A931-D88D39621F64}" dt="2025-02-04T10:11:50.417" v="9" actId="47"/>
        <pc:sldMkLst>
          <pc:docMk/>
          <pc:sldMk cId="1015704376" sldId="317"/>
        </pc:sldMkLst>
      </pc:sldChg>
      <pc:sldChg chg="del">
        <pc:chgData name="Cecilie Rørdam" userId="9e6ed0df-47b2-4b0e-a5a5-8ff8555efc23" providerId="ADAL" clId="{F83563F9-72CB-44BA-A931-D88D39621F64}" dt="2025-02-04T10:11:50.831" v="11" actId="47"/>
        <pc:sldMkLst>
          <pc:docMk/>
          <pc:sldMk cId="1831695465" sldId="31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04/02/2025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rPr lang="da-DK"/>
              <a:t>04-02-2025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r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3"/>
            <a:ext cx="5438140" cy="4194124"/>
          </a:xfrm>
        </p:spPr>
        <p:txBody>
          <a:bodyPr/>
          <a:lstStyle/>
          <a:p>
            <a:r>
              <a:rPr lang="en-GB"/>
              <a:t>In patients with PD, quality of life can be affected from both a physical and mental health perspective by the classic motor symptoms of the disease, and by certain non-motor symptoms such as depression.</a:t>
            </a:r>
            <a:r>
              <a:rPr lang="en-GB" baseline="30000"/>
              <a:t>2</a:t>
            </a:r>
            <a:r>
              <a:rPr lang="en-GB" baseline="30000">
                <a:highlight>
                  <a:srgbClr val="00FFFF"/>
                </a:highlight>
              </a:rPr>
              <a:t>-4</a:t>
            </a:r>
            <a:r>
              <a:rPr lang="en-GB"/>
              <a:t> There is evidence to suggest that quality of life is reduced with worsening disease severity, as patients gradually lose their independence and the ability to perform daily tasks.</a:t>
            </a:r>
            <a:r>
              <a:rPr lang="en-GB" baseline="30000"/>
              <a:t>1</a:t>
            </a:r>
            <a:endParaRPr lang="en-GB"/>
          </a:p>
          <a:p>
            <a:r>
              <a:rPr lang="en-GB"/>
              <a:t> </a:t>
            </a:r>
          </a:p>
          <a:p>
            <a:r>
              <a:rPr lang="en-GB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err="1">
                <a:highlight>
                  <a:srgbClr val="00FFFF"/>
                </a:highlight>
              </a:rPr>
              <a:t>Tosin</a:t>
            </a:r>
            <a:r>
              <a:rPr lang="en-GB">
                <a:highlight>
                  <a:srgbClr val="00FFFF"/>
                </a:highlight>
              </a:rPr>
              <a:t> MH, Goetz CG, Stebbins GT. Patient with Parkinson disease and care partner perceptions of key domains affecting health-related quality of life: systematic review. Neurology 2024; 102 (3): e208028.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/>
              <a:t>Boland DF, Stacy M. The economic and quality of life burden associated with Parkinson’s disease: a focus on symptoms. Am J </a:t>
            </a:r>
            <a:r>
              <a:rPr lang="en-GB" err="1"/>
              <a:t>Manag</a:t>
            </a:r>
            <a:r>
              <a:rPr lang="en-GB"/>
              <a:t> Care 2012; 18 (7 </a:t>
            </a:r>
            <a:r>
              <a:rPr lang="en-GB" err="1"/>
              <a:t>Suppl</a:t>
            </a:r>
            <a:r>
              <a:rPr lang="en-GB"/>
              <a:t>): S168–S175.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err="1">
                <a:highlight>
                  <a:srgbClr val="00FFFF"/>
                </a:highlight>
              </a:rPr>
              <a:t>Prange</a:t>
            </a:r>
            <a:r>
              <a:rPr lang="en-US">
                <a:highlight>
                  <a:srgbClr val="00FFFF"/>
                </a:highlight>
              </a:rPr>
              <a:t> S, Klinger H, Laurencin C, et al. Depression in patients with Parkinson’s disease: current understanding of its neurobiology and implications for treatment. Drugs &amp; Aging 2022; 39 (6): 417–439.</a:t>
            </a:r>
          </a:p>
          <a:p>
            <a:pPr marL="228600" indent="-228600">
              <a:buFont typeface="+mj-lt"/>
              <a:buAutoNum type="arabicPeriod"/>
            </a:pPr>
            <a:r>
              <a:rPr lang="en-GB" err="1">
                <a:highlight>
                  <a:srgbClr val="00FFFF"/>
                </a:highlight>
              </a:rPr>
              <a:t>Macías</a:t>
            </a:r>
            <a:r>
              <a:rPr lang="en-GB">
                <a:highlight>
                  <a:srgbClr val="00FFFF"/>
                </a:highlight>
              </a:rPr>
              <a:t>-García P, Rashid-López R, Cruz-Gómez ÁJ, et al. Neuropsychiatric symptoms in clinically defined Parkinson’s disease: an updated review of literature. </a:t>
            </a:r>
            <a:r>
              <a:rPr lang="en-GB" err="1">
                <a:highlight>
                  <a:srgbClr val="00FFFF"/>
                </a:highlight>
              </a:rPr>
              <a:t>Behav</a:t>
            </a:r>
            <a:r>
              <a:rPr lang="en-GB">
                <a:highlight>
                  <a:srgbClr val="00FFFF"/>
                </a:highlight>
              </a:rPr>
              <a:t> </a:t>
            </a:r>
            <a:r>
              <a:rPr lang="en-GB" err="1">
                <a:highlight>
                  <a:srgbClr val="00FFFF"/>
                </a:highlight>
              </a:rPr>
              <a:t>Neurol</a:t>
            </a:r>
            <a:r>
              <a:rPr lang="en-GB">
                <a:highlight>
                  <a:srgbClr val="00FFFF"/>
                </a:highlight>
              </a:rPr>
              <a:t> 2022; 2022: 1213393. </a:t>
            </a:r>
          </a:p>
          <a:p>
            <a:pPr marL="228600" indent="-228600">
              <a:buFont typeface="+mj-lt"/>
              <a:buAutoNum type="arabicPeriod"/>
            </a:pPr>
            <a:r>
              <a:rPr lang="en-GB">
                <a:highlight>
                  <a:srgbClr val="00FFFF"/>
                </a:highlight>
              </a:rPr>
              <a:t>Jankovic J, Tan EK. Parkinson’s disease: etiopathogenesis and treatment. J </a:t>
            </a:r>
            <a:r>
              <a:rPr lang="en-GB" err="1">
                <a:highlight>
                  <a:srgbClr val="00FFFF"/>
                </a:highlight>
              </a:rPr>
              <a:t>Neurol</a:t>
            </a:r>
            <a:r>
              <a:rPr lang="en-GB">
                <a:highlight>
                  <a:srgbClr val="00FFFF"/>
                </a:highlight>
              </a:rPr>
              <a:t> </a:t>
            </a:r>
            <a:r>
              <a:rPr lang="en-GB" err="1">
                <a:highlight>
                  <a:srgbClr val="00FFFF"/>
                </a:highlight>
              </a:rPr>
              <a:t>Neurosurg</a:t>
            </a:r>
            <a:r>
              <a:rPr lang="en-GB">
                <a:highlight>
                  <a:srgbClr val="00FFFF"/>
                </a:highlight>
              </a:rPr>
              <a:t> Psychiatry 2020; 91 (8): 795–808.</a:t>
            </a:r>
          </a:p>
          <a:p>
            <a:pPr marL="228600" indent="-228600">
              <a:buFont typeface="+mj-lt"/>
              <a:buAutoNum type="arabicPeriod"/>
            </a:pPr>
            <a:r>
              <a:rPr lang="en-GB" err="1">
                <a:highlight>
                  <a:srgbClr val="00FFFF"/>
                </a:highlight>
              </a:rPr>
              <a:t>Lubomski</a:t>
            </a:r>
            <a:r>
              <a:rPr lang="en-GB">
                <a:highlight>
                  <a:srgbClr val="00FFFF"/>
                </a:highlight>
              </a:rPr>
              <a:t> M, Davis RL, Sue CM. Health-related quality of life for Parkinson’s disease patients and their caregivers. J Mov </a:t>
            </a:r>
            <a:r>
              <a:rPr lang="en-GB" err="1">
                <a:highlight>
                  <a:srgbClr val="00FFFF"/>
                </a:highlight>
              </a:rPr>
              <a:t>Disord</a:t>
            </a:r>
            <a:r>
              <a:rPr lang="en-GB">
                <a:highlight>
                  <a:srgbClr val="00FFFF"/>
                </a:highlight>
              </a:rPr>
              <a:t> 2021; 14 (1): 42–52.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358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072372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9750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24725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98076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93867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98535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2309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33679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639777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9422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7624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96953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59606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5906803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38557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4671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93022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293732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1640257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55679306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14079052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25958651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1729254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86362909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18161202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55594997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49849202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95277013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176965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326800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51043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841843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740534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656571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756695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8088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  <p:sldLayoutId id="2147483705" r:id="rId34"/>
    <p:sldLayoutId id="2147483706" r:id="rId3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Parkinson’s disease – Epidemiology and burden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burden of Parkinson’s disease on the patient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/>
              <a:t>A meta-analysis of qualitative and quantitative studies of the burden of PD found that patient and caregiver perceptions of the key health domains affecting quality of life changed as PD progresses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b="1" dirty="0"/>
              <a:t>In the early stage</a:t>
            </a:r>
            <a:r>
              <a:rPr lang="en-GB" dirty="0"/>
              <a:t>, mood is the key domain that affects quality of life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b="1" dirty="0"/>
              <a:t>In the moderate stage</a:t>
            </a:r>
            <a:r>
              <a:rPr lang="en-GB" dirty="0"/>
              <a:t>, motor symptoms were judged by patients and carers to have the most impact on quality of life, followed by mood symptoms, and cognitive function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b="1" dirty="0"/>
              <a:t>In advanced PD</a:t>
            </a:r>
            <a:r>
              <a:rPr lang="en-GB" dirty="0"/>
              <a:t>, perceptions differed: whereas patients regarded pain as the key symptom, caregivers rated psychiatric symptoms as the key driver of quality of life</a:t>
            </a:r>
            <a:r>
              <a:rPr lang="en-GB" baseline="30000" dirty="0"/>
              <a:t>1</a:t>
            </a:r>
            <a:endParaRPr lang="en-GB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B03EB673-B5C1-7A9C-3B97-08E3FAE7AF3F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 lIns="216000" rIns="216000"/>
          <a:lstStyle/>
          <a:p>
            <a:r>
              <a:rPr lang="en-GB" dirty="0"/>
              <a:t>PD has a substantial impact on quality of life, driven by:</a:t>
            </a:r>
            <a:endParaRPr lang="en-GB" baseline="30000" dirty="0"/>
          </a:p>
          <a:p>
            <a:pPr lvl="1"/>
            <a:r>
              <a:rPr lang="en-GB" sz="1600" b="1" dirty="0"/>
              <a:t>Motor symptoms</a:t>
            </a:r>
            <a:r>
              <a:rPr lang="en-GB" sz="1600" baseline="30000" dirty="0"/>
              <a:t>2</a:t>
            </a:r>
            <a:endParaRPr lang="en-GB" sz="1600" dirty="0"/>
          </a:p>
          <a:p>
            <a:pPr lvl="1"/>
            <a:r>
              <a:rPr lang="en-GB" sz="1600" b="1" dirty="0"/>
              <a:t>Non-motor symptoms </a:t>
            </a:r>
            <a:r>
              <a:rPr lang="en-GB" sz="1600" dirty="0"/>
              <a:t>such as depression – approximately half of patients with PD suffer from some form of depression, but this is typically under-treated</a:t>
            </a:r>
            <a:r>
              <a:rPr lang="en-GB" sz="1600" baseline="30000" dirty="0"/>
              <a:t>2-4</a:t>
            </a:r>
          </a:p>
          <a:p>
            <a:pPr lvl="1"/>
            <a:r>
              <a:rPr lang="en-GB" sz="1600" b="1" dirty="0"/>
              <a:t>Other symptoms, treatment-related side effects, and complications </a:t>
            </a:r>
            <a:r>
              <a:rPr lang="en-GB" sz="1600" dirty="0"/>
              <a:t>– including hallucinations, sleepiness, impulse control disorders, dyskinesia, and motor fluctuations</a:t>
            </a:r>
            <a:r>
              <a:rPr lang="en-GB" sz="1600" baseline="30000" dirty="0"/>
              <a:t>5,6</a:t>
            </a:r>
            <a:endParaRPr lang="en-GB" sz="12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269602-5EC9-4EC2-BB1A-F087E7C701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51" y="6102000"/>
            <a:ext cx="9213851" cy="619200"/>
          </a:xfrm>
        </p:spPr>
        <p:txBody>
          <a:bodyPr/>
          <a:lstStyle/>
          <a:p>
            <a:r>
              <a:rPr lang="en-GB" dirty="0"/>
              <a:t>PD=Parkinson’s disease</a:t>
            </a:r>
          </a:p>
          <a:p>
            <a:endParaRPr lang="en-GB" dirty="0"/>
          </a:p>
          <a:p>
            <a:r>
              <a:rPr lang="en-GB" dirty="0"/>
              <a:t>1. Tosin et al. Neurology 2024;102(3):e208028; 2. Boland &amp; Stacy. Am J </a:t>
            </a:r>
            <a:r>
              <a:rPr lang="en-GB" dirty="0" err="1"/>
              <a:t>Manag</a:t>
            </a:r>
            <a:r>
              <a:rPr lang="en-GB" dirty="0"/>
              <a:t> Care 2012;18(7 </a:t>
            </a:r>
            <a:r>
              <a:rPr lang="en-GB" dirty="0" err="1"/>
              <a:t>Suppl</a:t>
            </a:r>
            <a:r>
              <a:rPr lang="en-GB" dirty="0"/>
              <a:t>):S168–175; 3. </a:t>
            </a:r>
            <a:r>
              <a:rPr lang="en-US" dirty="0"/>
              <a:t>Prange et al. Drugs &amp; Aging 2022;39(6):417–439</a:t>
            </a:r>
            <a:r>
              <a:rPr lang="en-GB" dirty="0"/>
              <a:t>; </a:t>
            </a:r>
            <a:br>
              <a:rPr lang="en-GB" dirty="0"/>
            </a:br>
            <a:r>
              <a:rPr lang="en-GB" dirty="0"/>
              <a:t>4. Macías-García et al. </a:t>
            </a:r>
            <a:r>
              <a:rPr lang="en-GB" dirty="0" err="1"/>
              <a:t>Behav</a:t>
            </a:r>
            <a:r>
              <a:rPr lang="en-GB" dirty="0"/>
              <a:t> </a:t>
            </a:r>
            <a:r>
              <a:rPr lang="en-GB" dirty="0" err="1"/>
              <a:t>Neurol</a:t>
            </a:r>
            <a:r>
              <a:rPr lang="en-GB" dirty="0"/>
              <a:t> 2022;2022:1213393; 5. Jankovic &amp; Tan. J </a:t>
            </a:r>
            <a:r>
              <a:rPr lang="en-GB" dirty="0" err="1"/>
              <a:t>Neurol</a:t>
            </a:r>
            <a:r>
              <a:rPr lang="en-GB" dirty="0"/>
              <a:t> </a:t>
            </a:r>
            <a:r>
              <a:rPr lang="en-GB" dirty="0" err="1"/>
              <a:t>Neurosurg</a:t>
            </a:r>
            <a:r>
              <a:rPr lang="en-GB" dirty="0"/>
              <a:t> Psychiatry 2020;91(8):795–808; 6. </a:t>
            </a:r>
            <a:r>
              <a:rPr lang="en-GB" dirty="0" err="1"/>
              <a:t>Lubomski</a:t>
            </a:r>
            <a:r>
              <a:rPr lang="en-GB" dirty="0"/>
              <a:t> et al. J Mov </a:t>
            </a:r>
            <a:r>
              <a:rPr lang="en-GB" dirty="0" err="1"/>
              <a:t>Disord</a:t>
            </a:r>
            <a:r>
              <a:rPr lang="en-GB" dirty="0"/>
              <a:t> 2021;14(1):42–52</a:t>
            </a:r>
          </a:p>
        </p:txBody>
      </p:sp>
    </p:spTree>
    <p:extLst>
      <p:ext uri="{BB962C8B-B14F-4D97-AF65-F5344CB8AC3E}">
        <p14:creationId xmlns:p14="http://schemas.microsoft.com/office/powerpoint/2010/main" val="1218218206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62C3F01-CDA3-4485-93BD-717B506F6BA8}">
  <ds:schemaRefs>
    <ds:schemaRef ds:uri="http://schemas.microsoft.com/office/2006/metadata/properties"/>
    <ds:schemaRef ds:uri="08562aa6-c0ad-4fb9-8a82-15409d3a28b4"/>
    <ds:schemaRef ds:uri="http://purl.org/dc/terms/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28627d7c-4416-4bc1-86cf-ca6c3a42a8f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CA54736-F421-4389-8445-9E9FD5052E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F920CF-1AB1-4F37-B424-2F0F95EE3C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23955</TotalTime>
  <Words>542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The burden of Parkinson’s disease on the patient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Cecilie Rørdam</cp:lastModifiedBy>
  <cp:revision>550</cp:revision>
  <cp:lastPrinted>2018-01-12T10:18:46Z</cp:lastPrinted>
  <dcterms:created xsi:type="dcterms:W3CDTF">2017-01-23T14:24:15Z</dcterms:created>
  <dcterms:modified xsi:type="dcterms:W3CDTF">2025-02-04T10:12:00Z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