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1" r:id="rId3"/>
  </p:sldMasterIdLst>
  <p:notesMasterIdLst>
    <p:notesMasterId r:id="rId5"/>
  </p:notesMasterIdLst>
  <p:handoutMasterIdLst>
    <p:handoutMasterId r:id="rId6"/>
  </p:handoutMasterIdLst>
  <p:sldIdLst>
    <p:sldId id="376" r:id="rId4"/>
  </p:sldIdLst>
  <p:sldSz cx="12192000" cy="6858000"/>
  <p:notesSz cx="6797675" cy="987425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C910755-3805-7BFA-6DD6-38D0DEB42E74}" name="LIM SHEN-YANG" initials="LS" userId="S::limshenyang@365.um.edu.my::9cfd9c3b-c36f-4671-b1b7-eaf4a1f3db1d" providerId="AD"/>
  <p188:author id="{F286F46B-D11B-7411-908D-9B4A368D0C37}" name="Chris Edge" initials="CE" userId="S::Chris.Edge@primeglobalpeople.com::9878e1fe-fc43-4c11-846c-29f97c46eb4b" providerId="AD"/>
  <p188:author id="{147F2874-1246-3F60-FA90-4223E9C36F93}" name="Bryn Farnsworth von Cederwald" initials="BFvC" userId="S::bfc@lundbeckfonden.com::827f453e-d371-4a1e-8a43-bba9e40cc001" providerId="AD"/>
  <p188:author id="{5ACDF9C1-C97A-4004-6B13-08511EB5CE41}" name="Rachel Jagger" initials="RJ" userId="S::Rachel.Jagger@primeglobalpeople.com::cf4acb15-657a-45e0-bad4-d602a69c1922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Ebru Karakoc Madsen" initials="EKM" lastIdx="13" clrIdx="6">
    <p:extLst>
      <p:ext uri="{19B8F6BF-5375-455C-9EA6-DF929625EA0E}">
        <p15:presenceInfo xmlns:p15="http://schemas.microsoft.com/office/powerpoint/2012/main" userId="S-1-5-21-1839211835-619659539-556599288-180377" providerId="AD"/>
      </p:ext>
    </p:extLst>
  </p:cmAuthor>
  <p:cmAuthor id="1" name="Christopher Edge" initials="CE" lastIdx="91" clrIdx="0"/>
  <p:cmAuthor id="2" name="Ebru Karakoc Madsen" initials="EBKA" lastIdx="23" clrIdx="1"/>
  <p:cmAuthor id="3" name="Audrey Dufour" initials="AD" lastIdx="18" clrIdx="2"/>
  <p:cmAuthor id="4" name="Jacob Lindblad" initials="JL" lastIdx="1" clrIdx="3"/>
  <p:cmAuthor id="5" name="Shen Yang Lim" initials="SYL" lastIdx="88" clrIdx="4"/>
  <p:cmAuthor id="6" name="Simon Wheeler" initials="SW" lastIdx="77" clrIdx="5">
    <p:extLst>
      <p:ext uri="{19B8F6BF-5375-455C-9EA6-DF929625EA0E}">
        <p15:presenceInfo xmlns:p15="http://schemas.microsoft.com/office/powerpoint/2012/main" userId="S-1-5-21-84928900-1697776596-4122394971-6195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F1A01"/>
    <a:srgbClr val="7F7F7F"/>
    <a:srgbClr val="C8CAD8"/>
    <a:srgbClr val="FBE6BF"/>
    <a:srgbClr val="E8E7DE"/>
    <a:srgbClr val="ECC6C4"/>
    <a:srgbClr val="B51C12"/>
    <a:srgbClr val="A5A07B"/>
    <a:srgbClr val="EF9C00"/>
    <a:srgbClr val="252D6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468" autoAdjust="0"/>
    <p:restoredTop sz="85176" autoAdjust="0"/>
  </p:normalViewPr>
  <p:slideViewPr>
    <p:cSldViewPr snapToGrid="0">
      <p:cViewPr>
        <p:scale>
          <a:sx n="80" d="100"/>
          <a:sy n="80" d="100"/>
        </p:scale>
        <p:origin x="1458" y="32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3" d="100"/>
          <a:sy n="63" d="100"/>
        </p:scale>
        <p:origin x="2346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7" Type="http://schemas.openxmlformats.org/officeDocument/2006/relationships/commentAuthors" Target="commentAuthors.xml"/><Relationship Id="rId12" Type="http://schemas.microsoft.com/office/2018/10/relationships/authors" Target="author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handoutMaster" Target="handoutMasters/handoutMaster1.xml"/><Relationship Id="rId11" Type="http://schemas.openxmlformats.org/officeDocument/2006/relationships/tableStyles" Target="tableStyles.xml"/><Relationship Id="rId5" Type="http://schemas.openxmlformats.org/officeDocument/2006/relationships/notesMaster" Target="notesMasters/notesMaster1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6" y="3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9" y="3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6579D3-62B4-4809-8D0C-4876020E209D}" type="datetimeFigureOut">
              <a:rPr lang="en-GB" smtClean="0"/>
              <a:t>02/01/2025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6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9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F24BB8-5B68-4097-BC86-B79371C451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82021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6" y="3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9" y="3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9FA8D8-D74F-5A4A-BB10-7F88E22CEF6D}" type="datetimeFigureOut">
              <a:rPr lang="da-DK"/>
              <a:t>02-01-2025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38150" y="1235075"/>
            <a:ext cx="5921375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8816" y="4751984"/>
            <a:ext cx="5440044" cy="388798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Click to edit Master text styles</a:t>
            </a:r>
          </a:p>
          <a:p>
            <a:pPr lvl="1"/>
            <a:r>
              <a:rPr lang="da-DK"/>
              <a:t>Second level</a:t>
            </a:r>
          </a:p>
          <a:p>
            <a:pPr lvl="2"/>
            <a:r>
              <a:rPr lang="da-DK"/>
              <a:t>Third level</a:t>
            </a:r>
          </a:p>
          <a:p>
            <a:pPr lvl="3"/>
            <a:r>
              <a:rPr lang="da-DK"/>
              <a:t>Fourth level</a:t>
            </a:r>
          </a:p>
          <a:p>
            <a:pPr lvl="4"/>
            <a:r>
              <a:rPr lang="da-DK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6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9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7C2873-EBE5-CF42-9E30-7832FC02D1D9}" type="slidenum">
              <a:r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693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78816" y="4751984"/>
            <a:ext cx="5440044" cy="3887986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/>
              <a:t>Wilson’s disease (WD) is a disorder of copper metabolism, and was first identified in 1912.</a:t>
            </a:r>
            <a:r>
              <a:rPr lang="en-GB" baseline="30000"/>
              <a:t>1</a:t>
            </a:r>
            <a:r>
              <a:rPr lang="en-GB"/>
              <a:t> Clinically, WD can cause neurologic, psychiatric, and hepatic problems.</a:t>
            </a:r>
            <a:r>
              <a:rPr lang="en-GB" baseline="30000"/>
              <a:t>1</a:t>
            </a:r>
            <a:r>
              <a:rPr lang="en-GB"/>
              <a:t> The symptoms can include tremor, dystonia and/or parkinsonism, which makes confirmation of the diagnosis of WD, and therefore ruling out PD, important.</a:t>
            </a:r>
            <a:r>
              <a:rPr lang="en-GB" baseline="30000"/>
              <a:t>1</a:t>
            </a:r>
            <a:r>
              <a:rPr lang="en-GB"/>
              <a:t> The main tests for diagnosis of neurologic/neuropsychiatric WD are: slit lamp examination by an ophthalmologist, plasma levels of ceruloplasmin, 24-hour urine copper assay, and brain MRI scan.</a:t>
            </a:r>
            <a:r>
              <a:rPr lang="en-GB" baseline="30000"/>
              <a:t>2</a:t>
            </a:r>
            <a:r>
              <a:rPr lang="en-GB"/>
              <a:t> Diagnosis of WD is increasingly done by genetic testing for mutations in the </a:t>
            </a:r>
            <a:r>
              <a:rPr lang="en-GB" i="1"/>
              <a:t>ATP7B</a:t>
            </a:r>
            <a:r>
              <a:rPr lang="en-GB"/>
              <a:t> gene.</a:t>
            </a:r>
            <a:r>
              <a:rPr lang="en-GB" baseline="30000"/>
              <a:t>1</a:t>
            </a:r>
            <a:endParaRPr lang="en-GB"/>
          </a:p>
          <a:p>
            <a:endParaRPr lang="en-GB"/>
          </a:p>
          <a:p>
            <a:r>
              <a:rPr lang="en-GB"/>
              <a:t>References:</a:t>
            </a:r>
          </a:p>
          <a:p>
            <a:pPr marL="228600" indent="-228600">
              <a:buFont typeface="+mj-lt"/>
              <a:buAutoNum type="arabicPeriod"/>
            </a:pPr>
            <a:r>
              <a:rPr lang="en-GB"/>
              <a:t>Bandmann O, Weiss KH, Kaler SG. Wilson’s disease and other neurological copper disorders. Lancet Neurol 2015; 14 (1): 103–113.</a:t>
            </a:r>
          </a:p>
          <a:p>
            <a:pPr marL="228600" indent="-228600">
              <a:buFont typeface="+mj-lt"/>
              <a:buAutoNum type="arabicPeriod"/>
            </a:pPr>
            <a:r>
              <a:rPr lang="it-IT"/>
              <a:t>Hedera. </a:t>
            </a:r>
            <a:r>
              <a:rPr lang="en-GB"/>
              <a:t>Update on the clinical management of Wilson’s disease. </a:t>
            </a:r>
            <a:r>
              <a:rPr lang="it-IT"/>
              <a:t>Appl Clin Genet 2017; 10: 9–19.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7C2873-EBE5-CF42-9E30-7832FC02D1D9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60426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rgbClr val="C4B17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040293665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3551078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2408972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8471331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4131686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0934679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997721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2129273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5713191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0260519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9670741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3295064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3709532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471565288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0838460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4782332"/>
      </p:ext>
    </p:extLst>
  </p:cSld>
  <p:clrMapOvr>
    <a:masterClrMapping/>
  </p:clrMapOvr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014636"/>
      </p:ext>
    </p:extLst>
  </p:cSld>
  <p:clrMapOvr>
    <a:masterClrMapping/>
  </p:clrMapOvr>
  <p:hf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835472812"/>
      </p:ext>
    </p:extLst>
  </p:cSld>
  <p:clrMapOvr>
    <a:masterClrMapping/>
  </p:clrMapOvr>
  <p:hf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4492497"/>
      </p:ext>
    </p:extLst>
  </p:cSld>
  <p:clrMapOvr>
    <a:masterClrMapping/>
  </p:clrMapOvr>
  <p:hf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7563735"/>
      </p:ext>
    </p:extLst>
  </p:cSld>
  <p:clrMapOvr>
    <a:masterClrMapping/>
  </p:clrMapOvr>
  <p:hf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819967638"/>
      </p:ext>
    </p:extLst>
  </p:cSld>
  <p:clrMapOvr>
    <a:masterClrMapping/>
  </p:clrMapOvr>
  <p:hf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571492603"/>
      </p:ext>
    </p:extLst>
  </p:cSld>
  <p:clrMapOvr>
    <a:masterClrMapping/>
  </p:clrMapOvr>
  <p:hf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65564092"/>
      </p:ext>
    </p:extLst>
  </p:cSld>
  <p:clrMapOvr>
    <a:masterClrMapping/>
  </p:clrMapOvr>
  <p:hf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327328831"/>
      </p:ext>
    </p:extLst>
  </p:cSld>
  <p:clrMapOvr>
    <a:masterClrMapping/>
  </p:clrMapOvr>
  <p:hf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105018308"/>
      </p:ext>
    </p:extLst>
  </p:cSld>
  <p:clrMapOvr>
    <a:masterClrMapping/>
  </p:clrMapOvr>
  <p:hf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264750632"/>
      </p:ext>
    </p:extLst>
  </p:cSld>
  <p:clrMapOvr>
    <a:masterClrMapping/>
  </p:clrMapOvr>
  <p:hf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48363034"/>
      </p:ext>
    </p:extLst>
  </p:cSld>
  <p:clrMapOvr>
    <a:masterClrMapping/>
  </p:clrMapOvr>
  <p:hf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932632857"/>
      </p:ext>
    </p:extLst>
  </p:cSld>
  <p:clrMapOvr>
    <a:masterClrMapping/>
  </p:clrMapOvr>
  <p:hf hdr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0920059"/>
      </p:ext>
    </p:extLst>
  </p:cSld>
  <p:clrMapOvr>
    <a:masterClrMapping/>
  </p:clrMapOvr>
  <p:hf hdr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0599732"/>
      </p:ext>
    </p:extLst>
  </p:cSld>
  <p:clrMapOvr>
    <a:masterClrMapping/>
  </p:clrMapOvr>
  <p:hf hdr="0" ft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6053228"/>
      </p:ext>
    </p:extLst>
  </p:cSld>
  <p:clrMapOvr>
    <a:masterClrMapping/>
  </p:clrMapOvr>
  <p:hf hdr="0" ft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1328018"/>
      </p:ext>
    </p:extLst>
  </p:cSld>
  <p:clrMapOvr>
    <a:masterClrMapping/>
  </p:clrMapOvr>
  <p:hf hdr="0" ft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268475"/>
      </p:ext>
    </p:extLst>
  </p:cSld>
  <p:clrMapOvr>
    <a:masterClrMapping/>
  </p:clrMapOvr>
  <p:hf hdr="0" ftr="0" dt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3631730"/>
      </p:ext>
    </p:extLst>
  </p:cSld>
  <p:clrMapOvr>
    <a:masterClrMapping/>
  </p:clrMapOvr>
  <p:hf hdr="0" ft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Among the building blocks you find, </a:t>
            </a:r>
            <a:r>
              <a:rPr lang="en-GB" sz="1000" err="1">
                <a:solidFill>
                  <a:srgbClr val="3F1A01"/>
                </a:solidFill>
              </a:rPr>
              <a:t>colorguides</a:t>
            </a:r>
            <a:r>
              <a:rPr lang="en-GB" sz="100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Delete these slides after use. </a:t>
            </a:r>
            <a:r>
              <a:rPr lang="en-GB" sz="1000" b="1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0167179"/>
      </p:ext>
    </p:extLst>
  </p:cSld>
  <p:clrMapOvr>
    <a:masterClrMapping/>
  </p:clrMapOvr>
  <p:hf hdr="0" ftr="0" dt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2052494888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15828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  <p:sldLayoutId id="2147483683" r:id="rId12"/>
    <p:sldLayoutId id="2147483684" r:id="rId13"/>
    <p:sldLayoutId id="2147483685" r:id="rId14"/>
    <p:sldLayoutId id="2147483686" r:id="rId15"/>
    <p:sldLayoutId id="2147483687" r:id="rId16"/>
    <p:sldLayoutId id="2147483688" r:id="rId17"/>
    <p:sldLayoutId id="2147483689" r:id="rId18"/>
    <p:sldLayoutId id="2147483690" r:id="rId19"/>
    <p:sldLayoutId id="2147483691" r:id="rId20"/>
    <p:sldLayoutId id="2147483692" r:id="rId21"/>
    <p:sldLayoutId id="2147483693" r:id="rId22"/>
    <p:sldLayoutId id="2147483694" r:id="rId23"/>
    <p:sldLayoutId id="2147483695" r:id="rId24"/>
    <p:sldLayoutId id="2147483696" r:id="rId25"/>
    <p:sldLayoutId id="2147483697" r:id="rId26"/>
    <p:sldLayoutId id="2147483698" r:id="rId27"/>
    <p:sldLayoutId id="2147483699" r:id="rId28"/>
    <p:sldLayoutId id="2147483700" r:id="rId29"/>
    <p:sldLayoutId id="2147483701" r:id="rId30"/>
    <p:sldLayoutId id="2147483702" r:id="rId31"/>
    <p:sldLayoutId id="2147483703" r:id="rId32"/>
    <p:sldLayoutId id="2147483704" r:id="rId33"/>
    <p:sldLayoutId id="2147483705" r:id="rId34"/>
    <p:sldLayoutId id="2147483706" r:id="rId35"/>
    <p:sldLayoutId id="2147483707" r:id="rId3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/>
              <a:t>Parkinson’s disease – History, definitions and diagnosis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000" dirty="0">
                <a:sym typeface="Arial" pitchFamily="34" charset="0"/>
              </a:rPr>
              <a:t>Example differential diagnosis – </a:t>
            </a:r>
            <a:r>
              <a:rPr lang="en-GB" sz="2000" dirty="0"/>
              <a:t>Wilson’s disease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B030D2E7-A80B-4E05-84EE-6B83BDA03C8D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8094235" y="1800829"/>
            <a:ext cx="3261519" cy="3960812"/>
          </a:xfrm>
        </p:spPr>
        <p:txBody>
          <a:bodyPr anchor="ctr"/>
          <a:lstStyle/>
          <a:p>
            <a:r>
              <a:rPr lang="en-GB" b="1">
                <a:solidFill>
                  <a:schemeClr val="tx1"/>
                </a:solidFill>
              </a:rPr>
              <a:t>Left panel: </a:t>
            </a:r>
            <a:r>
              <a:rPr lang="en-GB">
                <a:solidFill>
                  <a:schemeClr val="tx1"/>
                </a:solidFill>
              </a:rPr>
              <a:t>Abnormal T2 hyperintensities in the lentiform nucleus (left arrow) and thalamus (right arrow), bilaterally</a:t>
            </a:r>
          </a:p>
          <a:p>
            <a:r>
              <a:rPr lang="en-GB" b="1">
                <a:solidFill>
                  <a:schemeClr val="tx1"/>
                </a:solidFill>
              </a:rPr>
              <a:t>Right panel:</a:t>
            </a:r>
            <a:r>
              <a:rPr lang="en-GB">
                <a:solidFill>
                  <a:schemeClr val="tx1"/>
                </a:solidFill>
              </a:rPr>
              <a:t> ‘Face of the giant panda sign’ of the midbrain (arrow)</a:t>
            </a:r>
          </a:p>
          <a:p>
            <a:r>
              <a:rPr lang="en-GB">
                <a:solidFill>
                  <a:schemeClr val="tx1"/>
                </a:solidFill>
              </a:rPr>
              <a:t>The patient also had </a:t>
            </a:r>
            <a:br>
              <a:rPr lang="en-GB">
                <a:solidFill>
                  <a:schemeClr val="tx1"/>
                </a:solidFill>
              </a:rPr>
            </a:br>
            <a:r>
              <a:rPr lang="en-GB" err="1">
                <a:solidFill>
                  <a:schemeClr val="tx1"/>
                </a:solidFill>
              </a:rPr>
              <a:t>Kayser</a:t>
            </a:r>
            <a:r>
              <a:rPr lang="en-GB">
                <a:solidFill>
                  <a:schemeClr val="tx1"/>
                </a:solidFill>
              </a:rPr>
              <a:t>–Fleischer rings, and a very low level of serum caeruloplasmin, 0.02 g/l (reference range 0.17–0.35 g/l)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80EEC5B-1140-451B-9441-F4B9779B2FF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/>
              <a:t>Images courtesy of Shen-Yang Lim</a:t>
            </a:r>
          </a:p>
        </p:txBody>
      </p:sp>
      <p:sp>
        <p:nvSpPr>
          <p:cNvPr id="16" name="Rectangle 15"/>
          <p:cNvSpPr/>
          <p:nvPr/>
        </p:nvSpPr>
        <p:spPr>
          <a:xfrm>
            <a:off x="788560" y="1407888"/>
            <a:ext cx="71612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b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Young man with Wilson’s disease</a:t>
            </a: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8535" y="1800829"/>
            <a:ext cx="3551237" cy="3960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560" y="1800829"/>
            <a:ext cx="3465512" cy="3960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7" name="Straight Arrow Connector 16"/>
          <p:cNvCxnSpPr/>
          <p:nvPr/>
        </p:nvCxnSpPr>
        <p:spPr>
          <a:xfrm flipV="1">
            <a:off x="5416122" y="4047141"/>
            <a:ext cx="504825" cy="561975"/>
          </a:xfrm>
          <a:prstGeom prst="straightConnector1">
            <a:avLst/>
          </a:prstGeom>
          <a:ln w="28575">
            <a:solidFill>
              <a:schemeClr val="bg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flipV="1">
            <a:off x="1456897" y="3626454"/>
            <a:ext cx="504825" cy="561975"/>
          </a:xfrm>
          <a:prstGeom prst="straightConnector1">
            <a:avLst/>
          </a:prstGeom>
          <a:ln w="28575">
            <a:solidFill>
              <a:schemeClr val="bg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cxnSpLocks/>
          </p:cNvCxnSpPr>
          <p:nvPr/>
        </p:nvCxnSpPr>
        <p:spPr>
          <a:xfrm flipH="1" flipV="1">
            <a:off x="2823735" y="3955066"/>
            <a:ext cx="504825" cy="561975"/>
          </a:xfrm>
          <a:prstGeom prst="straightConnector1">
            <a:avLst/>
          </a:prstGeom>
          <a:ln w="28575">
            <a:solidFill>
              <a:schemeClr val="bg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95330181"/>
      </p:ext>
    </p:extLst>
  </p:cSld>
  <p:clrMapOvr>
    <a:masterClrMapping/>
  </p:clrMapOvr>
</p:sld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f3e46bd671af22874b8b36d04e1c77ea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9f69a753dd815c958e9a0d3771e06274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3EDB25A-60CB-466D-B325-A36AE19E8CD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FD4A34C-2FA0-492E-A757-1DB91E9C2A67}">
  <ds:schemaRefs>
    <ds:schemaRef ds:uri="08562aa6-c0ad-4fb9-8a82-15409d3a28b4"/>
    <ds:schemaRef ds:uri="28627d7c-4416-4bc1-86cf-ca6c3a42a8f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Neurotorium - PowerPoint-Skabelon - 2022-01-28</Template>
  <TotalTime>10093</TotalTime>
  <Words>257</Words>
  <Application>Microsoft Office PowerPoint</Application>
  <PresentationFormat>Widescreen</PresentationFormat>
  <Paragraphs>13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Neurotorium - PowerPoint-Skabelon - 2022-01-28</vt:lpstr>
      <vt:lpstr>Example differential diagnosis – Wilson’s disease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Christopher Edge</dc:creator>
  <cp:lastModifiedBy>Viktoria-Maria Hvidtfelt Lykke</cp:lastModifiedBy>
  <cp:revision>26</cp:revision>
  <cp:lastPrinted>2017-11-17T15:26:40Z</cp:lastPrinted>
  <dcterms:created xsi:type="dcterms:W3CDTF">2017-01-23T14:24:15Z</dcterms:created>
  <dcterms:modified xsi:type="dcterms:W3CDTF">2025-01-02T09:19:53Z</dcterms:modified>
</cp:coreProperties>
</file>