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3"/>
  </p:sldMasterIdLst>
  <p:notesMasterIdLst>
    <p:notesMasterId r:id="rId5"/>
  </p:notesMasterIdLst>
  <p:handoutMasterIdLst>
    <p:handoutMasterId r:id="rId6"/>
  </p:handoutMasterIdLst>
  <p:sldIdLst>
    <p:sldId id="353" r:id="rId4"/>
  </p:sldIdLst>
  <p:sldSz cx="12192000" cy="6858000"/>
  <p:notesSz cx="6797675" cy="987425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Ebru Karakoc Madsen" initials="EKM" lastIdx="13" clrIdx="6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1" name="Christopher Edge" initials="CE" lastIdx="91" clrIdx="0"/>
  <p:cmAuthor id="2" name="Ebru Karakoc Madsen" initials="EBKA" lastIdx="23" clrIdx="1"/>
  <p:cmAuthor id="3" name="Audrey Dufour" initials="AD" lastIdx="18" clrIdx="2"/>
  <p:cmAuthor id="4" name="Jacob Lindblad" initials="JL" lastIdx="1" clrIdx="3"/>
  <p:cmAuthor id="5" name="Shen Yang Lim" initials="SYL" lastIdx="88" clrIdx="4"/>
  <p:cmAuthor id="6" name="Simon Wheeler" initials="SW" lastIdx="77" clrIdx="5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7F7F7F"/>
    <a:srgbClr val="C8CAD8"/>
    <a:srgbClr val="FBE6BF"/>
    <a:srgbClr val="E8E7DE"/>
    <a:srgbClr val="ECC6C4"/>
    <a:srgbClr val="B51C12"/>
    <a:srgbClr val="A5A07B"/>
    <a:srgbClr val="EF9C00"/>
    <a:srgbClr val="252D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68" autoAdjust="0"/>
    <p:restoredTop sz="85176" autoAdjust="0"/>
  </p:normalViewPr>
  <p:slideViewPr>
    <p:cSldViewPr snapToGrid="0">
      <p:cViewPr>
        <p:scale>
          <a:sx n="80" d="100"/>
          <a:sy n="80" d="100"/>
        </p:scale>
        <p:origin x="1458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34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9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02/01/2025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9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rPr lang="da-DK"/>
              <a:t>02-01-2025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816" y="4751984"/>
            <a:ext cx="5440044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r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In Wilson’s disease (WD), the presence of Kayser–Fleischer rings and reduced serum ceruloplasmin can be sufficient to confirm a diagnosis of WD.</a:t>
            </a:r>
            <a:r>
              <a:rPr lang="en-GB" baseline="30000"/>
              <a:t>1</a:t>
            </a:r>
            <a:r>
              <a:rPr lang="en-GB"/>
              <a:t> However, Kayser–Fleischer rings are not present in every patient with WD (even those with a neurologic/neuropsychiatric presentation), so their absence cannot be used to rule out a diagnosis.</a:t>
            </a:r>
            <a:r>
              <a:rPr lang="en-GB" baseline="30000"/>
              <a:t>1</a:t>
            </a:r>
            <a:endParaRPr lang="en-GB"/>
          </a:p>
          <a:p>
            <a:endParaRPr lang="en-GB"/>
          </a:p>
          <a:p>
            <a:r>
              <a:rPr lang="en-GB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Bandmann O, Weiss KH, Kaler SG. Wilson’s disease and other neurological copper disorders. Lancet Neurol 2015; 14 (1): 103–113.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84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029366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55107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40897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47133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13168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93467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9772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12927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71319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26051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67074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29506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70953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7156528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3846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78233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1463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35472812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492497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7563735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9967638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71492603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5564092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27328831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05018308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64750632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8363034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32632857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920059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599732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053228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328018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8475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631730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167179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05249488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1582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95" r:id="rId24"/>
    <p:sldLayoutId id="2147483696" r:id="rId25"/>
    <p:sldLayoutId id="2147483697" r:id="rId26"/>
    <p:sldLayoutId id="2147483698" r:id="rId27"/>
    <p:sldLayoutId id="2147483699" r:id="rId28"/>
    <p:sldLayoutId id="2147483700" r:id="rId29"/>
    <p:sldLayoutId id="2147483701" r:id="rId30"/>
    <p:sldLayoutId id="2147483702" r:id="rId31"/>
    <p:sldLayoutId id="2147483703" r:id="rId32"/>
    <p:sldLayoutId id="2147483704" r:id="rId33"/>
    <p:sldLayoutId id="2147483705" r:id="rId34"/>
    <p:sldLayoutId id="2147483706" r:id="rId35"/>
    <p:sldLayoutId id="2147483707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20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Parkinson’s disease – History, definitions and diagnosis</a:t>
            </a:r>
          </a:p>
        </p:txBody>
      </p:sp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 altLang="en-US" sz="2000" dirty="0">
                <a:sym typeface="Arial" pitchFamily="34" charset="0"/>
              </a:rPr>
              <a:t>Example differential diagnosis – </a:t>
            </a:r>
            <a:r>
              <a:rPr lang="en-GB" sz="2000" dirty="0"/>
              <a:t>Wilson’s disease Kayser–Fleischer rings</a:t>
            </a:r>
            <a:endParaRPr lang="en-US" altLang="en-US" sz="2000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71B9AC0-A3CF-4F9B-80DB-8B131008F02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r>
              <a:rPr lang="en-GB"/>
              <a:t>Images courtesy of Shen-Yang Lim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623013" y="2606852"/>
            <a:ext cx="2171701" cy="2321168"/>
            <a:chOff x="2274056" y="2271568"/>
            <a:chExt cx="2279899" cy="2436813"/>
          </a:xfrm>
          <a:effectLst/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</a14:imgLayer>
                  </a14:imgProps>
                </a:ext>
              </a:extLst>
            </a:blip>
            <a:srcRect l="28152" t="22251" r="30148" b="20622"/>
            <a:stretch/>
          </p:blipFill>
          <p:spPr>
            <a:xfrm>
              <a:off x="2274056" y="2671014"/>
              <a:ext cx="2279899" cy="1942551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8" name="Down Arrow 5"/>
            <p:cNvSpPr/>
            <p:nvPr/>
          </p:nvSpPr>
          <p:spPr>
            <a:xfrm rot="313110">
              <a:off x="3217714" y="2271568"/>
              <a:ext cx="581025" cy="669925"/>
            </a:xfrm>
            <a:prstGeom prst="downArrow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9" name="Down Arrow 6"/>
            <p:cNvSpPr/>
            <p:nvPr/>
          </p:nvSpPr>
          <p:spPr>
            <a:xfrm rot="11075491">
              <a:off x="3068489" y="4038456"/>
              <a:ext cx="581025" cy="669925"/>
            </a:xfrm>
            <a:prstGeom prst="downArrow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rgbClr val="FF0000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569051" y="1648436"/>
            <a:ext cx="4962506" cy="4232043"/>
            <a:chOff x="-1474839" y="-2595716"/>
            <a:chExt cx="12624620" cy="10766322"/>
          </a:xfrm>
          <a:effectLst/>
        </p:grpSpPr>
        <p:pic>
          <p:nvPicPr>
            <p:cNvPr id="15" name="Picture 2" descr="C:\Users\Lim Shen-Yang\Desktop\Research &amp; Other Resources\MMed questions\Akram KF rings\2012_02_25_2833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62" t="8073" r="16455" b="9461"/>
            <a:stretch/>
          </p:blipFill>
          <p:spPr bwMode="auto">
            <a:xfrm>
              <a:off x="-1474839" y="-2595716"/>
              <a:ext cx="12624620" cy="107663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Down Arrow 11"/>
            <p:cNvSpPr/>
            <p:nvPr/>
          </p:nvSpPr>
          <p:spPr>
            <a:xfrm rot="313110">
              <a:off x="5314950" y="4822825"/>
              <a:ext cx="581025" cy="669925"/>
            </a:xfrm>
            <a:prstGeom prst="downArrow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Down Arrow 12"/>
            <p:cNvSpPr/>
            <p:nvPr/>
          </p:nvSpPr>
          <p:spPr>
            <a:xfrm rot="11075491">
              <a:off x="5202238" y="5827713"/>
              <a:ext cx="581025" cy="669925"/>
            </a:xfrm>
            <a:prstGeom prst="downArrow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itle 1"/>
            <p:cNvSpPr txBox="1">
              <a:spLocks/>
            </p:cNvSpPr>
            <p:nvPr/>
          </p:nvSpPr>
          <p:spPr bwMode="auto">
            <a:xfrm>
              <a:off x="1694344" y="3500437"/>
              <a:ext cx="8229600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Kayser-Fleischer ring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 Wilson’s disease</a:t>
              </a:r>
            </a:p>
          </p:txBody>
        </p:sp>
        <p:sp>
          <p:nvSpPr>
            <p:cNvPr id="19" name="TextBox 1"/>
            <p:cNvSpPr txBox="1">
              <a:spLocks noChangeArrowheads="1"/>
            </p:cNvSpPr>
            <p:nvPr/>
          </p:nvSpPr>
          <p:spPr bwMode="auto">
            <a:xfrm>
              <a:off x="4716463" y="3500438"/>
              <a:ext cx="469956" cy="861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2086645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3EDB25A-60CB-466D-B325-A36AE19E8CD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FD4A34C-2FA0-492E-A757-1DB91E9C2A67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10093</TotalTime>
  <Words>123</Words>
  <Application>Microsoft Office PowerPoint</Application>
  <PresentationFormat>Widescreen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Example differential diagnosis – Wilson’s disease Kayser–Fleischer rings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27</cp:revision>
  <cp:lastPrinted>2017-11-17T15:26:40Z</cp:lastPrinted>
  <dcterms:created xsi:type="dcterms:W3CDTF">2017-01-23T14:24:15Z</dcterms:created>
  <dcterms:modified xsi:type="dcterms:W3CDTF">2025-01-02T09:20:14Z</dcterms:modified>
</cp:coreProperties>
</file>