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3"/>
  </p:sldMasterIdLst>
  <p:notesMasterIdLst>
    <p:notesMasterId r:id="rId5"/>
  </p:notesMasterIdLst>
  <p:handoutMasterIdLst>
    <p:handoutMasterId r:id="rId6"/>
  </p:handoutMasterIdLst>
  <p:sldIdLst>
    <p:sldId id="355" r:id="rId4"/>
  </p:sldIdLst>
  <p:sldSz cx="12192000" cy="6858000"/>
  <p:notesSz cx="6797675" cy="987425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Ebru Karakoc Madsen" initials="EKM" lastIdx="13" clrIdx="6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1" name="Christopher Edge" initials="CE" lastIdx="91" clrIdx="0"/>
  <p:cmAuthor id="2" name="Ebru Karakoc Madsen" initials="EBKA" lastIdx="23" clrIdx="1"/>
  <p:cmAuthor id="3" name="Audrey Dufour" initials="AD" lastIdx="18" clrIdx="2"/>
  <p:cmAuthor id="4" name="Jacob Lindblad" initials="JL" lastIdx="1" clrIdx="3"/>
  <p:cmAuthor id="5" name="Shen Yang Lim" initials="SYL" lastIdx="88" clrIdx="4"/>
  <p:cmAuthor id="6" name="Simon Wheeler" initials="SW" lastIdx="77" clrIdx="5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F7F7F"/>
    <a:srgbClr val="C8CAD8"/>
    <a:srgbClr val="FBE6BF"/>
    <a:srgbClr val="E8E7DE"/>
    <a:srgbClr val="ECC6C4"/>
    <a:srgbClr val="B51C12"/>
    <a:srgbClr val="A5A07B"/>
    <a:srgbClr val="EF9C00"/>
    <a:srgbClr val="252D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68" autoAdjust="0"/>
    <p:restoredTop sz="85176" autoAdjust="0"/>
  </p:normalViewPr>
  <p:slideViewPr>
    <p:cSldViewPr snapToGrid="0">
      <p:cViewPr>
        <p:scale>
          <a:sx n="80" d="100"/>
          <a:sy n="80" d="100"/>
        </p:scale>
        <p:origin x="1458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3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9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02/01/2025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9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rPr lang="da-DK"/>
              <a:t>02-01-2025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816" y="4751984"/>
            <a:ext cx="5440044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r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Progressive supranuclear palsy (PSP) is a fatal neurodegenerative condition, with a typical survival time of seven years.</a:t>
            </a:r>
            <a:r>
              <a:rPr lang="en-GB" baseline="30000"/>
              <a:t>1,2</a:t>
            </a:r>
            <a:r>
              <a:rPr lang="en-GB"/>
              <a:t> PSP can present with parkinsonism symptoms.</a:t>
            </a:r>
            <a:r>
              <a:rPr lang="en-GB" baseline="30000"/>
              <a:t>1</a:t>
            </a:r>
            <a:r>
              <a:rPr lang="en-GB"/>
              <a:t> Pathologically, PSP is characterised by accumulation of tau proteins (four-repeat tau) that form filaments and neurofibrillary tangles within the brains of affected individuals.</a:t>
            </a:r>
            <a:r>
              <a:rPr lang="en-GB" baseline="30000"/>
              <a:t>1,3</a:t>
            </a:r>
            <a:endParaRPr lang="en-GB"/>
          </a:p>
          <a:p>
            <a:endParaRPr lang="en-GB"/>
          </a:p>
          <a:p>
            <a:r>
              <a:rPr lang="en-GB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err="1"/>
              <a:t>Niccolini</a:t>
            </a:r>
            <a:r>
              <a:rPr lang="en-GB"/>
              <a:t> F, </a:t>
            </a:r>
            <a:r>
              <a:rPr lang="en-GB" err="1"/>
              <a:t>Politis</a:t>
            </a:r>
            <a:r>
              <a:rPr lang="en-GB"/>
              <a:t> M. A systematic review of lessons learned from PET molecular imaging research in atypical parkinsonism. </a:t>
            </a:r>
            <a:r>
              <a:rPr lang="en-GB" err="1"/>
              <a:t>Eur</a:t>
            </a:r>
            <a:r>
              <a:rPr lang="en-GB"/>
              <a:t> J </a:t>
            </a:r>
            <a:r>
              <a:rPr lang="en-GB" err="1"/>
              <a:t>Nucl</a:t>
            </a:r>
            <a:r>
              <a:rPr lang="en-GB"/>
              <a:t> Med Mol Imaging 2016; 43 (12): 2244–2254.</a:t>
            </a:r>
          </a:p>
          <a:p>
            <a:pPr marL="228600" indent="-228600">
              <a:buFont typeface="+mj-lt"/>
              <a:buAutoNum type="arabicPeriod"/>
            </a:pPr>
            <a:r>
              <a:rPr lang="en-GB" err="1"/>
              <a:t>Golbe</a:t>
            </a:r>
            <a:r>
              <a:rPr lang="en-GB"/>
              <a:t> LI. Progressive supranuclear palsy. Semin Neurol 2014; 34 (2): 151–159.</a:t>
            </a:r>
          </a:p>
          <a:p>
            <a:pPr marL="228600" indent="-228600">
              <a:buFont typeface="+mj-lt"/>
              <a:buAutoNum type="arabicPeriod"/>
            </a:pPr>
            <a:r>
              <a:rPr lang="en-GB" err="1"/>
              <a:t>Spillantini</a:t>
            </a:r>
            <a:r>
              <a:rPr lang="en-GB"/>
              <a:t> MG, Goedert M. Tau pathology and neurodegeneration. </a:t>
            </a:r>
            <a:r>
              <a:rPr lang="fr-FR"/>
              <a:t>Lancet Neurol 2013; 12: 609–622.</a:t>
            </a:r>
            <a:endParaRPr lang="en-GB" b="1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595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029366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5107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0897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713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3168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3467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772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2927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1319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6051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7074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9506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0953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156528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3846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8233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463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547281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9249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563735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9967638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7149260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5564092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27328831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0501830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64750632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8363034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32632857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20059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9973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53228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28018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8475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631730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167179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05249488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1582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  <p:sldLayoutId id="2147483706" r:id="rId35"/>
    <p:sldLayoutId id="2147483707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Parkinson’s disease – History, definitions and diagnosis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9749" y="814386"/>
            <a:ext cx="9652001" cy="332399"/>
          </a:xfrm>
        </p:spPr>
        <p:txBody>
          <a:bodyPr>
            <a:normAutofit/>
          </a:bodyPr>
          <a:lstStyle/>
          <a:p>
            <a:r>
              <a:rPr lang="en-US" altLang="en-US" sz="2000" dirty="0">
                <a:sym typeface="Arial" pitchFamily="34" charset="0"/>
              </a:rPr>
              <a:t>Example differential diagnosis – progressive supranuclear palsy (PSP)</a:t>
            </a:r>
            <a:endParaRPr lang="en-GB" sz="20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3A8A15-B52B-4237-A1E3-30E98CFF4BBB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pPr marL="0" indent="0">
              <a:buNone/>
            </a:pPr>
            <a:endParaRPr lang="en-US" altLang="en-US" sz="1800"/>
          </a:p>
          <a:p>
            <a:pPr marL="0" indent="0">
              <a:buNone/>
            </a:pPr>
            <a:r>
              <a:rPr lang="en-US" altLang="en-US" sz="1800"/>
              <a:t>T1 mid-sagittal image shows the ‘hummingbird sign’ (i.e., concavity of the upper border of the midbrain) (arrow)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249B4C-EDA1-4ECA-B03F-BA842B6C4F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Image courtesy of Shen-Yang Lim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215667" y="1955403"/>
            <a:ext cx="3674874" cy="3782152"/>
            <a:chOff x="6689351" y="1905001"/>
            <a:chExt cx="5329237" cy="5484812"/>
          </a:xfrm>
        </p:grpSpPr>
        <p:pic>
          <p:nvPicPr>
            <p:cNvPr id="7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9351" y="1905001"/>
              <a:ext cx="5329237" cy="548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Arrow Connector 7"/>
            <p:cNvCxnSpPr/>
            <p:nvPr/>
          </p:nvCxnSpPr>
          <p:spPr>
            <a:xfrm rot="5400000">
              <a:off x="9662738" y="2684463"/>
              <a:ext cx="1500188" cy="1214438"/>
            </a:xfrm>
            <a:prstGeom prst="straightConnector1">
              <a:avLst/>
            </a:prstGeom>
            <a:ln w="57150">
              <a:solidFill>
                <a:schemeClr val="bg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/>
          <p:cNvSpPr/>
          <p:nvPr/>
        </p:nvSpPr>
        <p:spPr>
          <a:xfrm>
            <a:off x="5021867" y="1453374"/>
            <a:ext cx="60624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of progressive supranuclear palsy (PSP)</a:t>
            </a:r>
          </a:p>
        </p:txBody>
      </p:sp>
    </p:spTree>
    <p:extLst>
      <p:ext uri="{BB962C8B-B14F-4D97-AF65-F5344CB8AC3E}">
        <p14:creationId xmlns:p14="http://schemas.microsoft.com/office/powerpoint/2010/main" val="1975239970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EDB25A-60CB-466D-B325-A36AE19E8C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D4A34C-2FA0-492E-A757-1DB91E9C2A6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10094</TotalTime>
  <Words>189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Example differential diagnosis – progressive supranuclear palsy (PSP)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29</cp:revision>
  <cp:lastPrinted>2017-11-17T15:26:40Z</cp:lastPrinted>
  <dcterms:created xsi:type="dcterms:W3CDTF">2017-01-23T14:24:15Z</dcterms:created>
  <dcterms:modified xsi:type="dcterms:W3CDTF">2025-01-02T09:20:55Z</dcterms:modified>
</cp:coreProperties>
</file>