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330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F7F7F"/>
    <a:srgbClr val="C8CAD8"/>
    <a:srgbClr val="FBE6BF"/>
    <a:srgbClr val="E8E7DE"/>
    <a:srgbClr val="ECC6C4"/>
    <a:srgbClr val="B51C12"/>
    <a:srgbClr val="A5A07B"/>
    <a:srgbClr val="EF9C00"/>
    <a:srgbClr val="252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8" autoAdjust="0"/>
    <p:restoredTop sz="85176" autoAdjust="0"/>
  </p:normalViewPr>
  <p:slideViewPr>
    <p:cSldViewPr snapToGrid="0">
      <p:cViewPr>
        <p:scale>
          <a:sx n="80" d="100"/>
          <a:sy n="80" d="100"/>
        </p:scale>
        <p:origin x="1458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3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da-DK"/>
              <a:t>02-01-2025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Biomarkers are characteristics that provide an objective measure of an underlying biological process, such as how a patient is responding to treatment.</a:t>
            </a:r>
            <a:r>
              <a:rPr lang="en-US" baseline="30000"/>
              <a:t>1,2</a:t>
            </a:r>
            <a:r>
              <a:rPr lang="en-US"/>
              <a:t> This can be useful for both clinical and regulatory purposes.</a:t>
            </a:r>
            <a:r>
              <a:rPr lang="en-US" baseline="30000"/>
              <a:t>1</a:t>
            </a:r>
            <a:r>
              <a:rPr lang="en-US"/>
              <a:t> A biomarker that can reliably demonstrate the efficacy of a treatment may provide a valuable surrogate endpoint, which can be used to supplement clinical evidence of a response.</a:t>
            </a:r>
            <a:r>
              <a:rPr lang="en-US" baseline="30000"/>
              <a:t>1</a:t>
            </a:r>
            <a:endParaRPr lang="en-GB"/>
          </a:p>
          <a:p>
            <a:r>
              <a:rPr lang="en-US"/>
              <a:t>An ideal biomarker is clinically relevant; precise in its ability to predict risk; robust and reliable; non-invasive, so that it can be measured without harm to the patient; and sufficiently cost-effective to be used as part of routine care.</a:t>
            </a:r>
            <a:r>
              <a:rPr lang="en-US" baseline="30000"/>
              <a:t>1,2</a:t>
            </a:r>
            <a:r>
              <a:rPr lang="en-US"/>
              <a:t> One example of a widely used biochemical biomarker is plasma cholesterol, which provides an approximate indicator of future cardiovascular disease risk.</a:t>
            </a:r>
            <a:r>
              <a:rPr lang="en-US" baseline="30000"/>
              <a:t>3</a:t>
            </a:r>
            <a:r>
              <a:rPr lang="en-US"/>
              <a:t> It is hoped that a similar biomarker – simple, reliable, and cost-effective </a:t>
            </a:r>
            <a:r>
              <a:rPr lang="en-GB"/>
              <a:t>– </a:t>
            </a:r>
            <a:r>
              <a:rPr lang="en-US"/>
              <a:t>can be developed to predict the likelihood of someone developing PD.</a:t>
            </a:r>
            <a:r>
              <a:rPr lang="en-US" baseline="30000"/>
              <a:t>2,3</a:t>
            </a:r>
            <a:endParaRPr lang="en-GB"/>
          </a:p>
          <a:p>
            <a:r>
              <a:rPr lang="en-US"/>
              <a:t> </a:t>
            </a:r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Lesko LJ, Atkinson AJ. Use of biomarkers and surrogate endpoints in drug development and regulatory decision making: criteria, validation, strategies. Annu Rev </a:t>
            </a:r>
            <a:r>
              <a:rPr lang="en-GB" err="1"/>
              <a:t>Pharmacol</a:t>
            </a:r>
            <a:r>
              <a:rPr lang="en-GB"/>
              <a:t> </a:t>
            </a:r>
            <a:r>
              <a:rPr lang="en-GB" err="1"/>
              <a:t>Toxicol</a:t>
            </a:r>
            <a:r>
              <a:rPr lang="en-GB"/>
              <a:t> 2001; 41: 347–366.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Sharma S, Moon CS, </a:t>
            </a:r>
            <a:r>
              <a:rPr lang="en-GB" err="1"/>
              <a:t>Khogali</a:t>
            </a:r>
            <a:r>
              <a:rPr lang="en-GB"/>
              <a:t> A, et al. Biomarkers in Parkinson’s disease (recent update). </a:t>
            </a:r>
            <a:r>
              <a:rPr lang="en-GB" err="1"/>
              <a:t>Neurochem</a:t>
            </a:r>
            <a:r>
              <a:rPr lang="en-GB"/>
              <a:t> Int 2013; 63 (3): 201–229. 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Atkinson AJ, Huang S-M, </a:t>
            </a:r>
            <a:r>
              <a:rPr lang="en-GB" err="1"/>
              <a:t>Lertora</a:t>
            </a:r>
            <a:r>
              <a:rPr lang="en-GB"/>
              <a:t> JJL, Markey SP (eds). Principles of Clinical Pharmacology, 3</a:t>
            </a:r>
            <a:r>
              <a:rPr lang="en-GB" baseline="30000"/>
              <a:t>rd</a:t>
            </a:r>
            <a:r>
              <a:rPr lang="en-GB"/>
              <a:t> edition. San Diego: Elsevier, 2012.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021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History, definitions and diagnosis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biomarker…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>
          <a:xfrm>
            <a:off x="539750" y="1416785"/>
            <a:ext cx="9871075" cy="441521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GB" sz="2000">
                <a:solidFill>
                  <a:schemeClr val="tx1"/>
                </a:solidFill>
                <a:sym typeface="Wingdings" pitchFamily="2" charset="2"/>
              </a:rPr>
              <a:t>…is a </a:t>
            </a:r>
            <a:r>
              <a:rPr lang="en-GB" sz="2000">
                <a:solidFill>
                  <a:schemeClr val="tx1"/>
                </a:solidFill>
              </a:rPr>
              <a:t>characteristic that is objectively measured and evaluated as an indicator of:</a:t>
            </a:r>
            <a:r>
              <a:rPr lang="en-GB" sz="2000" baseline="30000">
                <a:solidFill>
                  <a:schemeClr val="tx1"/>
                </a:solidFill>
              </a:rPr>
              <a:t>1</a:t>
            </a:r>
            <a:endParaRPr lang="en-GB" sz="200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sz="1800">
                <a:solidFill>
                  <a:schemeClr val="tx1"/>
                </a:solidFill>
              </a:rPr>
              <a:t>Normal biological processes </a:t>
            </a:r>
          </a:p>
          <a:p>
            <a:pPr lvl="1">
              <a:buClr>
                <a:schemeClr val="tx1"/>
              </a:buClr>
            </a:pPr>
            <a:r>
              <a:rPr lang="en-GB" sz="1800">
                <a:solidFill>
                  <a:schemeClr val="tx1"/>
                </a:solidFill>
              </a:rPr>
              <a:t>Pathogenic processes</a:t>
            </a:r>
          </a:p>
          <a:p>
            <a:pPr lvl="1">
              <a:buClr>
                <a:schemeClr val="tx1"/>
              </a:buClr>
            </a:pPr>
            <a:r>
              <a:rPr lang="en-GB" sz="1800">
                <a:solidFill>
                  <a:schemeClr val="tx1"/>
                </a:solidFill>
              </a:rPr>
              <a:t>Pharmacological responses to a therapeutic intervention</a:t>
            </a:r>
            <a:endParaRPr lang="en-GB" sz="1800">
              <a:solidFill>
                <a:schemeClr val="tx1"/>
              </a:solidFill>
              <a:sym typeface="Wingdings" pitchFamily="2" charset="2"/>
            </a:endParaRPr>
          </a:p>
          <a:p>
            <a:pPr>
              <a:buClr>
                <a:schemeClr val="tx1"/>
              </a:buClr>
            </a:pPr>
            <a:r>
              <a:rPr lang="en-GB" sz="2000">
                <a:solidFill>
                  <a:schemeClr val="tx1"/>
                </a:solidFill>
                <a:sym typeface="Wingdings" pitchFamily="2" charset="2"/>
              </a:rPr>
              <a:t>…i</a:t>
            </a:r>
            <a:r>
              <a:rPr lang="en-GB" sz="2000">
                <a:solidFill>
                  <a:schemeClr val="tx1"/>
                </a:solidFill>
              </a:rPr>
              <a:t>n PD, should offer the potential to:</a:t>
            </a:r>
            <a:r>
              <a:rPr lang="en-GB" sz="2000" baseline="30000">
                <a:solidFill>
                  <a:schemeClr val="tx1"/>
                </a:solidFill>
              </a:rPr>
              <a:t>1,2</a:t>
            </a:r>
            <a:endParaRPr lang="en-GB" sz="200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sz="1800">
                <a:solidFill>
                  <a:schemeClr val="tx1"/>
                </a:solidFill>
              </a:rPr>
              <a:t>Assist in the diagnosis</a:t>
            </a:r>
          </a:p>
          <a:p>
            <a:pPr lvl="1">
              <a:buClr>
                <a:schemeClr val="tx1"/>
              </a:buClr>
            </a:pPr>
            <a:r>
              <a:rPr lang="en-GB" sz="1800">
                <a:solidFill>
                  <a:schemeClr val="tx1"/>
                </a:solidFill>
              </a:rPr>
              <a:t>Identify individuals at risk for PD</a:t>
            </a:r>
          </a:p>
          <a:p>
            <a:pPr lvl="1">
              <a:buClr>
                <a:schemeClr val="tx1"/>
              </a:buClr>
            </a:pPr>
            <a:r>
              <a:rPr lang="en-GB" sz="1800">
                <a:solidFill>
                  <a:schemeClr val="tx1"/>
                </a:solidFill>
              </a:rPr>
              <a:t>Assess disease progression</a:t>
            </a:r>
          </a:p>
          <a:p>
            <a:pPr lvl="1">
              <a:buClr>
                <a:schemeClr val="tx1"/>
              </a:buClr>
            </a:pPr>
            <a:r>
              <a:rPr lang="en-GB" sz="1800">
                <a:solidFill>
                  <a:schemeClr val="tx1"/>
                </a:solidFill>
              </a:rPr>
              <a:t>Serve as a surrogate outcome measure </a:t>
            </a:r>
            <a:br>
              <a:rPr lang="en-GB" sz="1800">
                <a:solidFill>
                  <a:schemeClr val="tx1"/>
                </a:solidFill>
              </a:rPr>
            </a:br>
            <a:r>
              <a:rPr lang="en-GB" sz="1800">
                <a:solidFill>
                  <a:schemeClr val="tx1"/>
                </a:solidFill>
              </a:rPr>
              <a:t>in </a:t>
            </a:r>
            <a:r>
              <a:rPr lang="en-GB" sz="1800"/>
              <a:t>research – a measure of effect which </a:t>
            </a:r>
            <a:br>
              <a:rPr lang="en-GB" sz="1800"/>
            </a:br>
            <a:r>
              <a:rPr lang="en-GB" sz="1800"/>
              <a:t>correlates with a real clinical outcome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EC68B5-29DA-4F5F-9748-F69649024A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PD=Parkinson’s disease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1. Lesko &amp; Atkinson. </a:t>
            </a:r>
            <a:r>
              <a:rPr lang="en-GB" err="1"/>
              <a:t>Annu</a:t>
            </a:r>
            <a:r>
              <a:rPr lang="en-GB"/>
              <a:t> Rev </a:t>
            </a:r>
            <a:r>
              <a:rPr lang="en-GB" err="1"/>
              <a:t>Pharmacol</a:t>
            </a:r>
            <a:r>
              <a:rPr lang="en-GB"/>
              <a:t> </a:t>
            </a:r>
            <a:r>
              <a:rPr lang="en-GB" err="1"/>
              <a:t>Toxicol</a:t>
            </a:r>
            <a:r>
              <a:rPr lang="en-GB"/>
              <a:t> 2001;41:347–366; 2. Sharma et al. </a:t>
            </a:r>
            <a:r>
              <a:rPr lang="en-GB" err="1"/>
              <a:t>Neurochem</a:t>
            </a:r>
            <a:r>
              <a:rPr lang="en-GB"/>
              <a:t> Int 2013;63(3):201–229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7096124" y="3897010"/>
            <a:ext cx="3876676" cy="1630382"/>
          </a:xfrm>
          <a:prstGeom prst="roundRect">
            <a:avLst>
              <a:gd name="adj" fmla="val 6893"/>
            </a:avLst>
          </a:prstGeom>
          <a:noFill/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A biomarker is an indicator of a particular disease state, or a particular state of an organism</a:t>
            </a:r>
            <a:r>
              <a:rPr lang="en-GB" sz="2400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493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10097</TotalTime>
  <Words>394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Neurotorium - PowerPoint-Skabelon - 2022-01-28</vt:lpstr>
      <vt:lpstr>A biomarker…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36</cp:revision>
  <cp:lastPrinted>2017-11-17T15:26:40Z</cp:lastPrinted>
  <dcterms:created xsi:type="dcterms:W3CDTF">2017-01-23T14:24:15Z</dcterms:created>
  <dcterms:modified xsi:type="dcterms:W3CDTF">2025-01-02T09:23:19Z</dcterms:modified>
</cp:coreProperties>
</file>