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3"/>
  </p:sldMasterIdLst>
  <p:notesMasterIdLst>
    <p:notesMasterId r:id="rId5"/>
  </p:notesMasterIdLst>
  <p:handoutMasterIdLst>
    <p:handoutMasterId r:id="rId6"/>
  </p:handoutMasterIdLst>
  <p:sldIdLst>
    <p:sldId id="333" r:id="rId4"/>
  </p:sldIdLst>
  <p:sldSz cx="12192000" cy="6858000"/>
  <p:notesSz cx="6797675" cy="987425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910755-3805-7BFA-6DD6-38D0DEB42E74}" name="LIM SHEN-YANG" initials="LS" userId="S::limshenyang@365.um.edu.my::9cfd9c3b-c36f-4671-b1b7-eaf4a1f3db1d"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Ebru Karakoc Madsen" initials="EKM" lastIdx="13" clrIdx="6">
    <p:extLst>
      <p:ext uri="{19B8F6BF-5375-455C-9EA6-DF929625EA0E}">
        <p15:presenceInfo xmlns:p15="http://schemas.microsoft.com/office/powerpoint/2012/main" userId="S-1-5-21-1839211835-619659539-556599288-180377" providerId="AD"/>
      </p:ext>
    </p:extLst>
  </p:cmAuthor>
  <p:cmAuthor id="1" name="Christopher Edge" initials="CE" lastIdx="91" clrIdx="0"/>
  <p:cmAuthor id="2" name="Ebru Karakoc Madsen" initials="EBKA" lastIdx="23" clrIdx="1"/>
  <p:cmAuthor id="3" name="Audrey Dufour" initials="AD" lastIdx="18" clrIdx="2"/>
  <p:cmAuthor id="4" name="Jacob Lindblad" initials="JL" lastIdx="1" clrIdx="3"/>
  <p:cmAuthor id="5" name="Shen Yang Lim" initials="SYL" lastIdx="88" clrIdx="4"/>
  <p:cmAuthor id="6" name="Simon Wheeler" initials="SW" lastIdx="77" clrIdx="5">
    <p:extLst>
      <p:ext uri="{19B8F6BF-5375-455C-9EA6-DF929625EA0E}">
        <p15:presenceInfo xmlns:p15="http://schemas.microsoft.com/office/powerpoint/2012/main" userId="S-1-5-21-84928900-1697776596-4122394971-61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7F7F7F"/>
    <a:srgbClr val="C8CAD8"/>
    <a:srgbClr val="FBE6BF"/>
    <a:srgbClr val="E8E7DE"/>
    <a:srgbClr val="ECC6C4"/>
    <a:srgbClr val="B51C12"/>
    <a:srgbClr val="A5A07B"/>
    <a:srgbClr val="EF9C00"/>
    <a:srgbClr val="252D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68" autoAdjust="0"/>
    <p:restoredTop sz="85176" autoAdjust="0"/>
  </p:normalViewPr>
  <p:slideViewPr>
    <p:cSldViewPr snapToGrid="0">
      <p:cViewPr>
        <p:scale>
          <a:sx n="80" d="100"/>
          <a:sy n="80" d="100"/>
        </p:scale>
        <p:origin x="1458" y="324"/>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234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1.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9" y="3"/>
            <a:ext cx="2945659" cy="495427"/>
          </a:xfrm>
          <a:prstGeom prst="rect">
            <a:avLst/>
          </a:prstGeom>
        </p:spPr>
        <p:txBody>
          <a:bodyPr vert="horz" lIns="91440" tIns="45720" rIns="91440" bIns="45720" rtlCol="0"/>
          <a:lstStyle>
            <a:lvl1pPr algn="r">
              <a:defRPr sz="1200"/>
            </a:lvl1pPr>
          </a:lstStyle>
          <a:p>
            <a:fld id="{3B6579D3-62B4-4809-8D0C-4876020E209D}" type="datetimeFigureOut">
              <a:rPr lang="en-GB" smtClean="0"/>
              <a:t>02/01/2025</a:t>
            </a:fld>
            <a:endParaRPr lang="en-GB"/>
          </a:p>
        </p:txBody>
      </p:sp>
      <p:sp>
        <p:nvSpPr>
          <p:cNvPr id="4" name="Footer Placeholder 3"/>
          <p:cNvSpPr>
            <a:spLocks noGrp="1"/>
          </p:cNvSpPr>
          <p:nvPr>
            <p:ph type="ftr" sz="quarter" idx="2"/>
          </p:nvPr>
        </p:nvSpPr>
        <p:spPr>
          <a:xfrm>
            <a:off x="6"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9" y="9378824"/>
            <a:ext cx="2945659" cy="495426"/>
          </a:xfrm>
          <a:prstGeom prst="rect">
            <a:avLst/>
          </a:prstGeom>
        </p:spPr>
        <p:txBody>
          <a:bodyPr vert="horz" lIns="91440" tIns="45720" rIns="91440" bIns="45720" rtlCol="0" anchor="b"/>
          <a:lstStyle>
            <a:lvl1pPr algn="r">
              <a:defRPr sz="1200"/>
            </a:lvl1pPr>
          </a:lstStyle>
          <a:p>
            <a:fld id="{0BF24BB8-5B68-4097-BC86-B79371C4510A}" type="slidenum">
              <a:rPr lang="en-GB" smtClean="0"/>
              <a:t>‹#›</a:t>
            </a:fld>
            <a:endParaRPr lang="en-GB"/>
          </a:p>
        </p:txBody>
      </p:sp>
    </p:spTree>
    <p:extLst>
      <p:ext uri="{BB962C8B-B14F-4D97-AF65-F5344CB8AC3E}">
        <p14:creationId xmlns:p14="http://schemas.microsoft.com/office/powerpoint/2010/main" val="2058202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9" y="3"/>
            <a:ext cx="2945659" cy="495427"/>
          </a:xfrm>
          <a:prstGeom prst="rect">
            <a:avLst/>
          </a:prstGeom>
        </p:spPr>
        <p:txBody>
          <a:bodyPr vert="horz" lIns="91440" tIns="45720" rIns="91440" bIns="45720" rtlCol="0"/>
          <a:lstStyle>
            <a:lvl1pPr algn="r">
              <a:defRPr sz="1200"/>
            </a:lvl1pPr>
          </a:lstStyle>
          <a:p>
            <a:fld id="{799FA8D8-D74F-5A4A-BB10-7F88E22CEF6D}" type="datetimeFigureOut">
              <a:rPr lang="da-DK"/>
              <a:t>02-01-2025</a:t>
            </a:fld>
            <a:endParaRPr lang="en-US"/>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8816" y="4751984"/>
            <a:ext cx="5440044" cy="3887986"/>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6" name="Footer Placeholder 5"/>
          <p:cNvSpPr>
            <a:spLocks noGrp="1"/>
          </p:cNvSpPr>
          <p:nvPr>
            <p:ph type="ftr" sz="quarter" idx="4"/>
          </p:nvPr>
        </p:nvSpPr>
        <p:spPr>
          <a:xfrm>
            <a:off x="6"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9" y="9378824"/>
            <a:ext cx="2945659" cy="495426"/>
          </a:xfrm>
          <a:prstGeom prst="rect">
            <a:avLst/>
          </a:prstGeom>
        </p:spPr>
        <p:txBody>
          <a:bodyPr vert="horz" lIns="91440" tIns="45720" rIns="91440" bIns="45720" rtlCol="0" anchor="b"/>
          <a:lstStyle>
            <a:lvl1pPr algn="r">
              <a:defRPr sz="1200"/>
            </a:lvl1pPr>
          </a:lstStyle>
          <a:p>
            <a:fld id="{037C2873-EBE5-CF42-9E30-7832FC02D1D9}" type="slidenum">
              <a:rPr/>
              <a:t>‹#›</a:t>
            </a:fld>
            <a:endParaRPr lang="en-US"/>
          </a:p>
        </p:txBody>
      </p:sp>
    </p:spTree>
    <p:extLst>
      <p:ext uri="{BB962C8B-B14F-4D97-AF65-F5344CB8AC3E}">
        <p14:creationId xmlns:p14="http://schemas.microsoft.com/office/powerpoint/2010/main" val="4726935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360"/>
      </a:spcBef>
      <a:defRPr sz="1000" kern="1200">
        <a:solidFill>
          <a:schemeClr val="tx1"/>
        </a:solidFill>
        <a:latin typeface="+mn-lt"/>
        <a:ea typeface="+mn-ea"/>
        <a:cs typeface="+mn-cs"/>
      </a:defRPr>
    </a:lvl1pPr>
    <a:lvl2pPr marL="457200" algn="l" defTabSz="914400" rtl="0" eaLnBrk="1" latinLnBrk="0" hangingPunct="1">
      <a:spcBef>
        <a:spcPts val="360"/>
      </a:spcBef>
      <a:defRPr sz="1000" kern="1200">
        <a:solidFill>
          <a:schemeClr val="tx1"/>
        </a:solidFill>
        <a:latin typeface="+mn-lt"/>
        <a:ea typeface="+mn-ea"/>
        <a:cs typeface="+mn-cs"/>
      </a:defRPr>
    </a:lvl2pPr>
    <a:lvl3pPr marL="914400" algn="l" defTabSz="914400" rtl="0" eaLnBrk="1" latinLnBrk="0" hangingPunct="1">
      <a:spcBef>
        <a:spcPts val="360"/>
      </a:spcBef>
      <a:defRPr sz="1000" kern="1200">
        <a:solidFill>
          <a:schemeClr val="tx1"/>
        </a:solidFill>
        <a:latin typeface="+mn-lt"/>
        <a:ea typeface="+mn-ea"/>
        <a:cs typeface="+mn-cs"/>
      </a:defRPr>
    </a:lvl3pPr>
    <a:lvl4pPr marL="1371600" algn="l" defTabSz="914400" rtl="0" eaLnBrk="1" latinLnBrk="0" hangingPunct="1">
      <a:spcBef>
        <a:spcPts val="360"/>
      </a:spcBef>
      <a:defRPr sz="1000" kern="1200">
        <a:solidFill>
          <a:schemeClr val="tx1"/>
        </a:solidFill>
        <a:latin typeface="+mn-lt"/>
        <a:ea typeface="+mn-ea"/>
        <a:cs typeface="+mn-cs"/>
      </a:defRPr>
    </a:lvl4pPr>
    <a:lvl5pPr marL="1828800" algn="l" defTabSz="914400" rtl="0" eaLnBrk="1" latinLnBrk="0" hangingPunct="1">
      <a:spcBef>
        <a:spcPts val="360"/>
      </a:spcBef>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8816" y="4751984"/>
            <a:ext cx="5440044" cy="4372966"/>
          </a:xfrm>
        </p:spPr>
        <p:txBody>
          <a:bodyPr/>
          <a:lstStyle/>
          <a:p>
            <a:r>
              <a:rPr lang="en-GB"/>
              <a:t>The cerebrospinal fluid (CSF) is closely associated with the extracellular space in the brain, so many of the biochemical processes that occur in the brain should be detectable in the CSF.</a:t>
            </a:r>
            <a:r>
              <a:rPr lang="en-GB" baseline="30000"/>
              <a:t>5</a:t>
            </a:r>
            <a:endParaRPr lang="en-GB"/>
          </a:p>
          <a:p>
            <a:r>
              <a:rPr lang="en-GB"/>
              <a:t>A great deal of research has attempted to find a robust CSF biomarker that is able to distinguish PD from healthy controls.</a:t>
            </a:r>
            <a:r>
              <a:rPr lang="en-GB" baseline="30000"/>
              <a:t>2</a:t>
            </a:r>
            <a:r>
              <a:rPr lang="en-GB"/>
              <a:t> Many substances have been associated with a greater risk of PD, or found in lesser or greater amounts in patients with PD than in healthy controls.</a:t>
            </a:r>
            <a:r>
              <a:rPr lang="en-GB" baseline="30000"/>
              <a:t>2</a:t>
            </a:r>
            <a:r>
              <a:rPr lang="en-GB"/>
              <a:t> However, at present, no biomarker has been found that can diagnose PD with sufficient precision.</a:t>
            </a:r>
            <a:r>
              <a:rPr lang="en-GB" baseline="30000"/>
              <a:t>2</a:t>
            </a:r>
          </a:p>
          <a:p>
            <a:r>
              <a:rPr lang="en-GB"/>
              <a:t>Most useful PD biomarkers identified to date have been limited in their diagnostic ability; for example, because α-synuclein is present in the CSF of patients with PD, it may be a useful biomarker to distinguish PD from healthy controls.</a:t>
            </a:r>
            <a:r>
              <a:rPr lang="en-GB" baseline="30000"/>
              <a:t>5</a:t>
            </a:r>
            <a:r>
              <a:rPr lang="en-GB"/>
              <a:t> Yet, the biomarker would still be unable to differentiate between idiopathic PD (the most common form) and other forms of </a:t>
            </a:r>
            <a:r>
              <a:rPr lang="el-GR"/>
              <a:t>α</a:t>
            </a:r>
            <a:r>
              <a:rPr lang="en-GB"/>
              <a:t>-synucleinopathy.</a:t>
            </a:r>
            <a:r>
              <a:rPr lang="en-GB" baseline="30000"/>
              <a:t>5,6</a:t>
            </a:r>
            <a:endParaRPr lang="en-GB"/>
          </a:p>
          <a:p>
            <a:r>
              <a:rPr lang="en-GB"/>
              <a:t>The role of CSF biomarkers therefore remains limited and highly specific.</a:t>
            </a:r>
            <a:r>
              <a:rPr lang="en-GB" baseline="30000"/>
              <a:t>6</a:t>
            </a:r>
            <a:r>
              <a:rPr lang="en-GB"/>
              <a:t> As yet, there is no one biomarker – or even collection of biomarkers – that can provide a simple ‘yes/no’ PD diagnosis with sufficiently high precision to be used in a clinical context.</a:t>
            </a:r>
            <a:r>
              <a:rPr lang="en-GB" baseline="30000"/>
              <a:t>2,5,6</a:t>
            </a:r>
            <a:endParaRPr lang="en-GB"/>
          </a:p>
          <a:p>
            <a:r>
              <a:rPr lang="en-US"/>
              <a:t> </a:t>
            </a:r>
            <a:endParaRPr lang="en-GB"/>
          </a:p>
          <a:p>
            <a:r>
              <a:rPr lang="en-US"/>
              <a:t>References:</a:t>
            </a:r>
            <a:endParaRPr lang="en-GB"/>
          </a:p>
          <a:p>
            <a:pPr marL="228600" indent="-228600">
              <a:buFont typeface="+mj-lt"/>
              <a:buAutoNum type="arabicPeriod"/>
            </a:pPr>
            <a:r>
              <a:rPr lang="en-GB"/>
              <a:t>Sharma S, Moon CS, </a:t>
            </a:r>
            <a:r>
              <a:rPr lang="en-GB" err="1"/>
              <a:t>Khogali</a:t>
            </a:r>
            <a:r>
              <a:rPr lang="en-GB"/>
              <a:t> A, et al. Biomarkers in Parkinson’s disease (recent update). </a:t>
            </a:r>
            <a:r>
              <a:rPr lang="en-GB" err="1"/>
              <a:t>Neurochem</a:t>
            </a:r>
            <a:r>
              <a:rPr lang="en-GB"/>
              <a:t> Int 2013; 63 (3): 201–229. </a:t>
            </a:r>
          </a:p>
          <a:p>
            <a:pPr marL="228600" indent="-228600">
              <a:buFont typeface="+mj-lt"/>
              <a:buAutoNum type="arabicPeriod"/>
            </a:pPr>
            <a:r>
              <a:rPr lang="en-GB"/>
              <a:t>Andersen AD, </a:t>
            </a:r>
            <a:r>
              <a:rPr lang="en-GB" err="1"/>
              <a:t>Binzer</a:t>
            </a:r>
            <a:r>
              <a:rPr lang="en-GB"/>
              <a:t> M, </a:t>
            </a:r>
            <a:r>
              <a:rPr lang="en-GB" err="1"/>
              <a:t>Stenager</a:t>
            </a:r>
            <a:r>
              <a:rPr lang="en-GB"/>
              <a:t> E, </a:t>
            </a:r>
            <a:r>
              <a:rPr lang="en-GB" err="1"/>
              <a:t>Gramsbergen</a:t>
            </a:r>
            <a:r>
              <a:rPr lang="en-GB"/>
              <a:t> JB. Cerebrospinal fluid biomarkers for Parkinson’s disease – a systematic review. Acta </a:t>
            </a:r>
            <a:r>
              <a:rPr lang="en-GB" err="1"/>
              <a:t>Neurol</a:t>
            </a:r>
            <a:r>
              <a:rPr lang="en-GB"/>
              <a:t> </a:t>
            </a:r>
            <a:r>
              <a:rPr lang="en-GB" err="1"/>
              <a:t>Scand</a:t>
            </a:r>
            <a:r>
              <a:rPr lang="en-GB"/>
              <a:t> 2017; 135 (1): 34–56.</a:t>
            </a:r>
          </a:p>
          <a:p>
            <a:pPr marL="228600" indent="-228600">
              <a:buFont typeface="+mj-lt"/>
              <a:buAutoNum type="arabicPeriod"/>
            </a:pPr>
            <a:r>
              <a:rPr lang="en-GB"/>
              <a:t>Katayama T, Sawada J, Takahashi K, </a:t>
            </a:r>
            <a:r>
              <a:rPr lang="en-GB" err="1"/>
              <a:t>Yahara</a:t>
            </a:r>
            <a:r>
              <a:rPr lang="en-GB"/>
              <a:t> O. Cerebrospinal fluid biomarkers in Parkinson’s disease: a critical overview of the literature and meta-analyses. Brain Sci 2020; 10 (7): 466.</a:t>
            </a:r>
          </a:p>
          <a:p>
            <a:pPr marL="228600" indent="-228600">
              <a:buFont typeface="+mj-lt"/>
              <a:buAutoNum type="arabicPeriod"/>
            </a:pPr>
            <a:r>
              <a:rPr lang="en-GB" err="1"/>
              <a:t>Siderowf</a:t>
            </a:r>
            <a:r>
              <a:rPr lang="en-GB"/>
              <a:t> A, Concha-</a:t>
            </a:r>
            <a:r>
              <a:rPr lang="en-GB" err="1"/>
              <a:t>Marambio</a:t>
            </a:r>
            <a:r>
              <a:rPr lang="en-GB"/>
              <a:t> L, </a:t>
            </a:r>
            <a:r>
              <a:rPr lang="en-GB" err="1"/>
              <a:t>Lafontant</a:t>
            </a:r>
            <a:r>
              <a:rPr lang="en-GB"/>
              <a:t> DE, et al.; Parkinson's Progression Markers Initiative. Assessment of heterogeneity among participants in the Parkinson’s Progression Markers Initiative cohort using </a:t>
            </a:r>
            <a:r>
              <a:rPr lang="el-GR"/>
              <a:t>α-</a:t>
            </a:r>
            <a:r>
              <a:rPr lang="en-GB"/>
              <a:t>synuclein seed amplification: a cross-sectional study. Lancet </a:t>
            </a:r>
            <a:r>
              <a:rPr lang="en-GB" err="1"/>
              <a:t>Neurol</a:t>
            </a:r>
            <a:r>
              <a:rPr lang="en-GB"/>
              <a:t> 2023; 22 (5): 407–417.</a:t>
            </a:r>
          </a:p>
          <a:p>
            <a:pPr marL="228600" indent="-228600">
              <a:buFont typeface="+mj-lt"/>
              <a:buAutoNum type="arabicPeriod"/>
            </a:pPr>
            <a:r>
              <a:rPr lang="en-GB"/>
              <a:t>Jiménez-Jiménez FJ, Alonso-Navarro H, García-Martín E, </a:t>
            </a:r>
            <a:r>
              <a:rPr lang="en-GB" err="1"/>
              <a:t>Agúndez</a:t>
            </a:r>
            <a:r>
              <a:rPr lang="en-GB"/>
              <a:t> JAG. Cerebrospinal fluid biochemical studies in patients with Parkinson’s disease: toward a potential search for biomarkers for this disease. Front Cell </a:t>
            </a:r>
            <a:r>
              <a:rPr lang="en-GB" err="1"/>
              <a:t>Neurosci</a:t>
            </a:r>
            <a:r>
              <a:rPr lang="en-GB"/>
              <a:t> 2014; 8: 369.</a:t>
            </a:r>
          </a:p>
          <a:p>
            <a:pPr marL="228600" indent="-228600">
              <a:buFont typeface="+mj-lt"/>
              <a:buAutoNum type="arabicPeriod"/>
            </a:pPr>
            <a:r>
              <a:rPr lang="en-GB" err="1"/>
              <a:t>Schapira</a:t>
            </a:r>
            <a:r>
              <a:rPr lang="en-GB"/>
              <a:t> AHV. Recent developments in biomarkers in Parkinson disease. Curr </a:t>
            </a:r>
            <a:r>
              <a:rPr lang="en-GB" err="1"/>
              <a:t>Opin</a:t>
            </a:r>
            <a:r>
              <a:rPr lang="en-GB"/>
              <a:t> </a:t>
            </a:r>
            <a:r>
              <a:rPr lang="en-GB" err="1"/>
              <a:t>Neurol</a:t>
            </a:r>
            <a:r>
              <a:rPr lang="en-GB"/>
              <a:t> 2013; 26: 395–400.</a:t>
            </a:r>
          </a:p>
        </p:txBody>
      </p:sp>
      <p:sp>
        <p:nvSpPr>
          <p:cNvPr id="4" name="Slide Number Placeholder 3"/>
          <p:cNvSpPr>
            <a:spLocks noGrp="1"/>
          </p:cNvSpPr>
          <p:nvPr>
            <p:ph type="sldNum" sz="quarter" idx="10"/>
          </p:nvPr>
        </p:nvSpPr>
        <p:spPr/>
        <p:txBody>
          <a:bodyPr/>
          <a:lstStyle/>
          <a:p>
            <a:fld id="{037C2873-EBE5-CF42-9E30-7832FC02D1D9}" type="slidenum">
              <a:rPr lang="en-GB" smtClean="0"/>
              <a:t>1</a:t>
            </a:fld>
            <a:endParaRPr lang="en-GB"/>
          </a:p>
        </p:txBody>
      </p:sp>
    </p:spTree>
    <p:extLst>
      <p:ext uri="{BB962C8B-B14F-4D97-AF65-F5344CB8AC3E}">
        <p14:creationId xmlns:p14="http://schemas.microsoft.com/office/powerpoint/2010/main" val="488426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4029366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0355107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240897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3847133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413168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09093467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199772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5212927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1571319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5026051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967074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3295064"/>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1370953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7156528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9083846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9478233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601463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83547281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49249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7563735"/>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1996763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7149260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556409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2732883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0501830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264750632"/>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8363034"/>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32632857"/>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190920059"/>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80599732"/>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36053228"/>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1328018"/>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326847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043631730"/>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80167179"/>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052494888"/>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158288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 id="2147483706" r:id="rId35"/>
    <p:sldLayoutId id="2147483707"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7"/>
          </p:nvPr>
        </p:nvSpPr>
        <p:spPr/>
        <p:txBody>
          <a:bodyPr/>
          <a:lstStyle/>
          <a:p>
            <a:r>
              <a:rPr lang="en-GB"/>
              <a:t>Parkinson’s disease – History, definitions and diagnosis</a:t>
            </a:r>
          </a:p>
        </p:txBody>
      </p:sp>
      <p:sp>
        <p:nvSpPr>
          <p:cNvPr id="2" name="Title 1"/>
          <p:cNvSpPr>
            <a:spLocks noGrp="1"/>
          </p:cNvSpPr>
          <p:nvPr>
            <p:ph type="title"/>
          </p:nvPr>
        </p:nvSpPr>
        <p:spPr/>
        <p:txBody>
          <a:bodyPr/>
          <a:lstStyle/>
          <a:p>
            <a:r>
              <a:rPr lang="en-GB" dirty="0"/>
              <a:t>Cerebrospinal fluid biomarkers</a:t>
            </a:r>
          </a:p>
        </p:txBody>
      </p:sp>
      <p:sp>
        <p:nvSpPr>
          <p:cNvPr id="3" name="Content Placeholder 2"/>
          <p:cNvSpPr>
            <a:spLocks noGrp="1"/>
          </p:cNvSpPr>
          <p:nvPr>
            <p:ph idx="20"/>
          </p:nvPr>
        </p:nvSpPr>
        <p:spPr/>
        <p:txBody>
          <a:bodyPr>
            <a:normAutofit/>
          </a:bodyPr>
          <a:lstStyle/>
          <a:p>
            <a:r>
              <a:rPr lang="en-GB" sz="1800"/>
              <a:t>The cerebrospinal fluid (CSF) is thought of as an excellent source of biomarkers for diseases affecting the brain:</a:t>
            </a:r>
            <a:r>
              <a:rPr lang="en-GB" sz="1800" baseline="30000"/>
              <a:t>1</a:t>
            </a:r>
            <a:endParaRPr lang="en-GB" sz="1800"/>
          </a:p>
          <a:p>
            <a:pPr lvl="1"/>
            <a:r>
              <a:rPr lang="en-GB" sz="1800"/>
              <a:t>CSF is in direct contact with the brain (whereas blood is separated from the brain by the blood–brain barrier)</a:t>
            </a:r>
          </a:p>
          <a:p>
            <a:pPr lvl="1"/>
            <a:r>
              <a:rPr lang="en-GB" sz="1800"/>
              <a:t>CSF reflects the state of the brain under different physiological and pathological conditions</a:t>
            </a:r>
          </a:p>
          <a:p>
            <a:r>
              <a:rPr lang="en-GB" sz="1800"/>
              <a:t>There are several potential CSF biomarkers of PD which are under investigation</a:t>
            </a:r>
            <a:r>
              <a:rPr lang="en-GB" sz="1800" baseline="30000"/>
              <a:t>1</a:t>
            </a:r>
            <a:endParaRPr lang="en-GB" sz="1400"/>
          </a:p>
        </p:txBody>
      </p:sp>
      <p:sp>
        <p:nvSpPr>
          <p:cNvPr id="5" name="Content Placeholder 4"/>
          <p:cNvSpPr>
            <a:spLocks noGrp="1"/>
          </p:cNvSpPr>
          <p:nvPr>
            <p:ph idx="21"/>
          </p:nvPr>
        </p:nvSpPr>
        <p:spPr>
          <a:xfrm>
            <a:off x="6230938" y="1416785"/>
            <a:ext cx="5419725" cy="4526815"/>
          </a:xfrm>
        </p:spPr>
        <p:txBody>
          <a:bodyPr>
            <a:normAutofit/>
          </a:bodyPr>
          <a:lstStyle/>
          <a:p>
            <a:r>
              <a:rPr lang="en-GB" sz="1800"/>
              <a:t>Various potential biomarkers, including </a:t>
            </a:r>
            <a:r>
              <a:rPr lang="en-US" sz="1800"/>
              <a:t>neurotransmitters and neuromodulators, markers of oxidative or inflammatory stress, growth factors, and proteins directly involved in PD pathology have been identified that might:</a:t>
            </a:r>
            <a:r>
              <a:rPr lang="en-US" sz="1800" baseline="30000"/>
              <a:t>2,3</a:t>
            </a:r>
          </a:p>
          <a:p>
            <a:pPr marL="522900" lvl="1" indent="-342900">
              <a:buFont typeface="+mj-lt"/>
              <a:buAutoNum type="arabicPeriod"/>
            </a:pPr>
            <a:r>
              <a:rPr lang="en-US" sz="1600" b="1"/>
              <a:t>Separate people with PD from people without PD</a:t>
            </a:r>
          </a:p>
          <a:p>
            <a:pPr marL="522900" lvl="1" indent="-342900">
              <a:buFont typeface="+mj-lt"/>
              <a:buAutoNum type="arabicPeriod"/>
            </a:pPr>
            <a:r>
              <a:rPr lang="en-US" sz="1600" b="1"/>
              <a:t>Distinguish people with PD from people with other neurodegenerative disorders</a:t>
            </a:r>
          </a:p>
          <a:p>
            <a:pPr marL="522900" lvl="1" indent="-342900">
              <a:buFont typeface="+mj-lt"/>
              <a:buAutoNum type="arabicPeriod"/>
            </a:pPr>
            <a:r>
              <a:rPr lang="en-US" sz="1600" b="1"/>
              <a:t>Represent the disease severity of PD</a:t>
            </a:r>
          </a:p>
          <a:p>
            <a:r>
              <a:rPr lang="en-GB" sz="1800"/>
              <a:t>The ‘holy grail’ is a single biomarker to distinguish people with PD from controls – some promising research has suggested that </a:t>
            </a:r>
            <a:r>
              <a:rPr lang="el-GR" sz="1800"/>
              <a:t>α-</a:t>
            </a:r>
            <a:r>
              <a:rPr lang="en-GB" sz="1800"/>
              <a:t>synuclein seed amplification assays could offer the possibility of early diagnosis, but more work is needed to establish this</a:t>
            </a:r>
            <a:r>
              <a:rPr lang="en-GB" sz="1800" baseline="30000"/>
              <a:t>4</a:t>
            </a:r>
            <a:endParaRPr lang="en-GB" sz="1800"/>
          </a:p>
        </p:txBody>
      </p:sp>
      <p:sp>
        <p:nvSpPr>
          <p:cNvPr id="7" name="Text Placeholder 6">
            <a:extLst>
              <a:ext uri="{FF2B5EF4-FFF2-40B4-BE49-F238E27FC236}">
                <a16:creationId xmlns:a16="http://schemas.microsoft.com/office/drawing/2014/main" id="{10D96856-F2CC-4803-9336-E71AD3CCC121}"/>
              </a:ext>
            </a:extLst>
          </p:cNvPr>
          <p:cNvSpPr>
            <a:spLocks noGrp="1"/>
          </p:cNvSpPr>
          <p:nvPr>
            <p:ph type="body" sz="quarter" idx="18"/>
          </p:nvPr>
        </p:nvSpPr>
        <p:spPr/>
        <p:txBody>
          <a:bodyPr/>
          <a:lstStyle/>
          <a:p>
            <a:pPr marL="0" indent="0">
              <a:buNone/>
            </a:pPr>
            <a:r>
              <a:rPr lang="en-GB"/>
              <a:t>PD=Parkinson’s disease</a:t>
            </a:r>
          </a:p>
          <a:p>
            <a:pPr marL="0" indent="0">
              <a:buNone/>
            </a:pPr>
            <a:endParaRPr lang="en-GB"/>
          </a:p>
          <a:p>
            <a:pPr marL="0" indent="0">
              <a:buNone/>
            </a:pPr>
            <a:r>
              <a:rPr lang="en-GB"/>
              <a:t>1. Sharma et al. </a:t>
            </a:r>
            <a:r>
              <a:rPr lang="en-GB" err="1"/>
              <a:t>Neurochem</a:t>
            </a:r>
            <a:r>
              <a:rPr lang="en-GB"/>
              <a:t> Int 2013;63(3):201–229; 2. Andersen et al. Acta </a:t>
            </a:r>
            <a:r>
              <a:rPr lang="en-GB" err="1"/>
              <a:t>Neurol</a:t>
            </a:r>
            <a:r>
              <a:rPr lang="en-GB"/>
              <a:t> </a:t>
            </a:r>
            <a:r>
              <a:rPr lang="en-GB" err="1"/>
              <a:t>Scand</a:t>
            </a:r>
            <a:r>
              <a:rPr lang="en-GB"/>
              <a:t> 2017;135(1):34–56;</a:t>
            </a:r>
          </a:p>
          <a:p>
            <a:pPr marL="0" indent="0">
              <a:buNone/>
            </a:pPr>
            <a:r>
              <a:rPr lang="en-GB"/>
              <a:t>3. Katayama et al. Brain Sci 2020;10(7):466; 4. </a:t>
            </a:r>
            <a:r>
              <a:rPr lang="da-DK"/>
              <a:t>Siderowf </a:t>
            </a:r>
            <a:r>
              <a:rPr lang="en-GB"/>
              <a:t>et al. </a:t>
            </a:r>
            <a:r>
              <a:rPr lang="da-DK"/>
              <a:t>Lancet Neurol 2023;22(5):407–417</a:t>
            </a:r>
            <a:endParaRPr lang="en-GB"/>
          </a:p>
        </p:txBody>
      </p:sp>
    </p:spTree>
    <p:extLst>
      <p:ext uri="{BB962C8B-B14F-4D97-AF65-F5344CB8AC3E}">
        <p14:creationId xmlns:p14="http://schemas.microsoft.com/office/powerpoint/2010/main" val="1467967500"/>
      </p:ext>
    </p:extLst>
  </p:cSld>
  <p:clrMapOvr>
    <a:masterClrMapping/>
  </p:clrMapOvr>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EDB25A-60CB-466D-B325-A36AE19E8CD6}">
  <ds:schemaRefs>
    <ds:schemaRef ds:uri="http://schemas.microsoft.com/sharepoint/v3/contenttype/forms"/>
  </ds:schemaRefs>
</ds:datastoreItem>
</file>

<file path=customXml/itemProps2.xml><?xml version="1.0" encoding="utf-8"?>
<ds:datastoreItem xmlns:ds="http://schemas.openxmlformats.org/officeDocument/2006/customXml" ds:itemID="{5FD4A34C-2FA0-492E-A757-1DB91E9C2A67}">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Neurotorium - PowerPoint-Skabelon - 2022-01-28</Template>
  <TotalTime>10098</TotalTime>
  <Words>682</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Neurotorium - PowerPoint-Skabelon - 2022-01-28</vt:lpstr>
      <vt:lpstr>Cerebrospinal fluid biomarkers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Edge</dc:creator>
  <cp:lastModifiedBy>Viktoria-Maria Hvidtfelt Lykke</cp:lastModifiedBy>
  <cp:revision>39</cp:revision>
  <cp:lastPrinted>2017-11-17T15:26:40Z</cp:lastPrinted>
  <dcterms:created xsi:type="dcterms:W3CDTF">2017-01-23T14:24:15Z</dcterms:created>
  <dcterms:modified xsi:type="dcterms:W3CDTF">2025-01-02T09:24:24Z</dcterms:modified>
</cp:coreProperties>
</file>