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386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F7F7F"/>
    <a:srgbClr val="C8CAD8"/>
    <a:srgbClr val="FBE6BF"/>
    <a:srgbClr val="E8E7DE"/>
    <a:srgbClr val="ECC6C4"/>
    <a:srgbClr val="B51C12"/>
    <a:srgbClr val="A5A07B"/>
    <a:srgbClr val="EF9C00"/>
    <a:srgbClr val="252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8" autoAdjust="0"/>
    <p:restoredTop sz="85176" autoAdjust="0"/>
  </p:normalViewPr>
  <p:slideViewPr>
    <p:cSldViewPr snapToGrid="0">
      <p:cViewPr>
        <p:scale>
          <a:sx n="80" d="100"/>
          <a:sy n="80" d="100"/>
        </p:scale>
        <p:origin x="1458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3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da-DK"/>
              <a:t>02-01-2025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 2024 The Lancet Neurology published two competing biological frameworks that were proposed to move the diagnosis of Parkinson’s disease beyond the presence of a combination of cardinal motor signs and symptoms.</a:t>
            </a:r>
            <a:r>
              <a:rPr lang="en-GB" baseline="30000"/>
              <a:t>2</a:t>
            </a:r>
            <a:r>
              <a:rPr lang="en-GB"/>
              <a:t> One of these was the SynNeurGe system, as summarised on the slide.</a:t>
            </a:r>
            <a:r>
              <a:rPr lang="en-GB" baseline="30000"/>
              <a:t>1</a:t>
            </a:r>
            <a:endParaRPr lang="en-GB"/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Höglinger GU, Adler CH, Berg D, et al. A biological classification of Parkinson’s disease: the SynNeurGe research diagnostic criteria. Lancet Neurol 2024; 23 (2): 191–204.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Darweesh SKL, Sampaio C, Bloem BR. Has the time come to redefine Parkinson's disease? Lancet Neurol 2024; 23 (2): 130–133.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42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AA2917-D23C-A93A-DF9B-7FEE37E9B272}"/>
              </a:ext>
            </a:extLst>
          </p:cNvPr>
          <p:cNvSpPr/>
          <p:nvPr/>
        </p:nvSpPr>
        <p:spPr>
          <a:xfrm>
            <a:off x="695326" y="2000251"/>
            <a:ext cx="7181850" cy="1943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701F0E7-D7D8-4BEB-42E6-5DA04F92CB3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Parkinson’s disease – History, definitions and diagnosis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350760E-289C-8A4E-201C-670BB07DE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 anchor="t"/>
          <a:lstStyle/>
          <a:p>
            <a:r>
              <a:rPr lang="en-US" dirty="0" err="1"/>
              <a:t>SynNeurGe</a:t>
            </a:r>
            <a:r>
              <a:rPr lang="en-US" dirty="0"/>
              <a:t> – biological classification of Parkinson’s disease</a:t>
            </a:r>
            <a:endParaRPr lang="en-GB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F4C39C1-E239-3DE6-A32D-0F1F8DC86C94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994775" cy="4415215"/>
          </a:xfrm>
        </p:spPr>
        <p:txBody>
          <a:bodyPr/>
          <a:lstStyle/>
          <a:p>
            <a:r>
              <a:rPr lang="en-GB"/>
              <a:t>Similar to the ATN (</a:t>
            </a:r>
            <a:r>
              <a:rPr lang="en-GB" b="1" u="sng"/>
              <a:t>A</a:t>
            </a:r>
            <a:r>
              <a:rPr lang="en-GB"/>
              <a:t>myloid, </a:t>
            </a:r>
            <a:r>
              <a:rPr lang="en-GB" b="1" u="sng"/>
              <a:t>T</a:t>
            </a:r>
            <a:r>
              <a:rPr lang="en-GB"/>
              <a:t>au, </a:t>
            </a:r>
            <a:r>
              <a:rPr lang="en-GB" b="1" u="sng"/>
              <a:t>N</a:t>
            </a:r>
            <a:r>
              <a:rPr lang="en-GB"/>
              <a:t>eurodegeneration) system proposed for Alzheimer’s disease, the </a:t>
            </a:r>
            <a:r>
              <a:rPr lang="en-GB" err="1"/>
              <a:t>SynNeurGe</a:t>
            </a:r>
            <a:r>
              <a:rPr lang="en-GB"/>
              <a:t> system is a proposed biological classification system for PD:</a:t>
            </a:r>
            <a:r>
              <a:rPr lang="en-GB" baseline="30000"/>
              <a:t>1</a:t>
            </a:r>
            <a:endParaRPr lang="en-GB"/>
          </a:p>
          <a:p>
            <a:pPr marL="447675" indent="0">
              <a:buNone/>
            </a:pPr>
            <a:r>
              <a:rPr lang="en-GB" b="1" u="sng">
                <a:solidFill>
                  <a:schemeClr val="accent5">
                    <a:lumMod val="50000"/>
                  </a:schemeClr>
                </a:solidFill>
              </a:rPr>
              <a:t>Syn</a:t>
            </a:r>
            <a:r>
              <a:rPr lang="en-GB">
                <a:solidFill>
                  <a:schemeClr val="accent5">
                    <a:lumMod val="50000"/>
                  </a:schemeClr>
                </a:solidFill>
              </a:rPr>
              <a:t>uclein – the presence of pathological </a:t>
            </a:r>
            <a:r>
              <a:rPr lang="el-GR">
                <a:solidFill>
                  <a:schemeClr val="accent5">
                    <a:lumMod val="50000"/>
                  </a:schemeClr>
                </a:solidFill>
              </a:rPr>
              <a:t>α-</a:t>
            </a:r>
            <a:r>
              <a:rPr lang="en-GB">
                <a:solidFill>
                  <a:schemeClr val="accent5">
                    <a:lumMod val="50000"/>
                  </a:schemeClr>
                </a:solidFill>
              </a:rPr>
              <a:t>synuclein in tissues or CSF</a:t>
            </a:r>
          </a:p>
          <a:p>
            <a:pPr marL="447675" indent="0">
              <a:buNone/>
            </a:pPr>
            <a:r>
              <a:rPr lang="en-GB" b="1" u="sng">
                <a:solidFill>
                  <a:schemeClr val="accent5">
                    <a:lumMod val="50000"/>
                  </a:schemeClr>
                </a:solidFill>
              </a:rPr>
              <a:t>Neur</a:t>
            </a:r>
            <a:r>
              <a:rPr lang="en-GB">
                <a:solidFill>
                  <a:schemeClr val="accent5">
                    <a:lumMod val="50000"/>
                  </a:schemeClr>
                </a:solidFill>
              </a:rPr>
              <a:t>odegeneration – evidence of neurodegeneration from neuroimaging </a:t>
            </a:r>
          </a:p>
          <a:p>
            <a:pPr marL="447675" indent="0">
              <a:buNone/>
            </a:pPr>
            <a:r>
              <a:rPr lang="en-GB" b="1" u="sng">
                <a:solidFill>
                  <a:schemeClr val="accent5">
                    <a:lumMod val="50000"/>
                  </a:schemeClr>
                </a:solidFill>
              </a:rPr>
              <a:t>Ge</a:t>
            </a:r>
            <a:r>
              <a:rPr lang="en-GB">
                <a:solidFill>
                  <a:schemeClr val="accent5">
                    <a:lumMod val="50000"/>
                  </a:schemeClr>
                </a:solidFill>
              </a:rPr>
              <a:t>ne – the presence of known genes that predispose to PD</a:t>
            </a:r>
          </a:p>
          <a:p>
            <a:pPr marL="447675" indent="0">
              <a:buNone/>
            </a:pPr>
            <a:r>
              <a:rPr lang="en-GB">
                <a:solidFill>
                  <a:schemeClr val="accent5">
                    <a:lumMod val="50000"/>
                  </a:schemeClr>
                </a:solidFill>
              </a:rPr>
              <a:t>…and a clinical component, which documents the presence of symptoms</a:t>
            </a:r>
          </a:p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14CD6A-C5D5-7F16-2409-0327150786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/>
              <a:t>CSF=cerebrospinal fluid; </a:t>
            </a:r>
            <a:r>
              <a:rPr lang="en-US" i="1"/>
              <a:t>GBA1</a:t>
            </a:r>
            <a:r>
              <a:rPr lang="en-US"/>
              <a:t>=glucocerebrosidase; </a:t>
            </a:r>
            <a:r>
              <a:rPr lang="en-US" i="1"/>
              <a:t>LRRK2</a:t>
            </a:r>
            <a:r>
              <a:rPr lang="en-US"/>
              <a:t>=leucine rich repeat kinase 2;</a:t>
            </a:r>
          </a:p>
          <a:p>
            <a:r>
              <a:rPr lang="en-GB"/>
              <a:t>PD=Parkinson’s disease; </a:t>
            </a:r>
            <a:r>
              <a:rPr lang="en-US"/>
              <a:t>PET=positron emission tomography; </a:t>
            </a:r>
            <a:r>
              <a:rPr lang="en-GB" i="1"/>
              <a:t>PRKN</a:t>
            </a:r>
            <a:r>
              <a:rPr lang="en-GB"/>
              <a:t>=</a:t>
            </a:r>
            <a:r>
              <a:rPr lang="fi-FI"/>
              <a:t>parkin RBR E3 ubiquitin protein ligase;</a:t>
            </a:r>
            <a:endParaRPr lang="en-US"/>
          </a:p>
          <a:p>
            <a:r>
              <a:rPr lang="en-US" i="1"/>
              <a:t>SNCA</a:t>
            </a:r>
            <a:r>
              <a:rPr lang="en-US"/>
              <a:t>=</a:t>
            </a:r>
            <a:r>
              <a:rPr lang="el-GR"/>
              <a:t>α</a:t>
            </a:r>
            <a:r>
              <a:rPr lang="en-US"/>
              <a:t>-synuclein; SPECT=single-photon emission computed tomography</a:t>
            </a:r>
          </a:p>
          <a:p>
            <a:endParaRPr lang="en-GB"/>
          </a:p>
          <a:p>
            <a:r>
              <a:rPr lang="en-GB" err="1"/>
              <a:t>Höglinger</a:t>
            </a:r>
            <a:r>
              <a:rPr lang="en-GB"/>
              <a:t> et al. Lancet </a:t>
            </a:r>
            <a:r>
              <a:rPr lang="en-GB" err="1"/>
              <a:t>Neurol</a:t>
            </a:r>
            <a:r>
              <a:rPr lang="en-GB"/>
              <a:t> 2024;23(2):191–204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94FF67E-28E9-1649-60E5-6F7C2CA53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23388"/>
              </p:ext>
            </p:extLst>
          </p:nvPr>
        </p:nvGraphicFramePr>
        <p:xfrm>
          <a:off x="695324" y="4298220"/>
          <a:ext cx="10848975" cy="143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6325">
                  <a:extLst>
                    <a:ext uri="{9D8B030D-6E8A-4147-A177-3AD203B41FA5}">
                      <a16:colId xmlns:a16="http://schemas.microsoft.com/office/drawing/2014/main" val="2409988603"/>
                    </a:ext>
                  </a:extLst>
                </a:gridCol>
                <a:gridCol w="3616325">
                  <a:extLst>
                    <a:ext uri="{9D8B030D-6E8A-4147-A177-3AD203B41FA5}">
                      <a16:colId xmlns:a16="http://schemas.microsoft.com/office/drawing/2014/main" val="3238733018"/>
                    </a:ext>
                  </a:extLst>
                </a:gridCol>
                <a:gridCol w="3616325">
                  <a:extLst>
                    <a:ext uri="{9D8B030D-6E8A-4147-A177-3AD203B41FA5}">
                      <a16:colId xmlns:a16="http://schemas.microsoft.com/office/drawing/2014/main" val="1753880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Synuclein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Neurodegeneration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Gene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88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600"/>
                        <a:t>α-</a:t>
                      </a:r>
                      <a:r>
                        <a:rPr lang="en-GB" sz="1600"/>
                        <a:t>synuclein seed amplification assays can be used to detect pathological synuclein in CSF or in skin samples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PET or SPECT methods can establish PD-associated neurodegeneration, using radiolabels to detect dopaminergic function</a:t>
                      </a:r>
                      <a:endParaRPr lang="en-GB" sz="160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Various fully penetrant PD genes, or genes that predispose a person to developing PD, are known, including </a:t>
                      </a:r>
                      <a:r>
                        <a:rPr lang="en-GB" sz="1600" i="1"/>
                        <a:t>SNCA</a:t>
                      </a:r>
                      <a:r>
                        <a:rPr lang="en-GB" sz="1600" i="0"/>
                        <a:t>, </a:t>
                      </a:r>
                      <a:r>
                        <a:rPr lang="en-GB" sz="1600" i="1"/>
                        <a:t>PRKN</a:t>
                      </a:r>
                      <a:r>
                        <a:rPr lang="en-GB" sz="1600" i="0"/>
                        <a:t>, </a:t>
                      </a:r>
                      <a:r>
                        <a:rPr lang="en-GB" sz="1600" i="1"/>
                        <a:t>LRRK2</a:t>
                      </a:r>
                      <a:r>
                        <a:rPr lang="en-GB" sz="1600" i="0"/>
                        <a:t>, and </a:t>
                      </a:r>
                      <a:r>
                        <a:rPr lang="en-GB" sz="1600" i="1"/>
                        <a:t>GBA1</a:t>
                      </a:r>
                      <a:endParaRPr lang="en-GB" sz="160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805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66339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10099</TotalTime>
  <Words>323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SynNeurGe – biological classification of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41</cp:revision>
  <cp:lastPrinted>2017-11-17T15:26:40Z</cp:lastPrinted>
  <dcterms:created xsi:type="dcterms:W3CDTF">2017-01-23T14:24:15Z</dcterms:created>
  <dcterms:modified xsi:type="dcterms:W3CDTF">2025-01-02T09:25:24Z</dcterms:modified>
</cp:coreProperties>
</file>