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37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F7F7F"/>
    <a:srgbClr val="C8CAD8"/>
    <a:srgbClr val="FBE6BF"/>
    <a:srgbClr val="E8E7DE"/>
    <a:srgbClr val="ECC6C4"/>
    <a:srgbClr val="B51C12"/>
    <a:srgbClr val="A5A07B"/>
    <a:srgbClr val="EF9C00"/>
    <a:srgbClr val="252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8" autoAdjust="0"/>
    <p:restoredTop sz="85176" autoAdjust="0"/>
  </p:normalViewPr>
  <p:slideViewPr>
    <p:cSldViewPr snapToGrid="0">
      <p:cViewPr>
        <p:scale>
          <a:sx n="80" d="100"/>
          <a:sy n="80" d="100"/>
        </p:scale>
        <p:origin x="145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3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02-01-2025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8816" y="4751984"/>
            <a:ext cx="5440044" cy="4544416"/>
          </a:xfrm>
        </p:spPr>
        <p:txBody>
          <a:bodyPr/>
          <a:lstStyle/>
          <a:p>
            <a:r>
              <a:rPr lang="en-GB"/>
              <a:t>Transcranial sonography (TCS) is one of the more promising imaging techniques as it is widely available and is more cost-effective than other methods, such as single-photon emission computed tomography (SPECT).</a:t>
            </a:r>
            <a:r>
              <a:rPr lang="en-GB" baseline="30000"/>
              <a:t>5,6</a:t>
            </a:r>
            <a:r>
              <a:rPr lang="en-US"/>
              <a:t> </a:t>
            </a:r>
            <a:r>
              <a:rPr lang="en-GB"/>
              <a:t>In more than 90% of patients with PD, TCS reveals abnormally high-density tissue in the substantia nigra region of the brain, as compared with only 9% of healthy individuals.</a:t>
            </a:r>
            <a:r>
              <a:rPr lang="en-GB" baseline="30000"/>
              <a:t>7</a:t>
            </a:r>
            <a:r>
              <a:rPr lang="en-GB"/>
              <a:t> This finding appears to be stable during the course of the disease, and is thought to reflect increased amounts of iron.</a:t>
            </a:r>
            <a:r>
              <a:rPr lang="en-GB" baseline="30000"/>
              <a:t>6,7</a:t>
            </a:r>
            <a:r>
              <a:rPr lang="en-GB"/>
              <a:t> However, it does not necessarily reflect the degeneration of presynaptic dopaminergic nerve terminals – i.e., the rate of disease progression.</a:t>
            </a:r>
            <a:r>
              <a:rPr lang="en-GB" baseline="30000"/>
              <a:t>7</a:t>
            </a:r>
          </a:p>
          <a:p>
            <a:r>
              <a:rPr lang="en-US"/>
              <a:t> </a:t>
            </a:r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Höglinger</a:t>
            </a:r>
            <a:r>
              <a:rPr lang="en-GB"/>
              <a:t> GU, Adler CH, Berg D, et al. A biological classification of Parkinson’s disease: the </a:t>
            </a:r>
            <a:r>
              <a:rPr lang="en-GB" err="1"/>
              <a:t>SynNeurGe</a:t>
            </a:r>
            <a:r>
              <a:rPr lang="en-GB"/>
              <a:t> research diagnostic criteria. Lancet </a:t>
            </a:r>
            <a:r>
              <a:rPr lang="en-GB" err="1"/>
              <a:t>Neurol</a:t>
            </a:r>
            <a:r>
              <a:rPr lang="en-GB"/>
              <a:t> 2024; 23 (2): 191–204.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Pagano G, </a:t>
            </a:r>
            <a:r>
              <a:rPr lang="en-GB" err="1"/>
              <a:t>Niccolini</a:t>
            </a:r>
            <a:r>
              <a:rPr lang="en-GB"/>
              <a:t> F, </a:t>
            </a:r>
            <a:r>
              <a:rPr lang="en-GB" err="1"/>
              <a:t>Politis</a:t>
            </a:r>
            <a:r>
              <a:rPr lang="en-GB"/>
              <a:t> M. Imaging in Parkinson’s disease. Clin Med (Lond) 2016; 16 (4): 371–375.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Kim EY, Sung YH, Lee J. </a:t>
            </a:r>
            <a:r>
              <a:rPr lang="en-GB" err="1"/>
              <a:t>Nigrosome</a:t>
            </a:r>
            <a:r>
              <a:rPr lang="en-GB"/>
              <a:t> 1 imaging: technical considerations and clinical applications. Br J </a:t>
            </a:r>
            <a:r>
              <a:rPr lang="en-GB" err="1"/>
              <a:t>Radiol</a:t>
            </a:r>
            <a:r>
              <a:rPr lang="en-GB"/>
              <a:t> 2019; 92 (1101): 20180842.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Heim B, </a:t>
            </a:r>
            <a:r>
              <a:rPr lang="en-GB" err="1"/>
              <a:t>Peball</a:t>
            </a:r>
            <a:r>
              <a:rPr lang="en-GB"/>
              <a:t> M, </a:t>
            </a:r>
            <a:r>
              <a:rPr lang="en-GB" err="1"/>
              <a:t>Hammermeister</a:t>
            </a:r>
            <a:r>
              <a:rPr lang="en-GB"/>
              <a:t> J, et al. Differentiating Parkinson’s disease from essential tremor using transcranial sonography: a systematic review and meta-analysis. J </a:t>
            </a:r>
            <a:r>
              <a:rPr lang="en-GB" err="1"/>
              <a:t>Parkinsons</a:t>
            </a:r>
            <a:r>
              <a:rPr lang="en-GB"/>
              <a:t> Dis 2022; 12 (4): 1115–1123.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Schapira</a:t>
            </a:r>
            <a:r>
              <a:rPr lang="en-GB"/>
              <a:t> AHV. Recent developments in biomarkers in Parkinson disease. Curr </a:t>
            </a:r>
            <a:r>
              <a:rPr lang="en-GB" err="1"/>
              <a:t>Opin</a:t>
            </a:r>
            <a:r>
              <a:rPr lang="en-GB"/>
              <a:t> </a:t>
            </a:r>
            <a:r>
              <a:rPr lang="en-GB" err="1"/>
              <a:t>Neurol</a:t>
            </a:r>
            <a:r>
              <a:rPr lang="en-GB"/>
              <a:t> 2013; 26: 395–400.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Miller DB, O’Callaghan JP. Biomarkers of Parkinson’s disease: present and future. Metabolism 2015; 64 (3 </a:t>
            </a:r>
            <a:r>
              <a:rPr lang="en-GB" err="1"/>
              <a:t>Suppl</a:t>
            </a:r>
            <a:r>
              <a:rPr lang="en-GB"/>
              <a:t> 1): S40–S46.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Spiegel J, </a:t>
            </a:r>
            <a:r>
              <a:rPr lang="en-GB" err="1"/>
              <a:t>Hellwig</a:t>
            </a:r>
            <a:r>
              <a:rPr lang="en-GB"/>
              <a:t> D, </a:t>
            </a:r>
            <a:r>
              <a:rPr lang="en-GB" err="1"/>
              <a:t>Möllers</a:t>
            </a:r>
            <a:r>
              <a:rPr lang="en-GB"/>
              <a:t> MO, et al. Transcranial sonography and [</a:t>
            </a:r>
            <a:r>
              <a:rPr lang="en-GB" baseline="30000"/>
              <a:t>123</a:t>
            </a:r>
            <a:r>
              <a:rPr lang="en-GB"/>
              <a:t>I]FP-CIT SPECT disclose complementary aspects of Parkinson’s disease. Brain 2006; 129 (5): 1188–1193.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87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History, definitions and diagnosis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Neuroimaging – structural methodologies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41158B6-9EB4-6CBB-A978-655DE8486FCE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/>
              <a:t>Structural imaging of the brain in previous decades was unrevealing in PD, however, new techniques make detection of the neurodegeneration in PD possible (e.g., neuromelanin imaging and diffusion-weighted imaging)</a:t>
            </a:r>
            <a:r>
              <a:rPr lang="en-GB" baseline="30000"/>
              <a:t>1,2</a:t>
            </a:r>
            <a:endParaRPr lang="en-GB"/>
          </a:p>
          <a:p>
            <a:r>
              <a:rPr lang="en-GB"/>
              <a:t>Structural MRI can identify characteristics of atypical parkinsonism, useful in diagnosis and research of PD, ruling out other underlying causes of parkinsonism in the brain:</a:t>
            </a:r>
            <a:r>
              <a:rPr lang="en-GB" baseline="30000"/>
              <a:t>1,2</a:t>
            </a:r>
            <a:endParaRPr lang="en-GB"/>
          </a:p>
          <a:p>
            <a:pPr lvl="1"/>
            <a:r>
              <a:rPr lang="en-GB" sz="1600" b="1"/>
              <a:t>PSP</a:t>
            </a:r>
            <a:r>
              <a:rPr lang="en-GB" sz="1600"/>
              <a:t> – midbrain and superior cerebellar peduncle atrophy</a:t>
            </a:r>
          </a:p>
          <a:p>
            <a:pPr lvl="1"/>
            <a:r>
              <a:rPr lang="en-GB" sz="1600" b="1"/>
              <a:t>MSA</a:t>
            </a:r>
            <a:r>
              <a:rPr lang="en-GB" sz="1600"/>
              <a:t> – pontine atrophy, hot cross bun sign, cerebellar atrophy, increased basal ganglia iron with </a:t>
            </a:r>
            <a:r>
              <a:rPr lang="en-GB" sz="1600" err="1"/>
              <a:t>putaminal</a:t>
            </a:r>
            <a:r>
              <a:rPr lang="en-GB" sz="1600"/>
              <a:t> rim</a:t>
            </a:r>
          </a:p>
          <a:p>
            <a:pPr lvl="1"/>
            <a:r>
              <a:rPr lang="en-GB" sz="1600" b="1"/>
              <a:t>Corticobasal syndrome </a:t>
            </a:r>
            <a:r>
              <a:rPr lang="en-GB" sz="1600"/>
              <a:t>– parietal atrophy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E06AB2-38ED-91FA-5137-3D9E02ADC43F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 lIns="180000" tIns="180000" rIns="180000" bIns="180000"/>
          <a:lstStyle/>
          <a:p>
            <a:pPr marL="0" indent="0" algn="ctr">
              <a:buNone/>
            </a:pPr>
            <a:r>
              <a:rPr lang="en-GB" sz="1200" b="1"/>
              <a:t>Structural MRI (magnetic resonance imaging)</a:t>
            </a:r>
            <a:r>
              <a:rPr lang="en-GB" sz="1200" b="1" baseline="30000"/>
              <a:t>1,2</a:t>
            </a:r>
            <a:endParaRPr lang="en-GB" sz="1200" b="1"/>
          </a:p>
          <a:p>
            <a:r>
              <a:rPr lang="en-GB" sz="1200"/>
              <a:t>Structural MRI can detect vascular damage in the brain, look at regional atrophy, and detect lesions – refinements such as iron-sensitive MRI, neuromelanin imaging, and diffusion imaging, can make the tool more powerful for use in PD</a:t>
            </a:r>
          </a:p>
          <a:p>
            <a:pPr marL="0" indent="0" algn="ctr">
              <a:buNone/>
            </a:pPr>
            <a:r>
              <a:rPr lang="en-GB" sz="1200" b="1" err="1"/>
              <a:t>Nigrosome</a:t>
            </a:r>
            <a:r>
              <a:rPr lang="en-GB" sz="1200" b="1"/>
              <a:t> imaging</a:t>
            </a:r>
            <a:r>
              <a:rPr lang="en-GB" sz="1200" b="1" baseline="30000"/>
              <a:t>3</a:t>
            </a:r>
          </a:p>
          <a:p>
            <a:r>
              <a:rPr lang="en-US" sz="1200"/>
              <a:t>‘</a:t>
            </a:r>
            <a:r>
              <a:rPr lang="en-US" sz="1200" err="1"/>
              <a:t>Nigrosome</a:t>
            </a:r>
            <a:r>
              <a:rPr lang="en-US" sz="1200"/>
              <a:t> 1’ is a dopaminergic region in the substantia nigra, which appears to be the worst affected region of the substantia nigra in PD – imaging this region can therefore show the extent of the damage to this key region in PD pathology</a:t>
            </a:r>
            <a:endParaRPr lang="en-GB" sz="1200"/>
          </a:p>
          <a:p>
            <a:pPr marL="0" indent="0" algn="ctr">
              <a:buNone/>
            </a:pPr>
            <a:r>
              <a:rPr lang="en-GB" sz="1200" b="1"/>
              <a:t>Transcranial sonography</a:t>
            </a:r>
            <a:r>
              <a:rPr lang="en-GB" sz="1200" b="1" baseline="30000"/>
              <a:t>4</a:t>
            </a:r>
          </a:p>
          <a:p>
            <a:r>
              <a:rPr lang="en-GB" sz="1200"/>
              <a:t>Transcranial sonography has been used to differentiate patients with PD from groups with essential tremor, with good sensitivity and specificity (85% and 84% in one meta-analysis)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1495E3-A1ED-4B88-9057-2A2176B416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MRI=magnetic resonance imaging; MSA=multiple system atrophy; PD=Parkinson’s disease; PET=positron emission tomography; </a:t>
            </a:r>
            <a:br>
              <a:rPr lang="en-GB"/>
            </a:br>
            <a:r>
              <a:rPr lang="en-GB"/>
              <a:t>PSP=progressive supranuclear palsy; SPECT=single-photon emission computed tomography</a:t>
            </a:r>
          </a:p>
          <a:p>
            <a:endParaRPr lang="en-GB"/>
          </a:p>
          <a:p>
            <a:r>
              <a:rPr lang="en-GB"/>
              <a:t>1. </a:t>
            </a:r>
            <a:r>
              <a:rPr lang="en-GB" err="1"/>
              <a:t>Höglinger</a:t>
            </a:r>
            <a:r>
              <a:rPr lang="en-GB"/>
              <a:t> et al. Lancet </a:t>
            </a:r>
            <a:r>
              <a:rPr lang="en-GB" err="1"/>
              <a:t>Neurol</a:t>
            </a:r>
            <a:r>
              <a:rPr lang="en-GB"/>
              <a:t> 2024;23(2):191–204; 2. Pagano et al. Clin Med (Lond) 2016;16(4):371–375;</a:t>
            </a:r>
          </a:p>
          <a:p>
            <a:pPr marL="0" indent="0">
              <a:buNone/>
            </a:pPr>
            <a:r>
              <a:rPr lang="en-US"/>
              <a:t>3. Kim et al. Br J </a:t>
            </a:r>
            <a:r>
              <a:rPr lang="en-US" err="1"/>
              <a:t>Radiol</a:t>
            </a:r>
            <a:r>
              <a:rPr lang="en-US"/>
              <a:t> 2019;92(1101):20180842; </a:t>
            </a:r>
            <a:r>
              <a:rPr lang="en-GB"/>
              <a:t>4. Heim et al. J </a:t>
            </a:r>
            <a:r>
              <a:rPr lang="en-GB" err="1"/>
              <a:t>Parkinsons</a:t>
            </a:r>
            <a:r>
              <a:rPr lang="en-GB"/>
              <a:t> Dis 2022;12(4):1115–1123</a:t>
            </a:r>
          </a:p>
        </p:txBody>
      </p:sp>
    </p:spTree>
    <p:extLst>
      <p:ext uri="{BB962C8B-B14F-4D97-AF65-F5344CB8AC3E}">
        <p14:creationId xmlns:p14="http://schemas.microsoft.com/office/powerpoint/2010/main" val="375951713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10100</TotalTime>
  <Words>670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Neuroimaging – structural methodologies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44</cp:revision>
  <cp:lastPrinted>2017-11-17T15:26:40Z</cp:lastPrinted>
  <dcterms:created xsi:type="dcterms:W3CDTF">2017-01-23T14:24:15Z</dcterms:created>
  <dcterms:modified xsi:type="dcterms:W3CDTF">2025-01-02T09:26:25Z</dcterms:modified>
</cp:coreProperties>
</file>