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1" r:id="rId3"/>
  </p:sldMasterIdLst>
  <p:notesMasterIdLst>
    <p:notesMasterId r:id="rId5"/>
  </p:notesMasterIdLst>
  <p:handoutMasterIdLst>
    <p:handoutMasterId r:id="rId6"/>
  </p:handoutMasterIdLst>
  <p:sldIdLst>
    <p:sldId id="339" r:id="rId4"/>
  </p:sldIdLst>
  <p:sldSz cx="12192000" cy="6858000"/>
  <p:notesSz cx="6797675" cy="987425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910755-3805-7BFA-6DD6-38D0DEB42E74}" name="LIM SHEN-YANG" initials="LS" userId="S::limshenyang@365.um.edu.my::9cfd9c3b-c36f-4671-b1b7-eaf4a1f3db1d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Ebru Karakoc Madsen" initials="EKM" lastIdx="13" clrIdx="6">
    <p:extLst>
      <p:ext uri="{19B8F6BF-5375-455C-9EA6-DF929625EA0E}">
        <p15:presenceInfo xmlns:p15="http://schemas.microsoft.com/office/powerpoint/2012/main" userId="S-1-5-21-1839211835-619659539-556599288-180377" providerId="AD"/>
      </p:ext>
    </p:extLst>
  </p:cmAuthor>
  <p:cmAuthor id="1" name="Christopher Edge" initials="CE" lastIdx="91" clrIdx="0"/>
  <p:cmAuthor id="2" name="Ebru Karakoc Madsen" initials="EBKA" lastIdx="23" clrIdx="1"/>
  <p:cmAuthor id="3" name="Audrey Dufour" initials="AD" lastIdx="18" clrIdx="2"/>
  <p:cmAuthor id="4" name="Jacob Lindblad" initials="JL" lastIdx="1" clrIdx="3"/>
  <p:cmAuthor id="5" name="Shen Yang Lim" initials="SYL" lastIdx="88" clrIdx="4"/>
  <p:cmAuthor id="6" name="Simon Wheeler" initials="SW" lastIdx="77" clrIdx="5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7F7F7F"/>
    <a:srgbClr val="C8CAD8"/>
    <a:srgbClr val="FBE6BF"/>
    <a:srgbClr val="E8E7DE"/>
    <a:srgbClr val="ECC6C4"/>
    <a:srgbClr val="B51C12"/>
    <a:srgbClr val="A5A07B"/>
    <a:srgbClr val="EF9C00"/>
    <a:srgbClr val="252D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68" autoAdjust="0"/>
    <p:restoredTop sz="85176" autoAdjust="0"/>
  </p:normalViewPr>
  <p:slideViewPr>
    <p:cSldViewPr snapToGrid="0">
      <p:cViewPr>
        <p:scale>
          <a:sx n="80" d="100"/>
          <a:sy n="80" d="100"/>
        </p:scale>
        <p:origin x="1458" y="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234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3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9" y="3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02/01/2025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6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3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9" y="3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rPr lang="da-DK"/>
              <a:t>02-01-2025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8816" y="4751984"/>
            <a:ext cx="5440044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6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r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6575" y="4751985"/>
            <a:ext cx="5444526" cy="4677027"/>
          </a:xfrm>
        </p:spPr>
        <p:txBody>
          <a:bodyPr/>
          <a:lstStyle/>
          <a:p>
            <a:r>
              <a:rPr lang="en-GB"/>
              <a:t>Staging tools, such as the Movement Disorder Society-sponsored revision of the Unified Parkinson’s Disease Rating Scale (MDS-UPDRS), are useful for assessing the progression of PD.</a:t>
            </a:r>
            <a:r>
              <a:rPr lang="en-GB" baseline="30000"/>
              <a:t>1,3</a:t>
            </a:r>
            <a:endParaRPr lang="en-GB"/>
          </a:p>
          <a:p>
            <a:r>
              <a:rPr lang="en-GB"/>
              <a:t>The MDS-UPDRS consists of four parts, two of which focus on activities of daily living (ADL).</a:t>
            </a:r>
            <a:r>
              <a:rPr lang="en-GB" baseline="30000"/>
              <a:t>1</a:t>
            </a:r>
            <a:endParaRPr lang="en-GB"/>
          </a:p>
          <a:p>
            <a:pPr marL="228600" indent="-228600">
              <a:buAutoNum type="arabicParenBoth"/>
            </a:pPr>
            <a:r>
              <a:rPr lang="en-GB"/>
              <a:t>‘Non-motor ADL’ assesses the impact of non-motor symptoms on the patient’s ability to carry out everyday activities independently.</a:t>
            </a:r>
            <a:r>
              <a:rPr lang="en-GB" baseline="30000"/>
              <a:t>1</a:t>
            </a:r>
            <a:r>
              <a:rPr lang="en-GB"/>
              <a:t> It assesses problems relating to cognitive function, sleep, mood, psychosis, fatigue, constipation, and urinary problems.</a:t>
            </a:r>
            <a:r>
              <a:rPr lang="en-GB" baseline="30000"/>
              <a:t>1</a:t>
            </a:r>
            <a:endParaRPr lang="en-GB"/>
          </a:p>
          <a:p>
            <a:pPr marL="228600" indent="-228600">
              <a:buAutoNum type="arabicParenBoth"/>
            </a:pPr>
            <a:r>
              <a:rPr lang="en-GB"/>
              <a:t>‘Motor ADL’ assesses the impact of motor symptoms on the patient’s ability to carry out everyday activities independently.</a:t>
            </a:r>
            <a:r>
              <a:rPr lang="en-GB" baseline="30000"/>
              <a:t>1</a:t>
            </a:r>
            <a:r>
              <a:rPr lang="en-GB"/>
              <a:t> It assesses problems relating to speech; chewing and swallowing; eating; dressing; hygiene; handwriting; hobbies and other activities; turning in bed; tremor; getting up from a bed or deep seat; walking and balance; freezing; and falls.</a:t>
            </a:r>
            <a:r>
              <a:rPr lang="en-GB" baseline="30000"/>
              <a:t>1</a:t>
            </a:r>
            <a:endParaRPr lang="en-GB"/>
          </a:p>
          <a:p>
            <a:pPr marL="228600" indent="-228600">
              <a:buAutoNum type="arabicParenBoth"/>
            </a:pPr>
            <a:r>
              <a:rPr lang="en-GB"/>
              <a:t>‘Motor examination’ is a clinical assessment of motor function, including speech, muscle rigidity, facial expression, hand and leg movements, toe and finger tapping, gait, tremor, and posture.</a:t>
            </a:r>
            <a:r>
              <a:rPr lang="en-GB" baseline="30000"/>
              <a:t>1</a:t>
            </a:r>
            <a:endParaRPr lang="en-GB"/>
          </a:p>
          <a:p>
            <a:pPr marL="228600" indent="-228600">
              <a:buAutoNum type="arabicParenBoth"/>
            </a:pPr>
            <a:r>
              <a:rPr lang="en-GB"/>
              <a:t>‘Motor complications’ covers the presence and severity of motor complications, such as fluctuations, OFF-state dystonia, and other dyskinesias.</a:t>
            </a:r>
            <a:r>
              <a:rPr lang="en-GB" baseline="30000"/>
              <a:t>1</a:t>
            </a:r>
            <a:endParaRPr lang="en-GB"/>
          </a:p>
          <a:p>
            <a:endParaRPr lang="en-GB"/>
          </a:p>
          <a:p>
            <a:r>
              <a:rPr lang="en-GB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/>
              <a:t>Goetz CG, Tilley BC, </a:t>
            </a:r>
            <a:r>
              <a:rPr lang="en-GB" err="1"/>
              <a:t>Shaftman</a:t>
            </a:r>
            <a:r>
              <a:rPr lang="en-GB"/>
              <a:t> SR, et al.; Movement Disorder Society UPDRS Revision Task Force. Movement Disorder Society-sponsored revision of the Unified Parkinson's Disease Rating Scale (MDS-UPDRS): scale presentation and </a:t>
            </a:r>
            <a:r>
              <a:rPr lang="en-GB" err="1"/>
              <a:t>clinimetric</a:t>
            </a:r>
            <a:r>
              <a:rPr lang="en-GB"/>
              <a:t> testing results. Mov </a:t>
            </a:r>
            <a:r>
              <a:rPr lang="en-GB" err="1"/>
              <a:t>Disord</a:t>
            </a:r>
            <a:r>
              <a:rPr lang="en-GB"/>
              <a:t> 2008; 23 (15): 2129–2170.</a:t>
            </a:r>
          </a:p>
          <a:p>
            <a:pPr marL="228600" indent="-228600">
              <a:buFont typeface="+mj-lt"/>
              <a:buAutoNum type="arabicPeriod"/>
            </a:pPr>
            <a:r>
              <a:rPr lang="pt-BR" altLang="en-US"/>
              <a:t>Goetz CG, Fahn S, Martinez-Martin P, </a:t>
            </a:r>
            <a:r>
              <a:rPr lang="nn-NO" altLang="en-US"/>
              <a:t>et al. </a:t>
            </a:r>
            <a:r>
              <a:rPr lang="en-GB" altLang="en-US"/>
              <a:t>Movement Disorder Society-sponsored revision of the Unified Parkinson’s Disease Rating Scale (MDS-UPDRS): process, format, and </a:t>
            </a:r>
            <a:r>
              <a:rPr lang="en-GB" altLang="en-US" err="1"/>
              <a:t>clinimetric</a:t>
            </a:r>
            <a:r>
              <a:rPr lang="en-GB" altLang="en-US"/>
              <a:t> testing plan. Mov </a:t>
            </a:r>
            <a:r>
              <a:rPr lang="en-GB" altLang="en-US" err="1"/>
              <a:t>Disord</a:t>
            </a:r>
            <a:r>
              <a:rPr lang="en-GB" altLang="en-US"/>
              <a:t> 2007; 22 (1): 41–47.</a:t>
            </a:r>
          </a:p>
          <a:p>
            <a:pPr marL="228600" indent="-228600">
              <a:buFont typeface="+mj-lt"/>
              <a:buAutoNum type="arabicPeriod"/>
            </a:pPr>
            <a:r>
              <a:rPr lang="en-GB" err="1"/>
              <a:t>DeMaagd</a:t>
            </a:r>
            <a:r>
              <a:rPr lang="en-GB"/>
              <a:t> G, Philip A. Parkinson’s disease and its management. Pharmacol Therapeut 2015; 40 (8): 504–510.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9243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40293665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55107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40897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47133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131686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93467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97721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129273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713191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26051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67074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295064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709532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71565288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83846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782332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14636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35472812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492497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7563735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9967638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71492603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5564092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27328831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05018308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64750632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8363034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32632857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920059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599732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053228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328018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8475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631730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167179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05249488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1582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  <p:sldLayoutId id="2147483694" r:id="rId23"/>
    <p:sldLayoutId id="2147483695" r:id="rId24"/>
    <p:sldLayoutId id="2147483696" r:id="rId25"/>
    <p:sldLayoutId id="2147483697" r:id="rId26"/>
    <p:sldLayoutId id="2147483698" r:id="rId27"/>
    <p:sldLayoutId id="2147483699" r:id="rId28"/>
    <p:sldLayoutId id="2147483700" r:id="rId29"/>
    <p:sldLayoutId id="2147483701" r:id="rId30"/>
    <p:sldLayoutId id="2147483702" r:id="rId31"/>
    <p:sldLayoutId id="2147483703" r:id="rId32"/>
    <p:sldLayoutId id="2147483704" r:id="rId33"/>
    <p:sldLayoutId id="2147483705" r:id="rId34"/>
    <p:sldLayoutId id="2147483706" r:id="rId35"/>
    <p:sldLayoutId id="2147483707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Parkinson’s disease – History, definitions and diagnosis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dirty="0"/>
              <a:t>MDS Unified Parkinson’s Disease Rating Scale (MDS-</a:t>
            </a:r>
            <a:r>
              <a:rPr lang="en-GB" dirty="0"/>
              <a:t>UPDRS)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20"/>
          </p:nvPr>
        </p:nvSpPr>
        <p:spPr/>
        <p:txBody>
          <a:bodyPr>
            <a:normAutofit/>
          </a:bodyPr>
          <a:lstStyle/>
          <a:p>
            <a:r>
              <a:rPr lang="en-GB" sz="2000"/>
              <a:t>Measures disease severity</a:t>
            </a:r>
            <a:r>
              <a:rPr lang="en-GB" sz="2000" baseline="30000"/>
              <a:t>1,2</a:t>
            </a:r>
            <a:endParaRPr lang="en-GB" sz="2000"/>
          </a:p>
          <a:p>
            <a:r>
              <a:rPr lang="en-GB" sz="2000"/>
              <a:t>Combination of 4 sections:</a:t>
            </a:r>
            <a:r>
              <a:rPr lang="en-GB" sz="2000" baseline="30000"/>
              <a:t>1,2</a:t>
            </a:r>
            <a:endParaRPr lang="en-GB" sz="2000"/>
          </a:p>
          <a:p>
            <a:pPr lvl="1"/>
            <a:r>
              <a:rPr lang="en-GB"/>
              <a:t>I: Non-motor aspects of experiences of daily living</a:t>
            </a:r>
          </a:p>
          <a:p>
            <a:pPr lvl="1"/>
            <a:r>
              <a:rPr lang="en-GB"/>
              <a:t>II: Motor aspects of experiences of daily living</a:t>
            </a:r>
          </a:p>
          <a:p>
            <a:pPr lvl="1"/>
            <a:r>
              <a:rPr lang="en-GB"/>
              <a:t>III: Motor examination</a:t>
            </a:r>
          </a:p>
          <a:p>
            <a:pPr lvl="1"/>
            <a:r>
              <a:rPr lang="en-GB"/>
              <a:t>IV: Motor complications</a:t>
            </a:r>
          </a:p>
          <a:p>
            <a:r>
              <a:rPr lang="en-GB" sz="2000"/>
              <a:t>Items are rated on a 5-point scale:</a:t>
            </a:r>
            <a:r>
              <a:rPr lang="en-GB" sz="2000" baseline="30000"/>
              <a:t>1,2</a:t>
            </a:r>
            <a:endParaRPr lang="en-GB" sz="2000"/>
          </a:p>
          <a:p>
            <a:pPr lvl="1"/>
            <a:r>
              <a:rPr lang="en-GB"/>
              <a:t>0 = normal (no impairment/disability)</a:t>
            </a:r>
          </a:p>
          <a:p>
            <a:pPr lvl="1"/>
            <a:r>
              <a:rPr lang="en-GB"/>
              <a:t>1 = slight </a:t>
            </a:r>
          </a:p>
          <a:p>
            <a:pPr lvl="1"/>
            <a:r>
              <a:rPr lang="en-GB"/>
              <a:t>2 = mild</a:t>
            </a:r>
          </a:p>
          <a:p>
            <a:pPr lvl="1"/>
            <a:r>
              <a:rPr lang="en-GB"/>
              <a:t>3 = moderate </a:t>
            </a:r>
          </a:p>
          <a:p>
            <a:pPr lvl="1"/>
            <a:r>
              <a:rPr lang="en-GB"/>
              <a:t>4 = severe (maximum impairment/ disability)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6EA282-F66A-4FC5-B321-D0D4E3611EB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altLang="en-US"/>
              <a:t>ADL=activity of daily living; MDS=Movement Disorder Society</a:t>
            </a:r>
          </a:p>
          <a:p>
            <a:pPr marL="0" indent="0">
              <a:buNone/>
            </a:pPr>
            <a:endParaRPr lang="en-GB" altLang="en-US"/>
          </a:p>
          <a:p>
            <a:pPr marL="0" indent="0">
              <a:buNone/>
            </a:pPr>
            <a:r>
              <a:rPr lang="en-GB" altLang="en-US"/>
              <a:t>1. Goetz et al. </a:t>
            </a:r>
            <a:r>
              <a:rPr lang="nn-NO" altLang="en-US"/>
              <a:t>Mov Disord 2008;23(15):2129–2170; 2. Goetz et al. </a:t>
            </a:r>
            <a:r>
              <a:rPr lang="en-GB" altLang="en-US"/>
              <a:t>Mov </a:t>
            </a:r>
            <a:r>
              <a:rPr lang="en-GB" altLang="en-US" err="1"/>
              <a:t>Disord</a:t>
            </a:r>
            <a:r>
              <a:rPr lang="en-GB" altLang="en-US"/>
              <a:t> 2007;22(1):41–47</a:t>
            </a:r>
          </a:p>
        </p:txBody>
      </p:sp>
      <p:sp>
        <p:nvSpPr>
          <p:cNvPr id="10" name="Rectangle: Rounded Corners 9"/>
          <p:cNvSpPr/>
          <p:nvPr/>
        </p:nvSpPr>
        <p:spPr>
          <a:xfrm>
            <a:off x="6562155" y="1343049"/>
            <a:ext cx="4773539" cy="1152000"/>
          </a:xfrm>
          <a:prstGeom prst="roundRect">
            <a:avLst>
              <a:gd name="adj" fmla="val 8022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72000" bIns="72000" numCol="3" rtlCol="0" anchor="t">
            <a:normAutofit/>
          </a:bodyPr>
          <a:lstStyle/>
          <a:p>
            <a:r>
              <a:rPr lang="en-GB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Items include: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Cognitive impairment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Hallucinations and psychosis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Depressed mood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Anxious mood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Apathy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2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 questions</a:t>
            </a:r>
          </a:p>
        </p:txBody>
      </p:sp>
      <p:sp>
        <p:nvSpPr>
          <p:cNvPr id="17" name="Rectangle: Rounded Corners 16"/>
          <p:cNvSpPr/>
          <p:nvPr/>
        </p:nvSpPr>
        <p:spPr>
          <a:xfrm>
            <a:off x="6562154" y="2542411"/>
            <a:ext cx="4773539" cy="1152000"/>
          </a:xfrm>
          <a:prstGeom prst="roundRect">
            <a:avLst>
              <a:gd name="adj" fmla="val 10380"/>
            </a:avLst>
          </a:prstGeom>
          <a:solidFill>
            <a:srgbClr val="E8E7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72000" bIns="72000" numCol="3" rtlCol="0" anchor="t">
            <a:noAutofit/>
          </a:bodyPr>
          <a:lstStyle/>
          <a:p>
            <a:r>
              <a:rPr lang="en-GB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Items include: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Eating tasks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Dressing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Hygiene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Turning in bed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Walking and balance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Handwriting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 questions</a:t>
            </a:r>
          </a:p>
          <a:p>
            <a:endParaRPr lang="en-GB" sz="12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: Rounded Corners 17"/>
          <p:cNvSpPr/>
          <p:nvPr/>
        </p:nvSpPr>
        <p:spPr>
          <a:xfrm>
            <a:off x="6562153" y="4941136"/>
            <a:ext cx="4773539" cy="1152000"/>
          </a:xfrm>
          <a:prstGeom prst="roundRect">
            <a:avLst>
              <a:gd name="adj" fmla="val 9594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72000" bIns="72000" numCol="3" rtlCol="0" anchor="t">
            <a:normAutofit/>
          </a:bodyPr>
          <a:lstStyle/>
          <a:p>
            <a:r>
              <a:rPr lang="en-GB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Items include: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 spent with dyskinesia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Functional impact of fluctuations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Complexity of motor fluctuations</a:t>
            </a:r>
          </a:p>
          <a:p>
            <a:pPr marL="228600" indent="-228600">
              <a:buFont typeface="+mj-lt"/>
              <a:buAutoNum type="alphaUcPeriod"/>
            </a:pPr>
            <a:endParaRPr lang="en-GB" sz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6575"/>
            <a:endParaRPr lang="en-GB" sz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questions</a:t>
            </a:r>
          </a:p>
        </p:txBody>
      </p:sp>
      <p:sp>
        <p:nvSpPr>
          <p:cNvPr id="20" name="Rectangle: Rounded Corners 19"/>
          <p:cNvSpPr/>
          <p:nvPr/>
        </p:nvSpPr>
        <p:spPr>
          <a:xfrm>
            <a:off x="6562155" y="3741773"/>
            <a:ext cx="4773539" cy="1152000"/>
          </a:xfrm>
          <a:prstGeom prst="roundRect">
            <a:avLst>
              <a:gd name="adj" fmla="val 11952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72000" bIns="72000" numCol="3" rtlCol="0" anchor="t">
            <a:normAutofit/>
          </a:bodyPr>
          <a:lstStyle/>
          <a:p>
            <a:r>
              <a:rPr lang="en-GB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Items include: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Speech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Facial expression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Finger taps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Toe tapping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Arising from chair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Posture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2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 questions</a:t>
            </a:r>
          </a:p>
        </p:txBody>
      </p:sp>
      <p:sp>
        <p:nvSpPr>
          <p:cNvPr id="21" name="Rectangle: Rounded Corners 20"/>
          <p:cNvSpPr/>
          <p:nvPr/>
        </p:nvSpPr>
        <p:spPr>
          <a:xfrm>
            <a:off x="6029326" y="1343049"/>
            <a:ext cx="483879" cy="1152000"/>
          </a:xfrm>
          <a:prstGeom prst="roundRect">
            <a:avLst>
              <a:gd name="adj" fmla="val 2535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1200">
                <a:latin typeface="Arial" panose="020B0604020202020204" pitchFamily="34" charset="0"/>
                <a:cs typeface="Arial" panose="020B0604020202020204" pitchFamily="34" charset="0"/>
              </a:rPr>
              <a:t>Non-motor ADL</a:t>
            </a:r>
          </a:p>
        </p:txBody>
      </p:sp>
      <p:sp>
        <p:nvSpPr>
          <p:cNvPr id="22" name="Rectangle: Rounded Corners 21"/>
          <p:cNvSpPr/>
          <p:nvPr/>
        </p:nvSpPr>
        <p:spPr>
          <a:xfrm>
            <a:off x="6029325" y="2542411"/>
            <a:ext cx="483879" cy="1152000"/>
          </a:xfrm>
          <a:prstGeom prst="roundRect">
            <a:avLst>
              <a:gd name="adj" fmla="val 2287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1200">
                <a:latin typeface="Arial" panose="020B0604020202020204" pitchFamily="34" charset="0"/>
                <a:cs typeface="Arial" panose="020B0604020202020204" pitchFamily="34" charset="0"/>
              </a:rPr>
              <a:t>Motor</a:t>
            </a:r>
            <a:br>
              <a:rPr lang="en-GB" sz="12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200">
                <a:latin typeface="Arial" panose="020B0604020202020204" pitchFamily="34" charset="0"/>
                <a:cs typeface="Arial" panose="020B0604020202020204" pitchFamily="34" charset="0"/>
              </a:rPr>
              <a:t>ADL</a:t>
            </a:r>
          </a:p>
        </p:txBody>
      </p:sp>
      <p:sp>
        <p:nvSpPr>
          <p:cNvPr id="23" name="Rectangle: Rounded Corners 22"/>
          <p:cNvSpPr/>
          <p:nvPr/>
        </p:nvSpPr>
        <p:spPr>
          <a:xfrm>
            <a:off x="6029325" y="3741774"/>
            <a:ext cx="483879" cy="1152000"/>
          </a:xfrm>
          <a:prstGeom prst="roundRect">
            <a:avLst>
              <a:gd name="adj" fmla="val 24115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1200">
                <a:latin typeface="Arial" panose="020B0604020202020204" pitchFamily="34" charset="0"/>
                <a:cs typeface="Arial" panose="020B0604020202020204" pitchFamily="34" charset="0"/>
              </a:rPr>
              <a:t>Motor</a:t>
            </a:r>
            <a:br>
              <a:rPr lang="en-GB" sz="12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200">
                <a:latin typeface="Arial" panose="020B0604020202020204" pitchFamily="34" charset="0"/>
                <a:cs typeface="Arial" panose="020B0604020202020204" pitchFamily="34" charset="0"/>
              </a:rPr>
              <a:t>examination</a:t>
            </a:r>
          </a:p>
        </p:txBody>
      </p:sp>
      <p:sp>
        <p:nvSpPr>
          <p:cNvPr id="24" name="Rectangle: Rounded Corners 23"/>
          <p:cNvSpPr/>
          <p:nvPr/>
        </p:nvSpPr>
        <p:spPr>
          <a:xfrm>
            <a:off x="6029325" y="4941136"/>
            <a:ext cx="483879" cy="1152000"/>
          </a:xfrm>
          <a:prstGeom prst="roundRect">
            <a:avLst>
              <a:gd name="adj" fmla="val 24115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1200">
                <a:latin typeface="Arial" panose="020B0604020202020204" pitchFamily="34" charset="0"/>
                <a:cs typeface="Arial" panose="020B0604020202020204" pitchFamily="34" charset="0"/>
              </a:rPr>
              <a:t>Motor</a:t>
            </a:r>
            <a:br>
              <a:rPr lang="en-GB" sz="12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200">
                <a:latin typeface="Arial" panose="020B0604020202020204" pitchFamily="34" charset="0"/>
                <a:cs typeface="Arial" panose="020B0604020202020204" pitchFamily="34" charset="0"/>
              </a:rPr>
              <a:t>complications</a:t>
            </a:r>
          </a:p>
        </p:txBody>
      </p:sp>
      <p:sp>
        <p:nvSpPr>
          <p:cNvPr id="14" name="Oval 13"/>
          <p:cNvSpPr/>
          <p:nvPr/>
        </p:nvSpPr>
        <p:spPr>
          <a:xfrm rot="5400000">
            <a:off x="11091316" y="4880016"/>
            <a:ext cx="360000" cy="3600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pPr algn="ctr"/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IV</a:t>
            </a:r>
          </a:p>
        </p:txBody>
      </p:sp>
      <p:sp>
        <p:nvSpPr>
          <p:cNvPr id="15" name="Oval 14"/>
          <p:cNvSpPr/>
          <p:nvPr/>
        </p:nvSpPr>
        <p:spPr>
          <a:xfrm rot="5400000">
            <a:off x="11091316" y="3672681"/>
            <a:ext cx="360000" cy="36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pPr algn="ctr"/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III</a:t>
            </a:r>
          </a:p>
        </p:txBody>
      </p:sp>
      <p:sp>
        <p:nvSpPr>
          <p:cNvPr id="16" name="Oval 15"/>
          <p:cNvSpPr/>
          <p:nvPr/>
        </p:nvSpPr>
        <p:spPr>
          <a:xfrm rot="5400000">
            <a:off x="11091316" y="2482899"/>
            <a:ext cx="360000" cy="360000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pPr algn="ctr"/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</a:p>
        </p:txBody>
      </p:sp>
      <p:sp>
        <p:nvSpPr>
          <p:cNvPr id="19" name="Oval 18"/>
          <p:cNvSpPr/>
          <p:nvPr/>
        </p:nvSpPr>
        <p:spPr>
          <a:xfrm rot="5400000">
            <a:off x="11091316" y="1299316"/>
            <a:ext cx="360000" cy="360000"/>
          </a:xfrm>
          <a:prstGeom prst="ellipse">
            <a:avLst/>
          </a:prstGeom>
          <a:solidFill>
            <a:schemeClr val="accent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pPr algn="ctr"/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77194032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3EDB25A-60CB-466D-B325-A36AE19E8CD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FD4A34C-2FA0-492E-A757-1DB91E9C2A67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10101</TotalTime>
  <Words>554</Words>
  <Application>Microsoft Office PowerPoint</Application>
  <PresentationFormat>Widescreen</PresentationFormat>
  <Paragraphs>81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MDS Unified Parkinson’s Disease Rating Scale (MDS-UPDRS)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Viktoria-Maria Hvidtfelt Lykke</cp:lastModifiedBy>
  <cp:revision>47</cp:revision>
  <cp:lastPrinted>2017-11-17T15:26:40Z</cp:lastPrinted>
  <dcterms:created xsi:type="dcterms:W3CDTF">2017-01-23T14:24:15Z</dcterms:created>
  <dcterms:modified xsi:type="dcterms:W3CDTF">2025-01-02T09:27:24Z</dcterms:modified>
</cp:coreProperties>
</file>