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According to the staging scheme of </a:t>
            </a:r>
            <a:r>
              <a:rPr lang="en-GB" dirty="0" err="1"/>
              <a:t>Braak</a:t>
            </a:r>
            <a:r>
              <a:rPr lang="en-GB" dirty="0"/>
              <a:t> and colleagues, the accumulation of aggregated α-synuclein that forms Lewy pathology is first seen in the lower parts of the brainstem during early PD, and then spreads over time in a relatively predictable way through different regions of the brain.</a:t>
            </a:r>
            <a:r>
              <a:rPr lang="en-GB" baseline="30000" dirty="0"/>
              <a:t>2</a:t>
            </a:r>
            <a:r>
              <a:rPr lang="en-GB" dirty="0"/>
              <a:t> This phenomenon has been observed in the brain tissue of deceased patients with PD, yet the mechanisms by which this spreading occurs are not entirely certain.</a:t>
            </a:r>
            <a:r>
              <a:rPr lang="en-GB" baseline="30000" dirty="0"/>
              <a:t>1</a:t>
            </a:r>
            <a:r>
              <a:rPr lang="en-GB" dirty="0"/>
              <a:t> However, a growing body of evidence has suggested that the α-synuclein proteins themselves may be responsible for the transmission of PD pathology from one area of the brain to another.</a:t>
            </a:r>
            <a:r>
              <a:rPr lang="en-GB" baseline="30000" dirty="0"/>
              <a:t>4</a:t>
            </a:r>
            <a:r>
              <a:rPr lang="en-GB" dirty="0"/>
              <a:t> This is known as the ‘prion model’ of disease transmission.</a:t>
            </a:r>
            <a:r>
              <a:rPr lang="en-GB" baseline="30000" dirty="0"/>
              <a:t>4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Hauser RA. α-Synuclein in Parkinson’s disease: getting to the core of the matter. Lancet </a:t>
            </a:r>
            <a:r>
              <a:rPr lang="en-GB" dirty="0" err="1"/>
              <a:t>Neurol</a:t>
            </a:r>
            <a:r>
              <a:rPr lang="en-GB" dirty="0"/>
              <a:t> 2015; 14 (8): 785–786.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Braak</a:t>
            </a:r>
            <a:r>
              <a:rPr lang="en-GB" dirty="0"/>
              <a:t> H, </a:t>
            </a:r>
            <a:r>
              <a:rPr lang="en-GB" dirty="0" err="1"/>
              <a:t>Ghebremedhin</a:t>
            </a:r>
            <a:r>
              <a:rPr lang="en-GB" dirty="0"/>
              <a:t> E, </a:t>
            </a:r>
            <a:r>
              <a:rPr lang="en-GB" dirty="0" err="1"/>
              <a:t>Rüb</a:t>
            </a:r>
            <a:r>
              <a:rPr lang="en-GB" dirty="0"/>
              <a:t> U, et al. Stages in the development of Parkinson’s disease-related pathology. Cell Tissue Res 2004; 318 (1): 121–134.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Woerman</a:t>
            </a:r>
            <a:r>
              <a:rPr lang="en-GB" dirty="0"/>
              <a:t> AL, </a:t>
            </a:r>
            <a:r>
              <a:rPr lang="en-GB" dirty="0" err="1"/>
              <a:t>Tamgüney</a:t>
            </a:r>
            <a:r>
              <a:rPr lang="en-GB" dirty="0"/>
              <a:t> G. Body-first Parkinson’s disease and variant Creutzfeldt-Jakob disease - similar or different? Neurobiol Dis 2022; 164: 105625.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Stopschinski</a:t>
            </a:r>
            <a:r>
              <a:rPr lang="en-GB" dirty="0"/>
              <a:t> BE, Diamond MI. The prion model for progression and diversity of neurodegenerative diseases. Lancet </a:t>
            </a:r>
            <a:r>
              <a:rPr lang="en-GB" dirty="0" err="1"/>
              <a:t>Neurol</a:t>
            </a:r>
            <a:r>
              <a:rPr lang="en-GB" dirty="0"/>
              <a:t> 2017; 16 (4): 323–332.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83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hyperlink" Target="https://doi.org/10.1016/j.nbd.2022.105625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Aggregation of misfolded proteins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At the heart of the PD disease process is the misfolding and propagation of the protein </a:t>
            </a:r>
            <a:r>
              <a:rPr lang="el-GR">
                <a:solidFill>
                  <a:schemeClr val="tx1"/>
                </a:solidFill>
              </a:rPr>
              <a:t>α</a:t>
            </a:r>
            <a:r>
              <a:rPr lang="en-GB">
                <a:solidFill>
                  <a:schemeClr val="tx1"/>
                </a:solidFill>
              </a:rPr>
              <a:t>-synuclein</a:t>
            </a:r>
            <a:r>
              <a:rPr lang="en-GB" baseline="30000">
                <a:solidFill>
                  <a:schemeClr val="tx1"/>
                </a:solidFill>
              </a:rPr>
              <a:t>1</a:t>
            </a:r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The pathology typical of PD is first seen, within the brain, in the dorsal motor nucleus, and spreads upwards from there</a:t>
            </a:r>
            <a:r>
              <a:rPr lang="en-GB" baseline="30000">
                <a:solidFill>
                  <a:schemeClr val="tx1"/>
                </a:solidFill>
              </a:rPr>
              <a:t>2</a:t>
            </a:r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A milestone in understanding came in 2008, when Lewy body-like inclusions were observed in neurons that had been grafted (from foetal tissue) into the brains of patients with PD, 11–16 years after the grafts were performed</a:t>
            </a:r>
            <a:r>
              <a:rPr lang="en-GB" baseline="30000">
                <a:solidFill>
                  <a:schemeClr val="tx1"/>
                </a:solidFill>
              </a:rPr>
              <a:t>1</a:t>
            </a:r>
            <a:r>
              <a:rPr lang="en-GB">
                <a:solidFill>
                  <a:schemeClr val="tx1"/>
                </a:solidFill>
              </a:rPr>
              <a:t> </a:t>
            </a:r>
          </a:p>
          <a:p>
            <a:r>
              <a:rPr lang="en-GB">
                <a:solidFill>
                  <a:schemeClr val="tx1"/>
                </a:solidFill>
              </a:rPr>
              <a:t>This observation was ground-breaking, because it suggested </a:t>
            </a:r>
            <a:r>
              <a:rPr lang="en-GB" b="1">
                <a:solidFill>
                  <a:schemeClr val="tx1"/>
                </a:solidFill>
              </a:rPr>
              <a:t>host-to-graft transmission </a:t>
            </a:r>
            <a:r>
              <a:rPr lang="en-GB">
                <a:solidFill>
                  <a:schemeClr val="tx1"/>
                </a:solidFill>
              </a:rPr>
              <a:t>of PD pathology</a:t>
            </a:r>
            <a:r>
              <a:rPr lang="en-GB" baseline="30000">
                <a:solidFill>
                  <a:schemeClr val="tx1"/>
                </a:solidFill>
              </a:rPr>
              <a:t>1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D829C-4490-4580-A097-26BEBB5F03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PD=Parkinson’s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Hauser. Lancet </a:t>
            </a:r>
            <a:r>
              <a:rPr lang="en-GB" dirty="0" err="1"/>
              <a:t>Neurol</a:t>
            </a:r>
            <a:r>
              <a:rPr lang="en-GB" dirty="0"/>
              <a:t> 2015;14(8):785–786;</a:t>
            </a:r>
            <a:br>
              <a:rPr lang="en-GB" dirty="0"/>
            </a:br>
            <a:r>
              <a:rPr lang="en-GB" dirty="0"/>
              <a:t>2. Braak et al. Cell Tissue Res 2004;318(1):121–134; </a:t>
            </a:r>
            <a:br>
              <a:rPr lang="en-GB" dirty="0"/>
            </a:br>
            <a:r>
              <a:rPr lang="en-GB" dirty="0"/>
              <a:t>3. Woerman &amp; </a:t>
            </a:r>
            <a:r>
              <a:rPr lang="en-GB" dirty="0" err="1"/>
              <a:t>Tamgüney</a:t>
            </a:r>
            <a:r>
              <a:rPr lang="en-GB" dirty="0"/>
              <a:t>. Neurobiol Dis 2022;164:105625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DC8CC-2FCA-3716-5A8E-4547BD71C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160" y="1260784"/>
            <a:ext cx="3502839" cy="51039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8BFE85-A3A0-73A5-EE7C-3ED341D70FF6}"/>
              </a:ext>
            </a:extLst>
          </p:cNvPr>
          <p:cNvSpPr txBox="1"/>
          <p:nvPr/>
        </p:nvSpPr>
        <p:spPr>
          <a:xfrm>
            <a:off x="6057900" y="1043310"/>
            <a:ext cx="576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The autonomic nervous system in the spreading of </a:t>
            </a:r>
            <a:r>
              <a:rPr lang="el-GR" sz="1400" b="1">
                <a:solidFill>
                  <a:schemeClr val="accent2">
                    <a:lumMod val="50000"/>
                  </a:schemeClr>
                </a:solidFill>
              </a:rPr>
              <a:t>α</a:t>
            </a:r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-synuclein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0CD0376-700F-F214-03D3-9C462ED0DEA4}"/>
              </a:ext>
            </a:extLst>
          </p:cNvPr>
          <p:cNvSpPr txBox="1"/>
          <p:nvPr/>
        </p:nvSpPr>
        <p:spPr>
          <a:xfrm>
            <a:off x="4475747" y="6404447"/>
            <a:ext cx="6845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work is from Woerman &amp; </a:t>
            </a:r>
            <a:r>
              <a:rPr lang="en-US" sz="900" kern="1200" dirty="0" err="1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Tamgüney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900" kern="1200" dirty="0" err="1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Neurobiol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Dis 2022, licensed under CC BY-NC-ND. </a:t>
            </a:r>
            <a:r>
              <a:rPr lang="en-GB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Published by Elsevier. The work cannot be changed in any way or used commercially without permission from the journal. </a:t>
            </a:r>
            <a:r>
              <a:rPr lang="en-GB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https://doi.org/10.1016/j.nbd.2022.105625</a:t>
            </a:r>
            <a:endParaRPr lang="en-GB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6048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109</TotalTime>
  <Words>446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Aggregation of misfolded proteins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32</cp:revision>
  <cp:lastPrinted>2018-10-30T10:22:30Z</cp:lastPrinted>
  <dcterms:created xsi:type="dcterms:W3CDTF">2017-01-23T14:24:15Z</dcterms:created>
  <dcterms:modified xsi:type="dcterms:W3CDTF">2025-05-06T08:50:10Z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