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1" r:id="rId4"/>
  </p:sldMasterIdLst>
  <p:notesMasterIdLst>
    <p:notesMasterId r:id="rId6"/>
  </p:notesMasterIdLst>
  <p:handoutMasterIdLst>
    <p:handoutMasterId r:id="rId7"/>
  </p:handoutMasterIdLst>
  <p:sldIdLst>
    <p:sldId id="311" r:id="rId5"/>
  </p:sldIdLst>
  <p:sldSz cx="12192000" cy="6858000"/>
  <p:notesSz cx="6797675" cy="9874250"/>
  <p:custDataLst>
    <p:tags r:id="rId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99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CE303657-22CF-2038-560F-22E54960A577}" name="Gustavsson, Emil" initials="EG" userId="S::skgtkgu@ucl.ac.uk::0c70fa31-247b-4ecb-bf76-c47c2fbe80b6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v" userId="S::bfc@lundbeckfonden.com::827f453e-d371-4a1e-8a43-bba9e40cc001" providerId="AD"/>
  <p188:author id="{1CE8D3BB-5F64-613E-D23A-23F9CD7E77BC}" name="Joshua Ooi" initials="JO" userId="64d38ccce015615d" providerId="Windows Live"/>
  <p188:author id="{5ACDF9C1-C97A-4004-6B13-08511EB5CE41}" name="Rachel Jagger" initials="RJ" userId="S::Rachel.Jagger@primeglobalpeople.com::cf4acb15-657a-45e0-bad4-d602a69c1922" providerId="AD"/>
  <p188:author id="{5E5B7FDA-5339-A08E-75BD-141561AECB94}" name="David Stanley" initials="DS" userId="S::David.Stanley@primeglobalpeople.com::577f62c1-a009-40ab-b0e0-6082ed2a73a8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r Edge" initials="CE" lastIdx="142" clrIdx="0"/>
  <p:cmAuthor id="2" name="Ebru Karakoc Madsen" initials="EBKA" lastIdx="24" clrIdx="1"/>
  <p:cmAuthor id="3" name="Audrey Dufour" initials="AD" lastIdx="24" clrIdx="2"/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Shen Yang Lim" initials="SYL" lastIdx="36" clrIdx="4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6" name="Ebru Karakoc Madsen" initials="EKM" lastIdx="19" clrIdx="5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C6C6"/>
    <a:srgbClr val="57257D"/>
    <a:srgbClr val="EAE8EF"/>
    <a:srgbClr val="14236B"/>
    <a:srgbClr val="EBF0EE"/>
    <a:srgbClr val="FDCBA9"/>
    <a:srgbClr val="FDBD91"/>
    <a:srgbClr val="557C34"/>
    <a:srgbClr val="CAD7E4"/>
    <a:srgbClr val="DCC5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52" autoAdjust="0"/>
    <p:restoredTop sz="82930" autoAdjust="0"/>
  </p:normalViewPr>
  <p:slideViewPr>
    <p:cSldViewPr snapToGrid="0">
      <p:cViewPr varScale="1">
        <p:scale>
          <a:sx n="132" d="100"/>
          <a:sy n="132" d="100"/>
        </p:scale>
        <p:origin x="960" y="120"/>
      </p:cViewPr>
      <p:guideLst>
        <p:guide orient="horz" pos="299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9246" y="8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06/05/2025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06-05-2025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Prions are infectious and self-replicating protein entities, often involved in brain disorders.</a:t>
            </a:r>
            <a:r>
              <a:rPr lang="en-GB" baseline="30000" dirty="0"/>
              <a:t>1,2</a:t>
            </a:r>
            <a:r>
              <a:rPr lang="en-GB" dirty="0"/>
              <a:t> Well-known examples of prion disease include bovine spongiform encephalopathy (BSE), also known as ‘mad cow disease’, and variant Creutzfeldt-Jakob disease (</a:t>
            </a:r>
            <a:r>
              <a:rPr lang="en-GB" dirty="0" err="1"/>
              <a:t>vCJD</a:t>
            </a:r>
            <a:r>
              <a:rPr lang="en-GB" dirty="0"/>
              <a:t>), a rare but fatal form of BSE transmitted to humans, which led to over 100 deaths in the UK between 1995–2003.</a:t>
            </a:r>
            <a:r>
              <a:rPr lang="en-GB" baseline="30000" dirty="0"/>
              <a:t>2</a:t>
            </a:r>
            <a:endParaRPr lang="en-GB" dirty="0"/>
          </a:p>
          <a:p>
            <a:r>
              <a:rPr lang="en-GB" dirty="0"/>
              <a:t>Because they are misfolded proteins, prions can form aggregates within cells.</a:t>
            </a:r>
            <a:r>
              <a:rPr lang="en-GB" baseline="30000" dirty="0"/>
              <a:t>3</a:t>
            </a:r>
            <a:r>
              <a:rPr lang="en-GB" dirty="0"/>
              <a:t> It is now increasingly clear that misfolded proteins implicated in neurodegenerative disorders, such as α-synuclein in PD and β-amyloid in Alzheimer’s disease, may self-propagate in a prion-like manner.</a:t>
            </a:r>
            <a:r>
              <a:rPr lang="en-GB" baseline="30000" dirty="0"/>
              <a:t>1,3</a:t>
            </a:r>
            <a:r>
              <a:rPr lang="en-GB" dirty="0"/>
              <a:t> It is hoped that, viewing neurodegenerative disorders such as PD as prion disorders may elucidate therapeutic targets in the future.</a:t>
            </a:r>
            <a:r>
              <a:rPr lang="en-GB" baseline="30000" dirty="0"/>
              <a:t>4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Brundin</a:t>
            </a:r>
            <a:r>
              <a:rPr lang="en-GB" dirty="0"/>
              <a:t> P, Ma J, </a:t>
            </a:r>
            <a:r>
              <a:rPr lang="en-GB" dirty="0" err="1"/>
              <a:t>Kordower</a:t>
            </a:r>
            <a:r>
              <a:rPr lang="en-GB" dirty="0"/>
              <a:t> JH. How strong is the evidence that Parkinson’s disease is a prion disorder? Curr </a:t>
            </a:r>
            <a:r>
              <a:rPr lang="en-GB" dirty="0" err="1"/>
              <a:t>Opin</a:t>
            </a:r>
            <a:r>
              <a:rPr lang="en-GB" dirty="0"/>
              <a:t> </a:t>
            </a:r>
            <a:r>
              <a:rPr lang="en-GB" dirty="0" err="1"/>
              <a:t>Neurol</a:t>
            </a:r>
            <a:r>
              <a:rPr lang="en-GB" dirty="0"/>
              <a:t> 2016; 29 (4): 459–466.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Beisel CE, </a:t>
            </a:r>
            <a:r>
              <a:rPr lang="en-GB" dirty="0" err="1"/>
              <a:t>Morens</a:t>
            </a:r>
            <a:r>
              <a:rPr lang="en-GB" dirty="0"/>
              <a:t> DM. Variant Creutzfeldt-Jakob disease and the acquired and transmissible spongiform encephalopathies. Clin Infect Dis 2004; 38 (5): 697–704.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Collinge J, Clarke AR. A general model of prion strains and their pathogenicity. Science 2007; 318 (5852): 930–936.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Woerman</a:t>
            </a:r>
            <a:r>
              <a:rPr lang="en-GB" dirty="0"/>
              <a:t> AL, </a:t>
            </a:r>
            <a:r>
              <a:rPr lang="en-GB" dirty="0" err="1"/>
              <a:t>Tamgüney</a:t>
            </a:r>
            <a:r>
              <a:rPr lang="en-GB" dirty="0"/>
              <a:t> G. Body-first Parkinson’s disease and variant Creutzfeldt-Jakob disease - similar or different? Neurobiol Dis 2022; 164: 105625.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69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9063500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7885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91518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8555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56156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8790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20394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71840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87761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6279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10697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2176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21105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9434932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792136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37157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129892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6742457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62427291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87224860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91911452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267405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89293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9450896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0516507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4453425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73726587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54906643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67152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833940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226227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199894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364190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762935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206054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89704905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612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  <p:sldLayoutId id="2147483731" r:id="rId20"/>
    <p:sldLayoutId id="2147483732" r:id="rId21"/>
    <p:sldLayoutId id="2147483733" r:id="rId22"/>
    <p:sldLayoutId id="2147483734" r:id="rId23"/>
    <p:sldLayoutId id="2147483735" r:id="rId24"/>
    <p:sldLayoutId id="2147483736" r:id="rId25"/>
    <p:sldLayoutId id="2147483737" r:id="rId26"/>
    <p:sldLayoutId id="2147483738" r:id="rId27"/>
    <p:sldLayoutId id="2147483739" r:id="rId28"/>
    <p:sldLayoutId id="2147483740" r:id="rId29"/>
    <p:sldLayoutId id="2147483741" r:id="rId30"/>
    <p:sldLayoutId id="2147483742" r:id="rId31"/>
    <p:sldLayoutId id="2147483743" r:id="rId32"/>
    <p:sldLayoutId id="2147483744" r:id="rId33"/>
    <p:sldLayoutId id="2147483745" r:id="rId34"/>
    <p:sldLayoutId id="2147483746" r:id="rId35"/>
    <p:sldLayoutId id="2147483747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/>
          <p:cNvSpPr/>
          <p:nvPr/>
        </p:nvSpPr>
        <p:spPr>
          <a:xfrm>
            <a:off x="4911090" y="3404235"/>
            <a:ext cx="2659380" cy="2171700"/>
          </a:xfrm>
          <a:prstGeom prst="roundRect">
            <a:avLst>
              <a:gd name="adj" fmla="val 4386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Explosion: 8 Points 44"/>
          <p:cNvSpPr/>
          <p:nvPr/>
        </p:nvSpPr>
        <p:spPr>
          <a:xfrm rot="10800000">
            <a:off x="5882713" y="4844484"/>
            <a:ext cx="787036" cy="721538"/>
          </a:xfrm>
          <a:prstGeom prst="irregularSeal1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: Rounded Corners 6"/>
          <p:cNvSpPr/>
          <p:nvPr/>
        </p:nvSpPr>
        <p:spPr>
          <a:xfrm>
            <a:off x="1127760" y="3404235"/>
            <a:ext cx="2659380" cy="2171700"/>
          </a:xfrm>
          <a:prstGeom prst="roundRect">
            <a:avLst>
              <a:gd name="adj" fmla="val 4386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: Rounded Corners 8"/>
          <p:cNvSpPr/>
          <p:nvPr/>
        </p:nvSpPr>
        <p:spPr>
          <a:xfrm>
            <a:off x="8694420" y="3404235"/>
            <a:ext cx="2659380" cy="2171700"/>
          </a:xfrm>
          <a:prstGeom prst="roundRect">
            <a:avLst>
              <a:gd name="adj" fmla="val 4386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Parkinson’s disease – Neurobiology and aetiology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are ‘prions’?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9"/>
          </p:nvPr>
        </p:nvSpPr>
        <p:spPr>
          <a:xfrm>
            <a:off x="539750" y="1416785"/>
            <a:ext cx="8925243" cy="4415215"/>
          </a:xfrm>
        </p:spPr>
        <p:txBody>
          <a:bodyPr/>
          <a:lstStyle/>
          <a:p>
            <a:r>
              <a:rPr lang="en-GB" sz="1800">
                <a:solidFill>
                  <a:schemeClr val="tx1"/>
                </a:solidFill>
              </a:rPr>
              <a:t>The word ‘prion’ was coined in 1982, and is short for </a:t>
            </a:r>
            <a:r>
              <a:rPr lang="en-GB" sz="1800" b="1">
                <a:solidFill>
                  <a:schemeClr val="tx1"/>
                </a:solidFill>
              </a:rPr>
              <a:t>‘proteinaceous infectious particle’</a:t>
            </a:r>
            <a:endParaRPr lang="en-GB" sz="1800">
              <a:solidFill>
                <a:schemeClr val="tx1"/>
              </a:solidFill>
            </a:endParaRPr>
          </a:p>
          <a:p>
            <a:r>
              <a:rPr lang="en-GB" sz="1800">
                <a:solidFill>
                  <a:schemeClr val="tx1"/>
                </a:solidFill>
              </a:rPr>
              <a:t>Prions can self-transform their shape and propagate. Thus, they can be transmitted from cell-to-cell, between individuals, and even between animals of different species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22019E79-FC84-4850-8C74-C1175220B98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/>
              <a:t>PD=Parkinson’s disease</a:t>
            </a:r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r>
              <a:rPr lang="en-GB" err="1"/>
              <a:t>Brundin</a:t>
            </a:r>
            <a:r>
              <a:rPr lang="en-GB"/>
              <a:t> et al. Curr </a:t>
            </a:r>
            <a:r>
              <a:rPr lang="en-GB" err="1"/>
              <a:t>Opin</a:t>
            </a:r>
            <a:r>
              <a:rPr lang="en-GB"/>
              <a:t> </a:t>
            </a:r>
            <a:r>
              <a:rPr lang="en-GB" err="1"/>
              <a:t>Neurol</a:t>
            </a:r>
            <a:r>
              <a:rPr lang="en-GB"/>
              <a:t> 2016;29(4):459–466</a:t>
            </a:r>
          </a:p>
        </p:txBody>
      </p:sp>
      <p:sp>
        <p:nvSpPr>
          <p:cNvPr id="6" name="Isosceles Triangle 5"/>
          <p:cNvSpPr/>
          <p:nvPr/>
        </p:nvSpPr>
        <p:spPr>
          <a:xfrm>
            <a:off x="6096000" y="5031843"/>
            <a:ext cx="390525" cy="336659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Arrow: Right 9"/>
          <p:cNvSpPr/>
          <p:nvPr/>
        </p:nvSpPr>
        <p:spPr>
          <a:xfrm>
            <a:off x="3949065" y="4059237"/>
            <a:ext cx="762000" cy="752475"/>
          </a:xfrm>
          <a:prstGeom prst="rightArrow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5"/>
              </a:solidFill>
            </a:endParaRPr>
          </a:p>
        </p:txBody>
      </p:sp>
      <p:sp>
        <p:nvSpPr>
          <p:cNvPr id="11" name="Arrow: Right 10"/>
          <p:cNvSpPr/>
          <p:nvPr/>
        </p:nvSpPr>
        <p:spPr>
          <a:xfrm>
            <a:off x="7770495" y="4059236"/>
            <a:ext cx="762000" cy="752475"/>
          </a:xfrm>
          <a:prstGeom prst="rightArrow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1285875" y="3892550"/>
            <a:ext cx="361950" cy="361950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2028825" y="3530600"/>
            <a:ext cx="361950" cy="361950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2209800" y="4018915"/>
            <a:ext cx="361950" cy="361950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2727007" y="3837940"/>
            <a:ext cx="361950" cy="361950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2907982" y="4630736"/>
            <a:ext cx="361950" cy="361950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1836896" y="4472622"/>
            <a:ext cx="361950" cy="361950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2336482" y="5052956"/>
            <a:ext cx="361950" cy="361950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1370171" y="4797425"/>
            <a:ext cx="361950" cy="361950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904877" y="5588634"/>
            <a:ext cx="3105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A cell contains a normal population of properly-folded proteins</a:t>
            </a:r>
          </a:p>
        </p:txBody>
      </p:sp>
      <p:sp>
        <p:nvSpPr>
          <p:cNvPr id="29" name="Oval 28"/>
          <p:cNvSpPr/>
          <p:nvPr/>
        </p:nvSpPr>
        <p:spPr>
          <a:xfrm>
            <a:off x="5075397" y="3892550"/>
            <a:ext cx="361950" cy="361950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/>
          <p:cNvSpPr/>
          <p:nvPr/>
        </p:nvSpPr>
        <p:spPr>
          <a:xfrm>
            <a:off x="5818347" y="3530600"/>
            <a:ext cx="361950" cy="361950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/>
          <p:cNvSpPr/>
          <p:nvPr/>
        </p:nvSpPr>
        <p:spPr>
          <a:xfrm>
            <a:off x="5999322" y="4018915"/>
            <a:ext cx="361950" cy="361950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/>
          <p:cNvSpPr/>
          <p:nvPr/>
        </p:nvSpPr>
        <p:spPr>
          <a:xfrm>
            <a:off x="6516529" y="3837940"/>
            <a:ext cx="361950" cy="361950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/>
          <p:cNvSpPr/>
          <p:nvPr/>
        </p:nvSpPr>
        <p:spPr>
          <a:xfrm>
            <a:off x="6697504" y="4630736"/>
            <a:ext cx="361950" cy="361950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/>
          <p:cNvSpPr/>
          <p:nvPr/>
        </p:nvSpPr>
        <p:spPr>
          <a:xfrm>
            <a:off x="5626418" y="4472622"/>
            <a:ext cx="361950" cy="361950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/>
          <p:cNvSpPr/>
          <p:nvPr/>
        </p:nvSpPr>
        <p:spPr>
          <a:xfrm>
            <a:off x="5159693" y="4797425"/>
            <a:ext cx="361950" cy="361950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/>
          <p:cNvSpPr/>
          <p:nvPr/>
        </p:nvSpPr>
        <p:spPr>
          <a:xfrm>
            <a:off x="8860870" y="3892550"/>
            <a:ext cx="361950" cy="361950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/>
          <p:cNvSpPr/>
          <p:nvPr/>
        </p:nvSpPr>
        <p:spPr>
          <a:xfrm>
            <a:off x="9603820" y="3530600"/>
            <a:ext cx="361950" cy="361950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/>
          <p:cNvSpPr/>
          <p:nvPr/>
        </p:nvSpPr>
        <p:spPr>
          <a:xfrm>
            <a:off x="10302002" y="3837940"/>
            <a:ext cx="361950" cy="361950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/>
          <p:cNvSpPr/>
          <p:nvPr/>
        </p:nvSpPr>
        <p:spPr>
          <a:xfrm>
            <a:off x="8945166" y="4797425"/>
            <a:ext cx="361950" cy="361950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/>
          <p:cNvSpPr txBox="1"/>
          <p:nvPr/>
        </p:nvSpPr>
        <p:spPr>
          <a:xfrm>
            <a:off x="4690110" y="5588634"/>
            <a:ext cx="3101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One of the proteins spontaneously misfolds, to become a ‘prion’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513445" y="5588634"/>
            <a:ext cx="3021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The prion then induces other proteins to misfold</a:t>
            </a:r>
          </a:p>
        </p:txBody>
      </p:sp>
      <p:sp>
        <p:nvSpPr>
          <p:cNvPr id="48" name="Isosceles Triangle 47"/>
          <p:cNvSpPr/>
          <p:nvPr/>
        </p:nvSpPr>
        <p:spPr>
          <a:xfrm>
            <a:off x="9911477" y="5008397"/>
            <a:ext cx="390525" cy="336659"/>
          </a:xfrm>
          <a:prstGeom prst="triangl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Isosceles Triangle 48"/>
          <p:cNvSpPr/>
          <p:nvPr/>
        </p:nvSpPr>
        <p:spPr>
          <a:xfrm rot="15214338">
            <a:off x="9406652" y="4455947"/>
            <a:ext cx="390525" cy="336659"/>
          </a:xfrm>
          <a:prstGeom prst="triangl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Isosceles Triangle 49"/>
          <p:cNvSpPr/>
          <p:nvPr/>
        </p:nvSpPr>
        <p:spPr>
          <a:xfrm rot="20122426">
            <a:off x="10473452" y="4608347"/>
            <a:ext cx="390525" cy="336659"/>
          </a:xfrm>
          <a:prstGeom prst="triangl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Isosceles Triangle 51"/>
          <p:cNvSpPr/>
          <p:nvPr/>
        </p:nvSpPr>
        <p:spPr>
          <a:xfrm rot="2509024">
            <a:off x="9787652" y="3989222"/>
            <a:ext cx="390525" cy="336659"/>
          </a:xfrm>
          <a:prstGeom prst="triangl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4" name="Straight Arrow Connector 53"/>
          <p:cNvCxnSpPr>
            <a:cxnSpLocks/>
          </p:cNvCxnSpPr>
          <p:nvPr/>
        </p:nvCxnSpPr>
        <p:spPr>
          <a:xfrm flipV="1">
            <a:off x="10262282" y="4987925"/>
            <a:ext cx="250143" cy="16340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cxnSpLocks/>
          </p:cNvCxnSpPr>
          <p:nvPr/>
        </p:nvCxnSpPr>
        <p:spPr>
          <a:xfrm flipH="1" flipV="1">
            <a:off x="10033000" y="4470400"/>
            <a:ext cx="76882" cy="5063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cxnSpLocks/>
          </p:cNvCxnSpPr>
          <p:nvPr/>
        </p:nvCxnSpPr>
        <p:spPr>
          <a:xfrm flipH="1" flipV="1">
            <a:off x="9813925" y="4819650"/>
            <a:ext cx="162607" cy="29675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2702252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I3jDsaWs"/>
  <p:tag name="ARTICULATE_PROJECT_OPEN" val="0"/>
  <p:tag name="ARTICULATE_SLIDE_COUNT" val="3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829C639-A2E9-4C6D-9A9E-7C4C6C24443A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64DD7B-F32E-4069-92D4-36EC2A629D89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AABC1FD-0857-479B-A8FB-791C5186AB64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E50331B-69DD-4B0E-B0DC-BAD5DBBC6A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109</TotalTime>
  <Words>349</Words>
  <Application>Microsoft Office PowerPoint</Application>
  <PresentationFormat>Widescreen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What are ‘prions’?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33</cp:revision>
  <cp:lastPrinted>2018-10-30T10:22:30Z</cp:lastPrinted>
  <dcterms:created xsi:type="dcterms:W3CDTF">2017-01-23T14:24:15Z</dcterms:created>
  <dcterms:modified xsi:type="dcterms:W3CDTF">2025-05-06T08:50:35Z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D197720C-B7A8-4E6F-967B-5E37BCEA2960</vt:lpwstr>
  </property>
  <property fmtid="{D5CDD505-2E9C-101B-9397-08002B2CF9AE}" pid="3" name="ArticulatePath">
    <vt:lpwstr>3 - Neurobiology and aetiology 13-Apr-17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