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4"/>
  </p:sldMasterIdLst>
  <p:notesMasterIdLst>
    <p:notesMasterId r:id="rId6"/>
  </p:notesMasterIdLst>
  <p:handoutMasterIdLst>
    <p:handoutMasterId r:id="rId7"/>
  </p:handoutMasterIdLst>
  <p:sldIdLst>
    <p:sldId id="270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99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CE303657-22CF-2038-560F-22E54960A577}" name="Gustavsson, Emil" initials="EG" userId="S::skgtkgu@ucl.ac.uk::0c70fa31-247b-4ecb-bf76-c47c2fbe80b6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1CE8D3BB-5F64-613E-D23A-23F9CD7E77BC}" name="Joshua Ooi" initials="JO" userId="64d38ccce015615d" providerId="Windows Live"/>
  <p188:author id="{5ACDF9C1-C97A-4004-6B13-08511EB5CE41}" name="Rachel Jagger" initials="RJ" userId="S::Rachel.Jagger@primeglobalpeople.com::cf4acb15-657a-45e0-bad4-d602a69c1922" providerId="AD"/>
  <p188:author id="{5E5B7FDA-5339-A08E-75BD-141561AECB94}" name="David Stanley" initials="DS" userId="S::David.Stanley@primeglobalpeople.com::577f62c1-a009-40ab-b0e0-6082ed2a73a8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142" clrIdx="0"/>
  <p:cmAuthor id="2" name="Ebru Karakoc Madsen" initials="EBKA" lastIdx="24" clrIdx="1"/>
  <p:cmAuthor id="3" name="Audrey Dufour" initials="AD" lastIdx="24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Shen Yang Lim" initials="SYL" lastIdx="36" clrIdx="4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6" name="Ebru Karakoc Madsen" initials="EKM" lastIdx="19" clrIdx="5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C6C6"/>
    <a:srgbClr val="57257D"/>
    <a:srgbClr val="EAE8EF"/>
    <a:srgbClr val="14236B"/>
    <a:srgbClr val="EBF0EE"/>
    <a:srgbClr val="FDCBA9"/>
    <a:srgbClr val="FDBD91"/>
    <a:srgbClr val="557C34"/>
    <a:srgbClr val="CAD7E4"/>
    <a:srgbClr val="DCC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52" autoAdjust="0"/>
    <p:restoredTop sz="82930" autoAdjust="0"/>
  </p:normalViewPr>
  <p:slideViewPr>
    <p:cSldViewPr snapToGrid="0">
      <p:cViewPr varScale="1">
        <p:scale>
          <a:sx n="132" d="100"/>
          <a:sy n="132" d="100"/>
        </p:scale>
        <p:origin x="960" y="120"/>
      </p:cViewPr>
      <p:guideLst>
        <p:guide orient="horz" pos="299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9246" y="8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06/05/2025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06-05-2025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3"/>
            <a:ext cx="5438140" cy="3730030"/>
          </a:xfrm>
        </p:spPr>
        <p:txBody>
          <a:bodyPr/>
          <a:lstStyle/>
          <a:p>
            <a:r>
              <a:rPr lang="en-GB" dirty="0"/>
              <a:t>The epidemiology of PD includes many factors that have been identified as risk factors and protective factors, the balance of which, along with genetics, influences a person’s chance of developing PD.</a:t>
            </a:r>
            <a:r>
              <a:rPr lang="en-GB" baseline="30000" dirty="0"/>
              <a:t>1-4</a:t>
            </a:r>
            <a:r>
              <a:rPr lang="en-GB" dirty="0"/>
              <a:t> The balance of these risks is often complex,</a:t>
            </a:r>
            <a:r>
              <a:rPr lang="en-GB" baseline="30000" dirty="0"/>
              <a:t>3</a:t>
            </a:r>
            <a:r>
              <a:rPr lang="en-GB" dirty="0"/>
              <a:t> and the way in which these various known/hypothesized risk and protective factors interact with genes is a growing field of research.</a:t>
            </a:r>
            <a:r>
              <a:rPr lang="en-GB" baseline="30000" dirty="0"/>
              <a:t>4</a:t>
            </a:r>
            <a:r>
              <a:rPr lang="en-GB" dirty="0"/>
              <a:t> Beyond genes, there is increasing interest in how these environmental factors may interact with the complex and changing epigenetics governing how the genes are expressed.</a:t>
            </a:r>
            <a:r>
              <a:rPr lang="en-GB" baseline="30000" dirty="0"/>
              <a:t>4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Ascherio</a:t>
            </a:r>
            <a:r>
              <a:rPr lang="en-US" dirty="0"/>
              <a:t> A, Schwarzschild MA. The epidemiology of Parkinson’s disease: risk factors and prevention. Lancet Neurol 2016; 15 (12): 1257–1272.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Dorsey ER, Bloem BR. Parkinson’s disease is predominantly an environmental disease. J </a:t>
            </a:r>
            <a:r>
              <a:rPr lang="en-GB" dirty="0" err="1"/>
              <a:t>Parkinsons</a:t>
            </a:r>
            <a:r>
              <a:rPr lang="en-GB" dirty="0"/>
              <a:t> Dis 2024; 14 (3): 451–465.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Veronese N, Nova A, Fazia T, et al. Contribution of nutritional, lifestyle, and metabolic risk factors to Parkinson’s disease. Mov </a:t>
            </a:r>
            <a:r>
              <a:rPr lang="en-GB" dirty="0" err="1"/>
              <a:t>Disord</a:t>
            </a:r>
            <a:r>
              <a:rPr lang="en-GB" dirty="0"/>
              <a:t> 2024; 39 (7): 1203–1212.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Elbaz A, </a:t>
            </a:r>
            <a:r>
              <a:rPr lang="en-GB" dirty="0" err="1"/>
              <a:t>Carcaillon</a:t>
            </a:r>
            <a:r>
              <a:rPr lang="en-GB" dirty="0"/>
              <a:t> L, </a:t>
            </a:r>
            <a:r>
              <a:rPr lang="en-GB" dirty="0" err="1"/>
              <a:t>Kab</a:t>
            </a:r>
            <a:r>
              <a:rPr lang="en-GB" dirty="0"/>
              <a:t> S, Moisan F. Epidemiology of Parkinson’s disease. Revue </a:t>
            </a:r>
            <a:r>
              <a:rPr lang="en-GB" dirty="0" err="1"/>
              <a:t>Neurologique</a:t>
            </a:r>
            <a:r>
              <a:rPr lang="en-GB" dirty="0"/>
              <a:t> 2016; 172: 14–26.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271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9063500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7885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1518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8555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6156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8790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0394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1840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7761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6279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0697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2176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1105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9434932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9213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37157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12989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6742457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6242729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87224860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91911452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26740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89293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945089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0516507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445342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73726587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54906643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7152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33940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26227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99894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64190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76293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206054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89704905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612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  <p:sldLayoutId id="2147483735" r:id="rId24"/>
    <p:sldLayoutId id="2147483736" r:id="rId25"/>
    <p:sldLayoutId id="2147483737" r:id="rId26"/>
    <p:sldLayoutId id="2147483738" r:id="rId27"/>
    <p:sldLayoutId id="2147483739" r:id="rId28"/>
    <p:sldLayoutId id="2147483740" r:id="rId29"/>
    <p:sldLayoutId id="2147483741" r:id="rId30"/>
    <p:sldLayoutId id="2147483742" r:id="rId31"/>
    <p:sldLayoutId id="2147483743" r:id="rId32"/>
    <p:sldLayoutId id="2147483744" r:id="rId33"/>
    <p:sldLayoutId id="2147483745" r:id="rId34"/>
    <p:sldLayoutId id="2147483746" r:id="rId35"/>
    <p:sldLayoutId id="214748374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Environmental risk factors for Parkinson’s disease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7ED8545-3706-939D-1120-31AE874ECB33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7175500" y="1416785"/>
            <a:ext cx="4470400" cy="4415215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GB" dirty="0"/>
              <a:t>One of the most well elucidated risk factors for PD is exposure to pesticides</a:t>
            </a:r>
            <a:r>
              <a:rPr lang="en-GB" baseline="30000" dirty="0"/>
              <a:t>1,2</a:t>
            </a:r>
            <a:endParaRPr lang="en-GB" dirty="0"/>
          </a:p>
          <a:p>
            <a:pPr>
              <a:buClr>
                <a:schemeClr val="tx1"/>
              </a:buClr>
            </a:pPr>
            <a:r>
              <a:rPr lang="en-GB" dirty="0"/>
              <a:t>Certain chemicals are known to damage dopamine neurons, which is why they are used in animal models of PD</a:t>
            </a:r>
            <a:r>
              <a:rPr lang="en-GB" baseline="30000" dirty="0"/>
              <a:t>1,2</a:t>
            </a:r>
            <a:endParaRPr lang="en-GB" dirty="0"/>
          </a:p>
          <a:p>
            <a:pPr>
              <a:buClr>
                <a:schemeClr val="tx1"/>
              </a:buClr>
            </a:pPr>
            <a:r>
              <a:rPr lang="en-GB" dirty="0"/>
              <a:t>Other factors are </a:t>
            </a:r>
            <a:r>
              <a:rPr lang="en-US" dirty="0"/>
              <a:t>associated with a reduced risk</a:t>
            </a:r>
            <a:r>
              <a:rPr lang="en-GB" dirty="0"/>
              <a:t> of developing PD, these include caffeine intake, vitamin D, and physical exercise</a:t>
            </a:r>
            <a:r>
              <a:rPr lang="en-GB" baseline="30000" dirty="0"/>
              <a:t>3,4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D83556-4329-473A-AB85-F7CCA32379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MPTP=1-methyl-4-phenyl-1,2,3,6-tetrahydropyridine; PD=Parkinson’s disease</a:t>
            </a:r>
            <a:br>
              <a:rPr lang="en-GB"/>
            </a:br>
            <a:endParaRPr lang="en-GB"/>
          </a:p>
          <a:p>
            <a:pPr marL="0" indent="0">
              <a:buNone/>
            </a:pPr>
            <a:r>
              <a:rPr lang="en-GB"/>
              <a:t>1. </a:t>
            </a:r>
            <a:r>
              <a:rPr lang="en-US" err="1"/>
              <a:t>Ascherio</a:t>
            </a:r>
            <a:r>
              <a:rPr lang="en-US"/>
              <a:t> &amp; Schwarzschild. Lancet Neurol 2016;15(12):1257–1272</a:t>
            </a:r>
            <a:r>
              <a:rPr lang="en-GB"/>
              <a:t>; 2. Dorsey &amp; Bloem. J </a:t>
            </a:r>
            <a:r>
              <a:rPr lang="en-GB" err="1"/>
              <a:t>Parkinsons</a:t>
            </a:r>
            <a:r>
              <a:rPr lang="en-GB"/>
              <a:t> Dis 2024;14(3):451–465;</a:t>
            </a:r>
          </a:p>
          <a:p>
            <a:r>
              <a:rPr lang="en-GB"/>
              <a:t>3. Veronese et al. Mov </a:t>
            </a:r>
            <a:r>
              <a:rPr lang="en-GB" err="1"/>
              <a:t>Disord</a:t>
            </a:r>
            <a:r>
              <a:rPr lang="en-GB"/>
              <a:t> 2024;39(7):1203–1212; 4. Elbaz et al. Revue </a:t>
            </a:r>
            <a:r>
              <a:rPr lang="en-GB" err="1"/>
              <a:t>Neurologique</a:t>
            </a:r>
            <a:r>
              <a:rPr lang="en-GB"/>
              <a:t> 2016;172:14–26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Parkinson’s disease – Neurobiology and aetiology</a:t>
            </a:r>
          </a:p>
        </p:txBody>
      </p:sp>
      <p:graphicFrame>
        <p:nvGraphicFramePr>
          <p:cNvPr id="14" name="Group 28">
            <a:extLst>
              <a:ext uri="{FF2B5EF4-FFF2-40B4-BE49-F238E27FC236}">
                <a16:creationId xmlns:a16="http://schemas.microsoft.com/office/drawing/2014/main" id="{80B44FF6-560D-A61A-A23E-DC8E81A88F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2022539"/>
              </p:ext>
            </p:extLst>
          </p:nvPr>
        </p:nvGraphicFramePr>
        <p:xfrm>
          <a:off x="539748" y="1421308"/>
          <a:ext cx="6588000" cy="4062145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3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5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6699FF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GB" sz="1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6699FF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0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6699FF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Pesticides</a:t>
                      </a:r>
                    </a:p>
                  </a:txBody>
                  <a:tcPr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Exposure to pesticides increases the risk of PD  (e.g., paraquat, rotenone)</a:t>
                      </a:r>
                      <a:r>
                        <a:rPr kumimoji="0" lang="en-GB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1,2</a:t>
                      </a:r>
                      <a:endParaRPr kumimoji="0" lang="en-GB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0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6699FF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Chemicals</a:t>
                      </a:r>
                    </a:p>
                  </a:txBody>
                  <a:tcPr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Some chemicals are known risk factors for PD, </a:t>
                      </a:r>
                      <a:b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</a:b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(e.g., MPTP, which is known to be neurotoxic)</a:t>
                      </a:r>
                      <a:r>
                        <a:rPr kumimoji="0" lang="en-GB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20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6699FF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Air pollution</a:t>
                      </a:r>
                    </a:p>
                  </a:txBody>
                  <a:tcPr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Although unclear, certain sorts of air pollution are thought to be a risk factor for PD</a:t>
                      </a:r>
                      <a:r>
                        <a:rPr kumimoji="0" lang="en-GB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69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6699FF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Diet</a:t>
                      </a:r>
                    </a:p>
                  </a:txBody>
                  <a:tcPr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BF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Vitamin D and caffeine intake reduce risk of PD</a:t>
                      </a:r>
                      <a:r>
                        <a:rPr kumimoji="0" lang="en-GB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3,4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High milk and dairy consumption increases the risk of PD</a:t>
                      </a:r>
                      <a:r>
                        <a:rPr kumimoji="0" lang="en-GB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793112"/>
                  </a:ext>
                </a:extLst>
              </a:tr>
              <a:tr h="6020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6699FF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Physical activity</a:t>
                      </a:r>
                    </a:p>
                  </a:txBody>
                  <a:tcPr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Vigorous physical activity, and reduced sitting time reduce the risk of PD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en-GB" sz="1600" b="0" i="0" u="none" strike="noStrike" cap="none" normalizeH="0" baseline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202455"/>
                  </a:ext>
                </a:extLst>
              </a:tr>
              <a:tr h="3485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6699FF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Smoking</a:t>
                      </a:r>
                    </a:p>
                  </a:txBody>
                  <a:tcPr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BF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Tobacco use reduces the risk of PD</a:t>
                      </a:r>
                      <a:r>
                        <a:rPr kumimoji="0" lang="en-GB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24240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4081805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I3jDsaWs"/>
  <p:tag name="ARTICULATE_PROJECT_OPEN" val="0"/>
  <p:tag name="ARTICULATE_SLIDE_COUNT" val="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829C639-A2E9-4C6D-9A9E-7C4C6C24443A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64DD7B-F32E-4069-92D4-36EC2A629D89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AABC1FD-0857-479B-A8FB-791C5186AB6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E50331B-69DD-4B0E-B0DC-BAD5DBBC6A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112</TotalTime>
  <Words>446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Neurotorium - PowerPoint-Skabelon - 2022-01-28</vt:lpstr>
      <vt:lpstr>Environmental risk factors for Parkinson’s disease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37</cp:revision>
  <cp:lastPrinted>2018-10-30T10:22:30Z</cp:lastPrinted>
  <dcterms:created xsi:type="dcterms:W3CDTF">2017-01-23T14:24:15Z</dcterms:created>
  <dcterms:modified xsi:type="dcterms:W3CDTF">2025-05-06T08:53:01Z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D197720C-B7A8-4E6F-967B-5E37BCEA2960</vt:lpwstr>
  </property>
  <property fmtid="{D5CDD505-2E9C-101B-9397-08002B2CF9AE}" pid="3" name="ArticulatePath">
    <vt:lpwstr>3 - Neurobiology and aetiology 13-Apr-17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