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352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eurotorium.org/genetics-parkinsons-clinical-research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5"/>
            <a:ext cx="5438140" cy="4117623"/>
          </a:xfrm>
        </p:spPr>
        <p:txBody>
          <a:bodyPr/>
          <a:lstStyle/>
          <a:p>
            <a:r>
              <a:rPr lang="en-GB" dirty="0"/>
              <a:t>There are many known and hypothesized genes linked with PD, as outlined on the slide.</a:t>
            </a:r>
            <a:r>
              <a:rPr lang="en-GB" baseline="30000" dirty="0"/>
              <a:t>2-5</a:t>
            </a:r>
            <a:r>
              <a:rPr lang="en-GB" dirty="0"/>
              <a:t> Indeed, some have argued that PD can be viewed as predominantly a genetic disease, in which all the known environmental factors act within the context of genetic risk.</a:t>
            </a:r>
            <a:r>
              <a:rPr lang="en-GB" baseline="30000" dirty="0"/>
              <a:t>3</a:t>
            </a:r>
            <a:r>
              <a:rPr lang="en-GB" dirty="0"/>
              <a:t> This does not ignore the known environmental factors influencing PD risk – and indeed the increase in the prevalence of PD seen in the past decades – but rather argues that these factors are interacting with underlying genetics to produce disease.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Neurotorium</a:t>
            </a:r>
            <a:r>
              <a:rPr lang="en-US" dirty="0"/>
              <a:t>. </a:t>
            </a:r>
            <a:r>
              <a:rPr lang="en-US" dirty="0">
                <a:hlinkClick r:id="rId3"/>
              </a:rPr>
              <a:t>https://neurotorium.org/genetics-parkinsons-clinical-research/</a:t>
            </a:r>
            <a:r>
              <a:rPr lang="en-US" dirty="0"/>
              <a:t>. Accessed April 25, 2025.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Bandres-</a:t>
            </a:r>
            <a:r>
              <a:rPr lang="en-GB" dirty="0" err="1"/>
              <a:t>Ciga</a:t>
            </a:r>
            <a:r>
              <a:rPr lang="en-GB" dirty="0"/>
              <a:t> S, Diez-Fairen M, Kim JJ, Singleton AB. Genetics of Parkinson’s disease: an introspection of its journey towards precision medicine. Neurobiol Dis 2020; 137: 104782.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Lim SY, Klein C. Parkinson’s disease is predominantly a genetic disease. J </a:t>
            </a:r>
            <a:r>
              <a:rPr lang="en-GB" dirty="0" err="1"/>
              <a:t>Parkinsons</a:t>
            </a:r>
            <a:r>
              <a:rPr lang="en-GB" dirty="0"/>
              <a:t> Dis 2024; 14 (3): 467–482.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Nalls MA, </a:t>
            </a:r>
            <a:r>
              <a:rPr lang="en-GB" dirty="0" err="1"/>
              <a:t>Blauwendraat</a:t>
            </a:r>
            <a:r>
              <a:rPr lang="en-GB" dirty="0"/>
              <a:t> C, </a:t>
            </a:r>
            <a:r>
              <a:rPr lang="en-GB" dirty="0" err="1"/>
              <a:t>Vallerga</a:t>
            </a:r>
            <a:r>
              <a:rPr lang="en-GB" dirty="0"/>
              <a:t> CL, et al.; 23andMe Research Team; System Genomics of Parkinson’s Disease Consortium; International Parkinson’s Disease Genomics Consortium. Identification of novel risk loci, causal insights, and heritable risk for Parkinson’s disease: a meta-analysis of genome-wide association studies. Lancet </a:t>
            </a:r>
            <a:r>
              <a:rPr lang="en-GB" dirty="0" err="1"/>
              <a:t>Neurol</a:t>
            </a:r>
            <a:r>
              <a:rPr lang="en-GB" dirty="0"/>
              <a:t> 2019; 18 (12): 1091–1102.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 err="1"/>
              <a:t>Blauwendraat</a:t>
            </a:r>
            <a:r>
              <a:rPr lang="en-GB" dirty="0"/>
              <a:t> C, Nalls MA, Singleton AB. The genetic architecture of Parkinson’s disease. Lancet </a:t>
            </a:r>
            <a:r>
              <a:rPr lang="en-GB" dirty="0" err="1"/>
              <a:t>Neurol</a:t>
            </a:r>
            <a:r>
              <a:rPr lang="en-GB" dirty="0"/>
              <a:t> 2020; 19 (2): 170–178.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74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hyperlink" Target="https://neurotorium.org/genetics-parkinsons-clinical-researc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factors underlying PD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84DB-F58D-6F85-A4BC-75D044AC7B30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795657" y="1416785"/>
            <a:ext cx="2855006" cy="4415215"/>
          </a:xfrm>
        </p:spPr>
        <p:txBody>
          <a:bodyPr/>
          <a:lstStyle/>
          <a:p>
            <a:r>
              <a:rPr lang="en-GB" dirty="0"/>
              <a:t>As well as genetic variations that cause PD, there are many more known mutations that will increase a person’s risk of developing PD – i.e., susceptibility genetic variants</a:t>
            </a:r>
            <a:r>
              <a:rPr lang="en-GB" baseline="30000" dirty="0"/>
              <a:t>2,3</a:t>
            </a:r>
            <a:endParaRPr lang="en-GB" dirty="0"/>
          </a:p>
          <a:p>
            <a:r>
              <a:rPr lang="en-GB" dirty="0"/>
              <a:t>A meta-analysis using data from 17 different GWAS datasets identified 90 risk loci for PD spread across 78 genomic regions</a:t>
            </a:r>
            <a:r>
              <a:rPr lang="en-GB" baseline="30000" dirty="0"/>
              <a:t>4</a:t>
            </a:r>
            <a:endParaRPr lang="en-GB" dirty="0"/>
          </a:p>
          <a:p>
            <a:pPr lvl="1"/>
            <a:r>
              <a:rPr lang="en-GB" dirty="0"/>
              <a:t>When analysed, these genomic regions were concentrated for genes expressed in the brain</a:t>
            </a:r>
            <a:r>
              <a:rPr lang="en-GB" baseline="30000" dirty="0"/>
              <a:t>4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5B3E44-CAA3-4A34-BEC7-72FDEE4BBD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CNV=copy number variation; GWAS=genome-wide association study; PD=Parkinson’s disease; SNV, single nucleotide variation; STR=short tandem repeat; </a:t>
            </a:r>
            <a:br>
              <a:rPr lang="en-US" dirty="0"/>
            </a:br>
            <a:r>
              <a:rPr lang="en-US" dirty="0"/>
              <a:t>WES=whole exome sequencing; WGS, whole genome study; XWAS=X chromosome-wide association study</a:t>
            </a:r>
          </a:p>
          <a:p>
            <a:r>
              <a:rPr lang="en-US" dirty="0"/>
              <a:t>1. </a:t>
            </a:r>
            <a:r>
              <a:rPr lang="en-US" dirty="0" err="1"/>
              <a:t>Neurotorium</a:t>
            </a:r>
            <a:r>
              <a:rPr lang="en-US" dirty="0"/>
              <a:t>. </a:t>
            </a:r>
            <a:r>
              <a:rPr lang="en-US" dirty="0">
                <a:hlinkClick r:id="rId4"/>
              </a:rPr>
              <a:t>https://neurotorium.org/genetics-parkinsons-clinical-research/</a:t>
            </a:r>
            <a:r>
              <a:rPr lang="en-US" dirty="0"/>
              <a:t>. Accessed April 25, 2025. 2. </a:t>
            </a:r>
            <a:r>
              <a:rPr lang="en-US" dirty="0" err="1"/>
              <a:t>Bandres-Ciga</a:t>
            </a:r>
            <a:r>
              <a:rPr lang="en-US" dirty="0"/>
              <a:t> et al. </a:t>
            </a:r>
            <a:r>
              <a:rPr lang="en-US" dirty="0" err="1"/>
              <a:t>Neurobiol</a:t>
            </a:r>
            <a:r>
              <a:rPr lang="en-US" dirty="0"/>
              <a:t> Dis 2020;137:104782; </a:t>
            </a:r>
          </a:p>
          <a:p>
            <a:r>
              <a:rPr lang="en-US" dirty="0"/>
              <a:t>3. Lim &amp; Klein. J </a:t>
            </a:r>
            <a:r>
              <a:rPr lang="en-US" dirty="0" err="1"/>
              <a:t>Parkinsons</a:t>
            </a:r>
            <a:r>
              <a:rPr lang="en-US" dirty="0"/>
              <a:t> Dis 2024;14(3):467–482; 4. Nalls et al. Lancet Neurol 2019;18(12):1091–1102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0C1FE7A-3972-C9AD-8F3E-6A22ED328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59957"/>
              </p:ext>
            </p:extLst>
          </p:nvPr>
        </p:nvGraphicFramePr>
        <p:xfrm>
          <a:off x="539749" y="1659883"/>
          <a:ext cx="8128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480">
                  <a:extLst>
                    <a:ext uri="{9D8B030D-6E8A-4147-A177-3AD203B41FA5}">
                      <a16:colId xmlns:a16="http://schemas.microsoft.com/office/drawing/2014/main" val="3907151639"/>
                    </a:ext>
                  </a:extLst>
                </a:gridCol>
                <a:gridCol w="1001485">
                  <a:extLst>
                    <a:ext uri="{9D8B030D-6E8A-4147-A177-3AD203B41FA5}">
                      <a16:colId xmlns:a16="http://schemas.microsoft.com/office/drawing/2014/main" val="1104540624"/>
                    </a:ext>
                  </a:extLst>
                </a:gridCol>
                <a:gridCol w="3037115">
                  <a:extLst>
                    <a:ext uri="{9D8B030D-6E8A-4147-A177-3AD203B41FA5}">
                      <a16:colId xmlns:a16="http://schemas.microsoft.com/office/drawing/2014/main" val="3857922496"/>
                    </a:ext>
                  </a:extLst>
                </a:gridCol>
                <a:gridCol w="1197428">
                  <a:extLst>
                    <a:ext uri="{9D8B030D-6E8A-4147-A177-3AD203B41FA5}">
                      <a16:colId xmlns:a16="http://schemas.microsoft.com/office/drawing/2014/main" val="780035047"/>
                    </a:ext>
                  </a:extLst>
                </a:gridCol>
                <a:gridCol w="1548492">
                  <a:extLst>
                    <a:ext uri="{9D8B030D-6E8A-4147-A177-3AD203B41FA5}">
                      <a16:colId xmlns:a16="http://schemas.microsoft.com/office/drawing/2014/main" val="2599781962"/>
                    </a:ext>
                  </a:extLst>
                </a:gridCol>
              </a:tblGrid>
              <a:tr h="269715">
                <a:tc>
                  <a:txBody>
                    <a:bodyPr/>
                    <a:lstStyle/>
                    <a:p>
                      <a:r>
                        <a:rPr lang="en-US" sz="900" dirty="0"/>
                        <a:t>Monogenic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Year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GWAS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Total no. PD participants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Ancestral diversity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381232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dirty="0"/>
                        <a:t>VPS35</a:t>
                      </a:r>
                      <a:endParaRPr lang="en-GB" sz="900" i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2017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3 loci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5.1k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East Asian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02565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2017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44 loci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26.0k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European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606979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2019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6 loci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28.6k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European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497248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2019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11 loci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6.7k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East Asian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238725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2019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78 loci (90 risk signals)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37.7k 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European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624002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2020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11 loci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6.7k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East Asian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921432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2021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XWAS: 2 loci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11.1k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European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744621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2021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1 variant East Asian specific, 1 variant shared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40.2k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Multiple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46126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2021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1 locus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0.8k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Latino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56936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2022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1 loci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8.5k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Multiple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805285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2023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STR analysis: 34 loci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16.6k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European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632001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2023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GWAS &amp; CNV association study: 23 SNV, 1 CNV loci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0.4k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East Asian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048002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2023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8 loci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2.0k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East Asian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603330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2023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3 loci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2.6k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European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474432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2023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WGS &amp; WES: rare variant burden tests: 2 loci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7.2k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European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789939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2023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1 risk variant</a:t>
                      </a:r>
                      <a:endParaRPr lang="en-GB" sz="900" i="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1.5k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African</a:t>
                      </a:r>
                      <a:endParaRPr lang="en-GB" sz="9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52243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2023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78 loci</a:t>
                      </a:r>
                      <a:endParaRPr lang="en-GB" sz="900" i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49.0k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Multiple</a:t>
                      </a:r>
                      <a:endParaRPr lang="en-GB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286660"/>
                  </a:ext>
                </a:extLst>
              </a:tr>
              <a:tr h="168572">
                <a:tc>
                  <a:txBody>
                    <a:bodyPr/>
                    <a:lstStyle/>
                    <a:p>
                      <a:r>
                        <a:rPr lang="en-US" sz="900" b="0" i="1" dirty="0"/>
                        <a:t>RAB32 p.S71R{35}</a:t>
                      </a:r>
                      <a:endParaRPr lang="en-GB" sz="900" b="0" i="1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2024</a:t>
                      </a:r>
                      <a:endParaRPr lang="en-GB" sz="900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0" dirty="0"/>
                        <a:t>-</a:t>
                      </a:r>
                      <a:endParaRPr lang="en-GB" sz="900" i="0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-</a:t>
                      </a:r>
                      <a:endParaRPr lang="en-GB" sz="900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Multiple</a:t>
                      </a:r>
                      <a:endParaRPr lang="en-GB" sz="900" dirty="0"/>
                    </a:p>
                  </a:txBody>
                  <a:tcP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56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3FCE0697-9937-E424-E2FC-EA159F2DECCB}"/>
              </a:ext>
            </a:extLst>
          </p:cNvPr>
          <p:cNvSpPr/>
          <p:nvPr/>
        </p:nvSpPr>
        <p:spPr>
          <a:xfrm>
            <a:off x="995339" y="1327885"/>
            <a:ext cx="74152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Historical timeline of PD genetics and genomics research: 2017–2024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51810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</TotalTime>
  <Words>597</Words>
  <Application>Microsoft Office PowerPoint</Application>
  <PresentationFormat>Widescreen</PresentationFormat>
  <Paragraphs>97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Genetic factors underlying PD (II)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39</cp:revision>
  <cp:lastPrinted>2018-10-30T10:22:30Z</cp:lastPrinted>
  <dcterms:created xsi:type="dcterms:W3CDTF">2017-01-23T14:24:15Z</dcterms:created>
  <dcterms:modified xsi:type="dcterms:W3CDTF">2025-05-06T09:18:17Z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