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1" r:id="rId4"/>
  </p:sldMasterIdLst>
  <p:notesMasterIdLst>
    <p:notesMasterId r:id="rId6"/>
  </p:notesMasterIdLst>
  <p:handoutMasterIdLst>
    <p:handoutMasterId r:id="rId7"/>
  </p:handoutMasterIdLst>
  <p:sldIdLst>
    <p:sldId id="353" r:id="rId5"/>
  </p:sldIdLst>
  <p:sldSz cx="12192000" cy="6858000"/>
  <p:notesSz cx="6797675" cy="9874250"/>
  <p:custDataLst>
    <p:tags r:id="rId8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99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C910755-3805-7BFA-6DD6-38D0DEB42E74}" name="LIM SHEN-YANG" initials="LS" userId="S::limshenyang@365.um.edu.my::9cfd9c3b-c36f-4671-b1b7-eaf4a1f3db1d" providerId="AD"/>
  <p188:author id="{CE303657-22CF-2038-560F-22E54960A577}" name="Gustavsson, Emil" initials="EG" userId="S::skgtkgu@ucl.ac.uk::0c70fa31-247b-4ecb-bf76-c47c2fbe80b6" providerId="AD"/>
  <p188:author id="{F286F46B-D11B-7411-908D-9B4A368D0C37}" name="Chris Edge" initials="CE" userId="S::Chris.Edge@primeglobalpeople.com::9878e1fe-fc43-4c11-846c-29f97c46eb4b" providerId="AD"/>
  <p188:author id="{147F2874-1246-3F60-FA90-4223E9C36F93}" name="Bryn Farnsworth von Cederwald" initials="Bv" userId="S::bfc@lundbeckfonden.com::827f453e-d371-4a1e-8a43-bba9e40cc001" providerId="AD"/>
  <p188:author id="{1CE8D3BB-5F64-613E-D23A-23F9CD7E77BC}" name="Joshua Ooi" initials="JO" userId="64d38ccce015615d" providerId="Windows Live"/>
  <p188:author id="{5ACDF9C1-C97A-4004-6B13-08511EB5CE41}" name="Rachel Jagger" initials="RJ" userId="S::Rachel.Jagger@primeglobalpeople.com::cf4acb15-657a-45e0-bad4-d602a69c1922" providerId="AD"/>
  <p188:author id="{5E5B7FDA-5339-A08E-75BD-141561AECB94}" name="David Stanley" initials="DS" userId="S::David.Stanley@primeglobalpeople.com::577f62c1-a009-40ab-b0e0-6082ed2a73a8" providerId="AD"/>
  <p188:author id="{FFE47EE6-A2F0-13A5-8EE8-3661DB1849A6}" name="Medical Writer" initials="MP" userId="Medical Writer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topher Edge" initials="CE" lastIdx="142" clrIdx="0"/>
  <p:cmAuthor id="2" name="Ebru Karakoc Madsen" initials="EBKA" lastIdx="24" clrIdx="1"/>
  <p:cmAuthor id="3" name="Audrey Dufour" initials="AD" lastIdx="24" clrIdx="2"/>
  <p:cmAuthor id="4" name="Simon Wheeler" initials="SW" lastIdx="11" clrIdx="3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  <p:cmAuthor id="5" name="Shen Yang Lim" initials="SYL" lastIdx="36" clrIdx="4">
    <p:extLst>
      <p:ext uri="{19B8F6BF-5375-455C-9EA6-DF929625EA0E}">
        <p15:presenceInfo xmlns:p15="http://schemas.microsoft.com/office/powerpoint/2012/main" userId="9812e3e6622eaa0d" providerId="Windows Live"/>
      </p:ext>
    </p:extLst>
  </p:cmAuthor>
  <p:cmAuthor id="6" name="Ebru Karakoc Madsen" initials="EKM" lastIdx="19" clrIdx="5">
    <p:extLst>
      <p:ext uri="{19B8F6BF-5375-455C-9EA6-DF929625EA0E}">
        <p15:presenceInfo xmlns:p15="http://schemas.microsoft.com/office/powerpoint/2012/main" userId="S-1-5-21-1839211835-619659539-556599288-18037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C6C6"/>
    <a:srgbClr val="57257D"/>
    <a:srgbClr val="EAE8EF"/>
    <a:srgbClr val="14236B"/>
    <a:srgbClr val="EBF0EE"/>
    <a:srgbClr val="FDCBA9"/>
    <a:srgbClr val="FDBD91"/>
    <a:srgbClr val="557C34"/>
    <a:srgbClr val="CAD7E4"/>
    <a:srgbClr val="DCC5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652" autoAdjust="0"/>
    <p:restoredTop sz="82930" autoAdjust="0"/>
  </p:normalViewPr>
  <p:slideViewPr>
    <p:cSldViewPr snapToGrid="0">
      <p:cViewPr varScale="1">
        <p:scale>
          <a:sx n="132" d="100"/>
          <a:sy n="132" d="100"/>
        </p:scale>
        <p:origin x="960" y="120"/>
      </p:cViewPr>
      <p:guideLst>
        <p:guide orient="horz" pos="2999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>
        <p:scale>
          <a:sx n="100" d="100"/>
          <a:sy n="100" d="100"/>
        </p:scale>
        <p:origin x="9246" y="86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Relationship Id="rId14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8" y="2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06/05/2025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5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8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8" y="2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06-05-2025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51983"/>
            <a:ext cx="543814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5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8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51985"/>
            <a:ext cx="5438140" cy="4417415"/>
          </a:xfrm>
        </p:spPr>
        <p:txBody>
          <a:bodyPr/>
          <a:lstStyle/>
          <a:p>
            <a:r>
              <a:rPr lang="en-GB" dirty="0"/>
              <a:t>Mutations in many different genes are known to cause PD.</a:t>
            </a:r>
            <a:r>
              <a:rPr lang="en-GB" baseline="30000" dirty="0"/>
              <a:t>1,2</a:t>
            </a:r>
            <a:r>
              <a:rPr lang="en-GB" dirty="0"/>
              <a:t> These various known genetic causes of PD can cause a variety of different </a:t>
            </a:r>
            <a:r>
              <a:rPr lang="en-GB" dirty="0" err="1"/>
              <a:t>clinico</a:t>
            </a:r>
            <a:r>
              <a:rPr lang="en-GB" dirty="0"/>
              <a:t>-pathological presentations, ranging from slowly progressing disease to severe phenotypes </a:t>
            </a:r>
            <a:r>
              <a:rPr lang="en-US" dirty="0"/>
              <a:t>such as dementia with Lewy bodies</a:t>
            </a:r>
            <a:r>
              <a:rPr lang="en-GB" dirty="0"/>
              <a:t>.</a:t>
            </a:r>
            <a:r>
              <a:rPr lang="en-GB" baseline="30000" dirty="0"/>
              <a:t>5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Jia F, Fellner A, Kumar KR. Monogenic Parkinson’s disease: genotype, phenotype, pathophysiology, and genetic testing. Genes (Basel) 2022; 13 (3): 471.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Day JO, Mullin S. The genetics of Parkinson’s disease and implications for clinical practice. Genes (Basel) 2021; 12 (7): 1006.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Lim SY, Tan AH, Ahmad-Annuar A, et al. Uncovering the genetic basis of Parkinson’s disease globally: from discoveries to the clinic. Lancet </a:t>
            </a:r>
            <a:r>
              <a:rPr lang="en-GB" dirty="0" err="1"/>
              <a:t>Neurol</a:t>
            </a:r>
            <a:r>
              <a:rPr lang="en-GB" dirty="0"/>
              <a:t> 2024; 23 (12): 1267–1280.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Gan-Or Z. Clinical genetic testing in Parkinson’s disease should become part of routine patient care. Brain 2024; 147 (8): 2595–2597. </a:t>
            </a:r>
            <a:endParaRPr lang="en-GB" dirty="0"/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Lunati</a:t>
            </a:r>
            <a:r>
              <a:rPr lang="en-GB" dirty="0"/>
              <a:t> A, Lesage S, Brice A. The genetic landscape of Parkinson’s disease. Rev </a:t>
            </a:r>
            <a:r>
              <a:rPr lang="en-GB" dirty="0" err="1"/>
              <a:t>Neurol</a:t>
            </a:r>
            <a:r>
              <a:rPr lang="en-GB" dirty="0"/>
              <a:t> (Paris) 2018; 174 (9): 628–643.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68353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290635007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778854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91518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88555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561565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587902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203944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718401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877613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662792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106972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421762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211053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94349321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792136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371577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129892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6742457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62427291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887224860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891911452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17267405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2892933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9450896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0516507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4453425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373726587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54906643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67152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833940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226227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199894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364190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762935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8206054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897049056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6127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  <p:sldLayoutId id="2147483728" r:id="rId17"/>
    <p:sldLayoutId id="2147483729" r:id="rId18"/>
    <p:sldLayoutId id="2147483730" r:id="rId19"/>
    <p:sldLayoutId id="2147483731" r:id="rId20"/>
    <p:sldLayoutId id="2147483732" r:id="rId21"/>
    <p:sldLayoutId id="2147483733" r:id="rId22"/>
    <p:sldLayoutId id="2147483734" r:id="rId23"/>
    <p:sldLayoutId id="2147483735" r:id="rId24"/>
    <p:sldLayoutId id="2147483736" r:id="rId25"/>
    <p:sldLayoutId id="2147483737" r:id="rId26"/>
    <p:sldLayoutId id="2147483738" r:id="rId27"/>
    <p:sldLayoutId id="2147483739" r:id="rId28"/>
    <p:sldLayoutId id="2147483740" r:id="rId29"/>
    <p:sldLayoutId id="2147483741" r:id="rId30"/>
    <p:sldLayoutId id="2147483742" r:id="rId31"/>
    <p:sldLayoutId id="2147483743" r:id="rId32"/>
    <p:sldLayoutId id="2147483744" r:id="rId33"/>
    <p:sldLayoutId id="2147483745" r:id="rId34"/>
    <p:sldLayoutId id="2147483746" r:id="rId35"/>
    <p:sldLayoutId id="2147483747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Parkinson’s disease – Neurobiology and aetiology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Monogenic causes of Parkinson’s disease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idx="20"/>
          </p:nvPr>
        </p:nvSpPr>
        <p:spPr/>
        <p:txBody>
          <a:bodyPr/>
          <a:lstStyle/>
          <a:p>
            <a:r>
              <a:rPr lang="en-GB" sz="1800" dirty="0"/>
              <a:t>Since the discovery of </a:t>
            </a:r>
            <a:r>
              <a:rPr lang="en-GB" sz="1800" i="1" dirty="0"/>
              <a:t>SNCA</a:t>
            </a:r>
            <a:r>
              <a:rPr lang="en-GB" sz="1800" dirty="0"/>
              <a:t>, several genes have been found that can cause PD</a:t>
            </a:r>
            <a:r>
              <a:rPr lang="en-GB" sz="1800" baseline="30000" dirty="0"/>
              <a:t>1,2</a:t>
            </a:r>
          </a:p>
          <a:p>
            <a:r>
              <a:rPr lang="en-GB" sz="1800" dirty="0"/>
              <a:t>Studies of families with high rates of PD, as well as twin studies, have been used to identify genetic factors that contribute to the development of PD, including monogenic causes</a:t>
            </a:r>
            <a:r>
              <a:rPr lang="en-GB" sz="1800" baseline="30000" dirty="0"/>
              <a:t>1,2</a:t>
            </a:r>
          </a:p>
          <a:p>
            <a:r>
              <a:rPr lang="en-GB" sz="1800" dirty="0"/>
              <a:t>However, only an estimated 5–15% of cases of PD are attributable to monogenic causes</a:t>
            </a:r>
            <a:r>
              <a:rPr lang="en-GB" sz="1800" baseline="30000" dirty="0"/>
              <a:t>1,3,4</a:t>
            </a:r>
            <a:endParaRPr lang="en-GB" sz="1800" dirty="0"/>
          </a:p>
          <a:p>
            <a:pPr lvl="1"/>
            <a:r>
              <a:rPr lang="en-GB" dirty="0"/>
              <a:t>Some well-established causes of autosomal dominant PD are genetic variations in the genes </a:t>
            </a:r>
            <a:r>
              <a:rPr lang="en-GB" i="1" dirty="0"/>
              <a:t>SNCA</a:t>
            </a:r>
            <a:r>
              <a:rPr lang="en-GB" dirty="0"/>
              <a:t>, </a:t>
            </a:r>
            <a:r>
              <a:rPr lang="en-GB" i="1" dirty="0"/>
              <a:t>LRRK2</a:t>
            </a:r>
            <a:r>
              <a:rPr lang="en-GB" dirty="0"/>
              <a:t>, and </a:t>
            </a:r>
            <a:r>
              <a:rPr lang="en-GB" i="1" dirty="0"/>
              <a:t>VPS35</a:t>
            </a:r>
          </a:p>
          <a:p>
            <a:pPr lvl="1"/>
            <a:r>
              <a:rPr lang="en-GB" dirty="0"/>
              <a:t>…and some well-established causes of autosomal recessive PD are genetic variations in the genes </a:t>
            </a:r>
            <a:r>
              <a:rPr lang="en-GB" i="1" dirty="0"/>
              <a:t>PRKN</a:t>
            </a:r>
            <a:r>
              <a:rPr lang="en-GB" dirty="0"/>
              <a:t>, </a:t>
            </a:r>
            <a:r>
              <a:rPr lang="en-GB" i="1" dirty="0"/>
              <a:t>PINK1</a:t>
            </a:r>
            <a:r>
              <a:rPr lang="en-GB" dirty="0"/>
              <a:t> and </a:t>
            </a:r>
            <a:r>
              <a:rPr lang="en-GB" i="1" dirty="0"/>
              <a:t>DJ-1</a:t>
            </a:r>
            <a:endParaRPr lang="en-GB" sz="1200" i="1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2734E7-462E-4432-BBAB-068D27A35ED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i="1" dirty="0"/>
              <a:t>DJ-1</a:t>
            </a:r>
            <a:r>
              <a:rPr lang="en-GB" dirty="0"/>
              <a:t>=parkinsonism associated </a:t>
            </a:r>
            <a:r>
              <a:rPr lang="en-GB" dirty="0" err="1"/>
              <a:t>deglycase</a:t>
            </a:r>
            <a:r>
              <a:rPr lang="en-GB" dirty="0"/>
              <a:t>; PD=Parkinson’s disease; </a:t>
            </a:r>
            <a:br>
              <a:rPr lang="en-GB" dirty="0"/>
            </a:br>
            <a:r>
              <a:rPr lang="en-GB" i="1" dirty="0"/>
              <a:t>PINK1</a:t>
            </a:r>
            <a:r>
              <a:rPr lang="en-GB" dirty="0"/>
              <a:t>=PTEN-induced putative kinase 1; </a:t>
            </a:r>
            <a:r>
              <a:rPr lang="en-GB" i="1" dirty="0"/>
              <a:t>PRKN</a:t>
            </a:r>
            <a:r>
              <a:rPr lang="en-GB" dirty="0"/>
              <a:t>=parkin; </a:t>
            </a:r>
            <a:r>
              <a:rPr lang="en-GB" i="1" dirty="0"/>
              <a:t>LRRK2</a:t>
            </a:r>
            <a:r>
              <a:rPr lang="en-GB" dirty="0"/>
              <a:t>=leucine-rich repeat kinase 2; </a:t>
            </a:r>
            <a:br>
              <a:rPr lang="en-GB" dirty="0"/>
            </a:br>
            <a:r>
              <a:rPr lang="en-GB" i="1" dirty="0"/>
              <a:t>SNCA</a:t>
            </a:r>
            <a:r>
              <a:rPr lang="en-GB" dirty="0"/>
              <a:t>=</a:t>
            </a:r>
            <a:r>
              <a:rPr lang="el-GR" dirty="0">
                <a:ea typeface="ＭＳ Ｐゴシック" charset="0"/>
                <a:sym typeface="Symbol" charset="0"/>
              </a:rPr>
              <a:t>α</a:t>
            </a:r>
            <a:r>
              <a:rPr lang="en-GB" dirty="0">
                <a:ea typeface="ＭＳ Ｐゴシック" charset="0"/>
                <a:sym typeface="Symbol" charset="0"/>
              </a:rPr>
              <a:t>-synuclein; </a:t>
            </a:r>
            <a:r>
              <a:rPr lang="en-GB" i="1" dirty="0">
                <a:ea typeface="ＭＳ Ｐゴシック" charset="0"/>
                <a:sym typeface="Symbol" charset="0"/>
              </a:rPr>
              <a:t>VPS35</a:t>
            </a:r>
            <a:r>
              <a:rPr lang="en-GB" dirty="0">
                <a:ea typeface="ＭＳ Ｐゴシック" charset="0"/>
                <a:sym typeface="Symbol" charset="0"/>
              </a:rPr>
              <a:t>=</a:t>
            </a:r>
            <a:r>
              <a:rPr lang="en-GB" dirty="0" err="1">
                <a:ea typeface="ＭＳ Ｐゴシック" charset="0"/>
                <a:sym typeface="Symbol" charset="0"/>
              </a:rPr>
              <a:t>vacuolar</a:t>
            </a:r>
            <a:r>
              <a:rPr lang="en-GB" dirty="0">
                <a:ea typeface="ＭＳ Ｐゴシック" charset="0"/>
                <a:sym typeface="Symbol" charset="0"/>
              </a:rPr>
              <a:t> protein sorting-associated protein 35</a:t>
            </a:r>
            <a:br>
              <a:rPr lang="en-GB" dirty="0">
                <a:ea typeface="ＭＳ Ｐゴシック" charset="0"/>
                <a:sym typeface="Symbol" charset="0"/>
              </a:rPr>
            </a:br>
            <a:endParaRPr lang="en-GB" dirty="0">
              <a:ea typeface="ＭＳ Ｐゴシック" charset="0"/>
              <a:sym typeface="Symbol" charset="0"/>
            </a:endParaRPr>
          </a:p>
          <a:p>
            <a:pPr marL="0" indent="0">
              <a:buNone/>
            </a:pPr>
            <a:r>
              <a:rPr lang="en-GB" dirty="0">
                <a:ea typeface="ＭＳ Ｐゴシック" charset="0"/>
                <a:sym typeface="Symbol" charset="0"/>
              </a:rPr>
              <a:t>1. Jia et al. Genes (Basel) 2022;13(3):471; </a:t>
            </a:r>
            <a:r>
              <a:rPr lang="en-US" dirty="0">
                <a:ea typeface="ＭＳ Ｐゴシック" charset="0"/>
                <a:sym typeface="Symbol" charset="0"/>
              </a:rPr>
              <a:t>2. Day &amp; Mullin. Genes (Basel) 2021;12(7):1006; </a:t>
            </a:r>
            <a:br>
              <a:rPr lang="en-US" dirty="0">
                <a:ea typeface="ＭＳ Ｐゴシック" charset="0"/>
                <a:sym typeface="Symbol" charset="0"/>
              </a:rPr>
            </a:br>
            <a:r>
              <a:rPr lang="en-US" dirty="0">
                <a:ea typeface="ＭＳ Ｐゴシック" charset="0"/>
                <a:sym typeface="Symbol" charset="0"/>
              </a:rPr>
              <a:t>3. Lim et al. Lancet Neurol 2024;23(12):1267–1280; 4. Gan-Or. Brain 2024;147(8):2595–2597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BF501F9-E12F-A7D7-A79E-461F5E74A486}"/>
              </a:ext>
            </a:extLst>
          </p:cNvPr>
          <p:cNvSpPr txBox="1"/>
          <p:nvPr/>
        </p:nvSpPr>
        <p:spPr>
          <a:xfrm>
            <a:off x="6243845" y="1245387"/>
            <a:ext cx="541760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GB" sz="1100" b="1" dirty="0">
                <a:solidFill>
                  <a:schemeClr val="accent5">
                    <a:lumMod val="75000"/>
                  </a:schemeClr>
                </a:solidFill>
              </a:rPr>
              <a:t>Genes known to be associated with PD</a:t>
            </a:r>
            <a:r>
              <a:rPr lang="en-GB" sz="1100" b="1" baseline="30000" dirty="0">
                <a:solidFill>
                  <a:schemeClr val="accent5">
                    <a:lumMod val="75000"/>
                  </a:schemeClr>
                </a:solidFill>
              </a:rPr>
              <a:t>2</a:t>
            </a:r>
            <a:endParaRPr lang="en-GB" sz="11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C7BC3DF-4C04-DA1E-DECC-2E6B63B608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1981316"/>
              </p:ext>
            </p:extLst>
          </p:nvPr>
        </p:nvGraphicFramePr>
        <p:xfrm>
          <a:off x="6234646" y="1509759"/>
          <a:ext cx="543600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6000">
                  <a:extLst>
                    <a:ext uri="{9D8B030D-6E8A-4147-A177-3AD203B41FA5}">
                      <a16:colId xmlns:a16="http://schemas.microsoft.com/office/drawing/2014/main" val="2656711436"/>
                    </a:ext>
                  </a:extLst>
                </a:gridCol>
                <a:gridCol w="1152000">
                  <a:extLst>
                    <a:ext uri="{9D8B030D-6E8A-4147-A177-3AD203B41FA5}">
                      <a16:colId xmlns:a16="http://schemas.microsoft.com/office/drawing/2014/main" val="2192269935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1436065315"/>
                    </a:ext>
                  </a:extLst>
                </a:gridCol>
                <a:gridCol w="936000">
                  <a:extLst>
                    <a:ext uri="{9D8B030D-6E8A-4147-A177-3AD203B41FA5}">
                      <a16:colId xmlns:a16="http://schemas.microsoft.com/office/drawing/2014/main" val="1439568412"/>
                    </a:ext>
                  </a:extLst>
                </a:gridCol>
                <a:gridCol w="1728000">
                  <a:extLst>
                    <a:ext uri="{9D8B030D-6E8A-4147-A177-3AD203B41FA5}">
                      <a16:colId xmlns:a16="http://schemas.microsoft.com/office/drawing/2014/main" val="395700043"/>
                    </a:ext>
                  </a:extLst>
                </a:gridCol>
              </a:tblGrid>
              <a:tr h="187042">
                <a:tc>
                  <a:txBody>
                    <a:bodyPr/>
                    <a:lstStyle/>
                    <a:p>
                      <a:r>
                        <a:rPr lang="en-GB" sz="1050" dirty="0"/>
                        <a:t>Gene</a:t>
                      </a:r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50" dirty="0"/>
                        <a:t>Alternative names</a:t>
                      </a:r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dirty="0"/>
                        <a:t>Inheritance</a:t>
                      </a:r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50" dirty="0"/>
                        <a:t>PD phenotype</a:t>
                      </a:r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50" dirty="0"/>
                        <a:t>Function</a:t>
                      </a:r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1755632"/>
                  </a:ext>
                </a:extLst>
              </a:tr>
              <a:tr h="187042">
                <a:tc>
                  <a:txBody>
                    <a:bodyPr/>
                    <a:lstStyle/>
                    <a:p>
                      <a:r>
                        <a:rPr lang="en-US" sz="1050" b="1" i="1" dirty="0"/>
                        <a:t>SNCA</a:t>
                      </a:r>
                      <a:endParaRPr lang="en-GB" sz="1050" b="1" i="1" dirty="0"/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i="1" dirty="0"/>
                        <a:t>PARK1, PARK4, NCAP </a:t>
                      </a:r>
                      <a:endParaRPr lang="en-GB" sz="1050" i="1" dirty="0"/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dirty="0"/>
                        <a:t>AD</a:t>
                      </a:r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50" dirty="0"/>
                        <a:t>Early-onset</a:t>
                      </a:r>
                      <a:endParaRPr lang="en-GB" sz="1050" dirty="0"/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/>
                        <a:t>Encodes </a:t>
                      </a:r>
                      <a:r>
                        <a:rPr lang="el-GR" sz="1050" dirty="0"/>
                        <a:t>α</a:t>
                      </a:r>
                      <a:r>
                        <a:rPr lang="en-US" sz="1050" dirty="0"/>
                        <a:t>-synuclein</a:t>
                      </a:r>
                      <a:endParaRPr lang="en-GB" sz="1050" dirty="0"/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0013191"/>
                  </a:ext>
                </a:extLst>
              </a:tr>
              <a:tr h="280563">
                <a:tc>
                  <a:txBody>
                    <a:bodyPr/>
                    <a:lstStyle/>
                    <a:p>
                      <a:r>
                        <a:rPr lang="en-US" sz="1050" b="1" i="1" dirty="0"/>
                        <a:t>VPS35</a:t>
                      </a:r>
                      <a:endParaRPr lang="en-GB" sz="1050" b="1" i="1" dirty="0"/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i="1" dirty="0"/>
                        <a:t>PARK17,</a:t>
                      </a:r>
                    </a:p>
                    <a:p>
                      <a:r>
                        <a:rPr lang="en-US" sz="1050" i="1" dirty="0"/>
                        <a:t>MEM3</a:t>
                      </a:r>
                      <a:endParaRPr lang="en-GB" sz="1050" i="1" dirty="0"/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AD</a:t>
                      </a:r>
                      <a:endParaRPr lang="en-GB" sz="1050" dirty="0"/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50" dirty="0"/>
                        <a:t>Typical</a:t>
                      </a:r>
                      <a:endParaRPr lang="en-GB" sz="1050" dirty="0"/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Retromer, endosomal</a:t>
                      </a:r>
                    </a:p>
                    <a:p>
                      <a:r>
                        <a:rPr lang="en-US" sz="1050" dirty="0"/>
                        <a:t>trafficking</a:t>
                      </a:r>
                      <a:endParaRPr lang="en-GB" sz="1050" dirty="0"/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9517117"/>
                  </a:ext>
                </a:extLst>
              </a:tr>
              <a:tr h="93521">
                <a:tc>
                  <a:txBody>
                    <a:bodyPr/>
                    <a:lstStyle/>
                    <a:p>
                      <a:r>
                        <a:rPr lang="en-US" sz="1050" b="1" i="1" dirty="0"/>
                        <a:t>PINK1</a:t>
                      </a:r>
                      <a:endParaRPr lang="en-GB" sz="1050" b="1" i="1" dirty="0"/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i="1" dirty="0"/>
                        <a:t>PARK6</a:t>
                      </a:r>
                      <a:endParaRPr lang="en-GB" sz="1050" i="1" dirty="0"/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dirty="0"/>
                        <a:t>AR</a:t>
                      </a:r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50" dirty="0"/>
                        <a:t>Early-onset</a:t>
                      </a:r>
                      <a:endParaRPr lang="en-GB" sz="1050" dirty="0"/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en-GB" sz="1050" dirty="0"/>
                        <a:t>Mitochondrial</a:t>
                      </a:r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6986644"/>
                  </a:ext>
                </a:extLst>
              </a:tr>
              <a:tr h="93521">
                <a:tc>
                  <a:txBody>
                    <a:bodyPr/>
                    <a:lstStyle/>
                    <a:p>
                      <a:r>
                        <a:rPr lang="en-US" sz="1050" b="1" i="1" dirty="0"/>
                        <a:t>PARK7</a:t>
                      </a:r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i="1" dirty="0"/>
                        <a:t>DJ-1</a:t>
                      </a:r>
                      <a:endParaRPr lang="en-GB" sz="1050" i="1" dirty="0"/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dirty="0"/>
                        <a:t>AR</a:t>
                      </a:r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50" dirty="0"/>
                        <a:t>Early-onset</a:t>
                      </a:r>
                      <a:endParaRPr lang="en-GB" sz="1050" dirty="0"/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112199"/>
                  </a:ext>
                </a:extLst>
              </a:tr>
              <a:tr h="93521">
                <a:tc>
                  <a:txBody>
                    <a:bodyPr/>
                    <a:lstStyle/>
                    <a:p>
                      <a:r>
                        <a:rPr lang="en-US" sz="1050" b="1" i="1" dirty="0"/>
                        <a:t>PRKN</a:t>
                      </a:r>
                      <a:endParaRPr lang="en-GB" sz="1050" b="1" i="1" dirty="0"/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i="1" dirty="0"/>
                        <a:t>PARK2, PARKIN</a:t>
                      </a:r>
                      <a:endParaRPr lang="en-GB" sz="1050" i="1" dirty="0"/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dirty="0"/>
                        <a:t>AR</a:t>
                      </a:r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50" dirty="0"/>
                        <a:t>Early-onset</a:t>
                      </a:r>
                      <a:endParaRPr lang="en-GB" sz="1050" dirty="0"/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6383675"/>
                  </a:ext>
                </a:extLst>
              </a:tr>
              <a:tr h="187042">
                <a:tc>
                  <a:txBody>
                    <a:bodyPr/>
                    <a:lstStyle/>
                    <a:p>
                      <a:r>
                        <a:rPr lang="en-US" sz="1050" b="1" i="1" dirty="0"/>
                        <a:t>PLA2G6</a:t>
                      </a:r>
                      <a:endParaRPr lang="en-GB" sz="1050" b="1" i="1" dirty="0"/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i="1" dirty="0"/>
                        <a:t>PARK14, IPLA2</a:t>
                      </a:r>
                      <a:endParaRPr lang="en-GB" sz="1050" i="1" dirty="0"/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AR</a:t>
                      </a:r>
                      <a:endParaRPr lang="en-GB" sz="1050" dirty="0"/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50" dirty="0"/>
                        <a:t>Early-onset, atypical</a:t>
                      </a:r>
                      <a:endParaRPr lang="en-GB" sz="1050" dirty="0"/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50" dirty="0"/>
                        <a:t>Cell membrane</a:t>
                      </a:r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4645869"/>
                  </a:ext>
                </a:extLst>
              </a:tr>
              <a:tr h="187042">
                <a:tc>
                  <a:txBody>
                    <a:bodyPr/>
                    <a:lstStyle/>
                    <a:p>
                      <a:r>
                        <a:rPr lang="en-US" sz="1050" b="1" i="1" dirty="0"/>
                        <a:t>ATP13A2</a:t>
                      </a:r>
                      <a:endParaRPr lang="en-GB" sz="1050" b="1" i="1" dirty="0"/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i="1" dirty="0"/>
                        <a:t>PARK9</a:t>
                      </a:r>
                      <a:endParaRPr lang="en-GB" sz="1050" i="1" dirty="0"/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AR</a:t>
                      </a:r>
                      <a:endParaRPr lang="en-GB" sz="1050" dirty="0"/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50" dirty="0"/>
                        <a:t>Early-onset, atypical</a:t>
                      </a:r>
                      <a:endParaRPr lang="en-GB" sz="1050" dirty="0"/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50" dirty="0"/>
                        <a:t>Lysosomal</a:t>
                      </a:r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2915200"/>
                  </a:ext>
                </a:extLst>
              </a:tr>
              <a:tr h="187042">
                <a:tc>
                  <a:txBody>
                    <a:bodyPr/>
                    <a:lstStyle/>
                    <a:p>
                      <a:r>
                        <a:rPr lang="en-US" sz="1050" b="1" i="1" dirty="0"/>
                        <a:t>FBXO7</a:t>
                      </a:r>
                      <a:endParaRPr lang="en-GB" sz="1050" b="1" i="1" dirty="0"/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i="1" dirty="0"/>
                        <a:t>PARK15,</a:t>
                      </a:r>
                    </a:p>
                    <a:p>
                      <a:r>
                        <a:rPr lang="en-US" sz="1050" i="1" dirty="0"/>
                        <a:t>FBX7</a:t>
                      </a:r>
                      <a:endParaRPr lang="en-GB" sz="1050" i="1" dirty="0"/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AR</a:t>
                      </a:r>
                      <a:endParaRPr lang="en-GB" sz="1050" dirty="0"/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50" dirty="0"/>
                        <a:t>Early-onset, atypical</a:t>
                      </a:r>
                      <a:endParaRPr lang="en-GB" sz="1050" dirty="0"/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50" dirty="0"/>
                        <a:t>Mitochondrial</a:t>
                      </a:r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4249238"/>
                  </a:ext>
                </a:extLst>
              </a:tr>
              <a:tr h="187042">
                <a:tc>
                  <a:txBody>
                    <a:bodyPr/>
                    <a:lstStyle/>
                    <a:p>
                      <a:r>
                        <a:rPr lang="en-US" sz="1050" b="1" i="1" dirty="0"/>
                        <a:t>POLG</a:t>
                      </a:r>
                      <a:endParaRPr lang="en-GB" sz="1050" b="1" i="1" dirty="0"/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i="1" dirty="0"/>
                        <a:t>POLG1,</a:t>
                      </a:r>
                    </a:p>
                    <a:p>
                      <a:r>
                        <a:rPr lang="en-US" sz="1050" i="1" dirty="0"/>
                        <a:t>POLGA</a:t>
                      </a:r>
                      <a:endParaRPr lang="en-GB" sz="1050" i="1" dirty="0"/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AD</a:t>
                      </a:r>
                      <a:endParaRPr lang="en-GB" sz="1050" dirty="0"/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50" dirty="0"/>
                        <a:t>Early-onset, atypical</a:t>
                      </a:r>
                      <a:endParaRPr lang="en-GB" sz="1050" dirty="0"/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50" dirty="0"/>
                        <a:t>Mitochondrial</a:t>
                      </a:r>
                    </a:p>
                    <a:p>
                      <a:r>
                        <a:rPr lang="en-GB" sz="1050" dirty="0"/>
                        <a:t>DNA maintenance</a:t>
                      </a:r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6442200"/>
                  </a:ext>
                </a:extLst>
              </a:tr>
              <a:tr h="93521">
                <a:tc>
                  <a:txBody>
                    <a:bodyPr/>
                    <a:lstStyle/>
                    <a:p>
                      <a:r>
                        <a:rPr lang="en-US" sz="1050" b="1" i="1" dirty="0"/>
                        <a:t>DNAJC6</a:t>
                      </a:r>
                      <a:endParaRPr lang="en-GB" sz="1050" b="1" i="1" dirty="0"/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i="1" dirty="0"/>
                        <a:t>PARK19, DJC6</a:t>
                      </a:r>
                      <a:endParaRPr lang="en-GB" sz="1050" i="1" dirty="0"/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AR</a:t>
                      </a:r>
                      <a:endParaRPr lang="en-GB" sz="1050" dirty="0"/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50" dirty="0"/>
                        <a:t>Early-onset</a:t>
                      </a:r>
                      <a:endParaRPr lang="en-GB" sz="1050" dirty="0"/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r>
                        <a:rPr lang="en-US" sz="1050" dirty="0"/>
                        <a:t>Synaptic vesicle</a:t>
                      </a:r>
                    </a:p>
                    <a:p>
                      <a:r>
                        <a:rPr lang="en-US" sz="1050" dirty="0"/>
                        <a:t>Formation, trafficking</a:t>
                      </a:r>
                      <a:endParaRPr lang="en-GB" sz="1050" dirty="0"/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9154523"/>
                  </a:ext>
                </a:extLst>
              </a:tr>
              <a:tr h="93521">
                <a:tc>
                  <a:txBody>
                    <a:bodyPr/>
                    <a:lstStyle/>
                    <a:p>
                      <a:r>
                        <a:rPr lang="en-US" sz="1050" b="1" i="1" dirty="0"/>
                        <a:t>DNAJC13</a:t>
                      </a:r>
                      <a:endParaRPr lang="en-GB" sz="1050" b="1" i="1" dirty="0"/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i="1" dirty="0"/>
                        <a:t>PARK21, RME8</a:t>
                      </a:r>
                      <a:endParaRPr lang="en-GB" sz="1050" i="1" dirty="0"/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AD</a:t>
                      </a:r>
                      <a:endParaRPr lang="en-GB" sz="1050" dirty="0"/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50" dirty="0"/>
                        <a:t>Typical</a:t>
                      </a:r>
                      <a:endParaRPr lang="en-GB" sz="1050" dirty="0"/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4272881"/>
                  </a:ext>
                </a:extLst>
              </a:tr>
              <a:tr h="93521">
                <a:tc>
                  <a:txBody>
                    <a:bodyPr/>
                    <a:lstStyle/>
                    <a:p>
                      <a:r>
                        <a:rPr lang="en-US" sz="1050" b="1" i="1" dirty="0"/>
                        <a:t>TMEM230</a:t>
                      </a:r>
                      <a:endParaRPr lang="en-GB" sz="1050" b="1" i="1" dirty="0"/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i="1" dirty="0"/>
                        <a:t>C20ORF30</a:t>
                      </a:r>
                      <a:endParaRPr lang="en-GB" sz="1050" i="1" dirty="0"/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AD</a:t>
                      </a:r>
                      <a:endParaRPr lang="en-GB" sz="1050" dirty="0"/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50" dirty="0"/>
                        <a:t>Typical</a:t>
                      </a:r>
                      <a:endParaRPr lang="en-GB" sz="1050" dirty="0"/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8278277"/>
                  </a:ext>
                </a:extLst>
              </a:tr>
              <a:tr h="187042">
                <a:tc>
                  <a:txBody>
                    <a:bodyPr/>
                    <a:lstStyle/>
                    <a:p>
                      <a:r>
                        <a:rPr lang="en-US" sz="1050" b="1" i="1" dirty="0"/>
                        <a:t>SYNJ1</a:t>
                      </a:r>
                      <a:endParaRPr lang="en-GB" sz="1050" b="1" i="1" dirty="0"/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i="1" dirty="0"/>
                        <a:t>PARK20</a:t>
                      </a:r>
                      <a:endParaRPr lang="en-GB" sz="1050" i="1" dirty="0"/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AR</a:t>
                      </a:r>
                      <a:endParaRPr lang="en-GB" sz="1050" dirty="0"/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50" dirty="0"/>
                        <a:t>Early-onset, atypical</a:t>
                      </a:r>
                      <a:endParaRPr lang="en-GB" sz="1050" dirty="0"/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499913"/>
                  </a:ext>
                </a:extLst>
              </a:tr>
              <a:tr h="93521">
                <a:tc>
                  <a:txBody>
                    <a:bodyPr/>
                    <a:lstStyle/>
                    <a:p>
                      <a:r>
                        <a:rPr lang="en-US" sz="1050" b="1" i="1" dirty="0"/>
                        <a:t>VPS13C</a:t>
                      </a:r>
                      <a:endParaRPr lang="en-GB" sz="1050" b="1" i="1" dirty="0"/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i="1" dirty="0"/>
                        <a:t>PARK23</a:t>
                      </a:r>
                      <a:endParaRPr lang="en-GB" sz="1050" i="1" dirty="0"/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AR</a:t>
                      </a:r>
                      <a:endParaRPr lang="en-GB" sz="1050" dirty="0"/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50" dirty="0"/>
                        <a:t>Early-onset</a:t>
                      </a:r>
                      <a:endParaRPr lang="en-GB" sz="1050" dirty="0"/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50" dirty="0"/>
                        <a:t>Mitochondrial</a:t>
                      </a:r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1405171"/>
                  </a:ext>
                </a:extLst>
              </a:tr>
              <a:tr h="93521">
                <a:tc>
                  <a:txBody>
                    <a:bodyPr/>
                    <a:lstStyle/>
                    <a:p>
                      <a:r>
                        <a:rPr lang="en-GB" sz="1050" b="1" i="1" dirty="0"/>
                        <a:t>CHCHD2</a:t>
                      </a:r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50" i="1" dirty="0"/>
                        <a:t>–</a:t>
                      </a:r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dirty="0"/>
                        <a:t>AD</a:t>
                      </a:r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50" dirty="0"/>
                        <a:t>Typical</a:t>
                      </a:r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50" dirty="0"/>
                        <a:t>Uncertain</a:t>
                      </a:r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4674416"/>
                  </a:ext>
                </a:extLst>
              </a:tr>
              <a:tr h="93521">
                <a:tc>
                  <a:txBody>
                    <a:bodyPr/>
                    <a:lstStyle/>
                    <a:p>
                      <a:r>
                        <a:rPr lang="en-GB" sz="1050" b="1" i="1" dirty="0"/>
                        <a:t>DCTN1</a:t>
                      </a:r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50" i="1" dirty="0"/>
                        <a:t>–</a:t>
                      </a:r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dirty="0"/>
                        <a:t>AD</a:t>
                      </a:r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50" dirty="0"/>
                        <a:t>Atypical</a:t>
                      </a:r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50" dirty="0"/>
                        <a:t>Microtubule</a:t>
                      </a:r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8464713"/>
                  </a:ext>
                </a:extLst>
              </a:tr>
              <a:tr h="280563">
                <a:tc>
                  <a:txBody>
                    <a:bodyPr/>
                    <a:lstStyle/>
                    <a:p>
                      <a:r>
                        <a:rPr lang="en-US" sz="1050" b="1" i="1" dirty="0"/>
                        <a:t>LRRK2</a:t>
                      </a:r>
                      <a:endParaRPr lang="en-GB" sz="1050" b="1" i="1" dirty="0"/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i="1" dirty="0"/>
                        <a:t>PARK8, DARDARIN</a:t>
                      </a:r>
                      <a:endParaRPr lang="en-GB" sz="1050" i="1" dirty="0"/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AD</a:t>
                      </a:r>
                      <a:endParaRPr lang="en-GB" sz="1050" dirty="0"/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50" dirty="0"/>
                        <a:t>Typical</a:t>
                      </a:r>
                      <a:endParaRPr lang="en-GB" sz="1050" dirty="0"/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50" dirty="0"/>
                        <a:t>Lysosomal, mitochondrial, microtubule</a:t>
                      </a:r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4899226"/>
                  </a:ext>
                </a:extLst>
              </a:tr>
              <a:tr h="93521">
                <a:tc>
                  <a:txBody>
                    <a:bodyPr/>
                    <a:lstStyle/>
                    <a:p>
                      <a:r>
                        <a:rPr lang="en-US" sz="1050" b="1" i="1" dirty="0"/>
                        <a:t>GBA</a:t>
                      </a:r>
                      <a:endParaRPr lang="en-GB" sz="1050" b="1" i="1" dirty="0"/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i="1" dirty="0"/>
                        <a:t>GBA1</a:t>
                      </a:r>
                      <a:endParaRPr lang="en-GB" sz="1050" i="1" dirty="0"/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AD</a:t>
                      </a:r>
                      <a:endParaRPr lang="en-GB" sz="1050" dirty="0"/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50" dirty="0"/>
                        <a:t>Typical</a:t>
                      </a:r>
                      <a:endParaRPr lang="en-GB" sz="1050" dirty="0"/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50" dirty="0"/>
                        <a:t>Lysosomal</a:t>
                      </a:r>
                    </a:p>
                  </a:txBody>
                  <a:tcPr marL="36000" marR="3600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7430870"/>
                  </a:ext>
                </a:extLst>
              </a:tr>
            </a:tbl>
          </a:graphicData>
        </a:graphic>
      </p:graphicFrame>
      <p:grpSp>
        <p:nvGrpSpPr>
          <p:cNvPr id="23" name="Group 22">
            <a:extLst>
              <a:ext uri="{FF2B5EF4-FFF2-40B4-BE49-F238E27FC236}">
                <a16:creationId xmlns:a16="http://schemas.microsoft.com/office/drawing/2014/main" id="{95F1D0FF-FE54-1227-A2F0-0F07C066A5EA}"/>
              </a:ext>
            </a:extLst>
          </p:cNvPr>
          <p:cNvGrpSpPr/>
          <p:nvPr/>
        </p:nvGrpSpPr>
        <p:grpSpPr>
          <a:xfrm>
            <a:off x="7345700" y="6073606"/>
            <a:ext cx="3213893" cy="261610"/>
            <a:chOff x="7201702" y="6242050"/>
            <a:chExt cx="3213893" cy="261610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8413B766-1125-4EBC-0D87-DDAE1FD2D4F5}"/>
                </a:ext>
              </a:extLst>
            </p:cNvPr>
            <p:cNvGrpSpPr/>
            <p:nvPr/>
          </p:nvGrpSpPr>
          <p:grpSpPr>
            <a:xfrm>
              <a:off x="7201702" y="6242050"/>
              <a:ext cx="1667668" cy="261610"/>
              <a:chOff x="1863726" y="7322649"/>
              <a:chExt cx="1667668" cy="261610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E577ABB-9DA4-D60D-9FA4-5B2F7AEEC8E1}"/>
                  </a:ext>
                </a:extLst>
              </p:cNvPr>
              <p:cNvSpPr txBox="1"/>
              <p:nvPr/>
            </p:nvSpPr>
            <p:spPr>
              <a:xfrm>
                <a:off x="1985169" y="7322649"/>
                <a:ext cx="1546225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1100" dirty="0"/>
                  <a:t>High penetrance</a:t>
                </a: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BF48045D-8048-176E-907C-7377E6E37A0E}"/>
                  </a:ext>
                </a:extLst>
              </p:cNvPr>
              <p:cNvSpPr/>
              <p:nvPr/>
            </p:nvSpPr>
            <p:spPr>
              <a:xfrm>
                <a:off x="1863726" y="7389160"/>
                <a:ext cx="121443" cy="128588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65B4AA80-EF37-0431-CF9C-A11505A1FF35}"/>
                </a:ext>
              </a:extLst>
            </p:cNvPr>
            <p:cNvGrpSpPr/>
            <p:nvPr/>
          </p:nvGrpSpPr>
          <p:grpSpPr>
            <a:xfrm>
              <a:off x="8747926" y="6242050"/>
              <a:ext cx="1667669" cy="261610"/>
              <a:chOff x="1863725" y="7594356"/>
              <a:chExt cx="1667669" cy="261610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F39D8CA-820A-BE6D-5360-2B75AC2B6D02}"/>
                  </a:ext>
                </a:extLst>
              </p:cNvPr>
              <p:cNvSpPr txBox="1"/>
              <p:nvPr/>
            </p:nvSpPr>
            <p:spPr>
              <a:xfrm>
                <a:off x="1985169" y="7594356"/>
                <a:ext cx="1546225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1100" dirty="0"/>
                  <a:t>Variable penetrance</a:t>
                </a: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229858E9-2360-9E64-A228-2E53C060057D}"/>
                  </a:ext>
                </a:extLst>
              </p:cNvPr>
              <p:cNvSpPr/>
              <p:nvPr/>
            </p:nvSpPr>
            <p:spPr>
              <a:xfrm>
                <a:off x="1863725" y="7660867"/>
                <a:ext cx="121443" cy="128588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sp>
        <p:nvSpPr>
          <p:cNvPr id="2" name="TextBox 7">
            <a:extLst>
              <a:ext uri="{FF2B5EF4-FFF2-40B4-BE49-F238E27FC236}">
                <a16:creationId xmlns:a16="http://schemas.microsoft.com/office/drawing/2014/main" id="{8B386418-588F-7D83-4F72-5E2F81C92AAD}"/>
              </a:ext>
            </a:extLst>
          </p:cNvPr>
          <p:cNvSpPr txBox="1"/>
          <p:nvPr/>
        </p:nvSpPr>
        <p:spPr>
          <a:xfrm>
            <a:off x="5509532" y="6367309"/>
            <a:ext cx="62759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en-US" sz="900" kern="1200" dirty="0">
                <a:solidFill>
                  <a:srgbClr val="3F1A0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This work is adapted from ‘</a:t>
            </a:r>
            <a:r>
              <a:rPr lang="en-GB" sz="900" kern="1200" dirty="0">
                <a:solidFill>
                  <a:srgbClr val="3F1A0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The genetics of Parkinson’s disease and implications for clinical practice</a:t>
            </a:r>
            <a:r>
              <a:rPr lang="en-US" sz="900" kern="1200" dirty="0">
                <a:solidFill>
                  <a:srgbClr val="3F1A0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' by Day &amp; Mullin, used under CC-BY. This work is licensed under Creative Commons license CC-BY-SA by The Lundbeck Foundation.</a:t>
            </a:r>
            <a:endParaRPr lang="en-GB" sz="1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5112452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I3jDsaWs"/>
  <p:tag name="ARTICULATE_PROJECT_OPEN" val="0"/>
  <p:tag name="ARTICULATE_SLIDE_COUNT" val="3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5829C639-A2E9-4C6D-9A9E-7C4C6C24443A}">
  <we:reference id="e3b93a0b-ccfa-4110-a55c-43ea778c55ae" version="2.0.0.0" store="EXCatalog" storeType="EXCatalog"/>
  <we:alternateReferences>
    <we:reference id="WA200003915" version="2.0.0.0" store="en-GB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964DD7B-F32E-4069-92D4-36EC2A629D89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FAABC1FD-0857-479B-A8FB-791C5186AB64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E50331B-69DD-4B0E-B0DC-BAD5DBBC6A2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137</TotalTime>
  <Words>599</Words>
  <Application>Microsoft Office PowerPoint</Application>
  <PresentationFormat>Widescreen</PresentationFormat>
  <Paragraphs>118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ＭＳ Ｐゴシック</vt:lpstr>
      <vt:lpstr>Arial</vt:lpstr>
      <vt:lpstr>Calibri</vt:lpstr>
      <vt:lpstr>Times New Roman</vt:lpstr>
      <vt:lpstr>Neurotorium - PowerPoint-Skabelon - 2022-01-28</vt:lpstr>
      <vt:lpstr>Monogenic causes of Parkinson’s disease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Viktoria-Maria Hvidtfelt Lykke</cp:lastModifiedBy>
  <cp:revision>40</cp:revision>
  <cp:lastPrinted>2018-10-30T10:22:30Z</cp:lastPrinted>
  <dcterms:created xsi:type="dcterms:W3CDTF">2017-01-23T14:24:15Z</dcterms:created>
  <dcterms:modified xsi:type="dcterms:W3CDTF">2025-05-06T09:18:42Z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D197720C-B7A8-4E6F-967B-5E37BCEA2960</vt:lpwstr>
  </property>
  <property fmtid="{D5CDD505-2E9C-101B-9397-08002B2CF9AE}" pid="3" name="ArticulatePath">
    <vt:lpwstr>3 - Neurobiology and aetiology 13-Apr-17</vt:lpwstr>
  </property>
  <property fmtid="{D5CDD505-2E9C-101B-9397-08002B2CF9AE}" pid="4" name="ContentTypeId">
    <vt:lpwstr>0x01010062B393518E922946AD600E2E02326B8A</vt:lpwstr>
  </property>
  <property fmtid="{D5CDD505-2E9C-101B-9397-08002B2CF9AE}" pid="5" name="MediaServiceImageTags">
    <vt:lpwstr/>
  </property>
</Properties>
</file>