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1" r:id="rId4"/>
  </p:sldMasterIdLst>
  <p:notesMasterIdLst>
    <p:notesMasterId r:id="rId6"/>
  </p:notesMasterIdLst>
  <p:handoutMasterIdLst>
    <p:handoutMasterId r:id="rId7"/>
  </p:handoutMasterIdLst>
  <p:sldIdLst>
    <p:sldId id="322" r:id="rId5"/>
  </p:sldIdLst>
  <p:sldSz cx="12192000" cy="6858000"/>
  <p:notesSz cx="6797675" cy="9874250"/>
  <p:custDataLst>
    <p:tags r:id="rId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99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CE303657-22CF-2038-560F-22E54960A577}" name="Gustavsson, Emil" initials="EG" userId="S::skgtkgu@ucl.ac.uk::0c70fa31-247b-4ecb-bf76-c47c2fbe80b6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1CE8D3BB-5F64-613E-D23A-23F9CD7E77BC}" name="Joshua Ooi" initials="JO" userId="64d38ccce015615d" providerId="Windows Live"/>
  <p188:author id="{5ACDF9C1-C97A-4004-6B13-08511EB5CE41}" name="Rachel Jagger" initials="RJ" userId="S::Rachel.Jagger@primeglobalpeople.com::cf4acb15-657a-45e0-bad4-d602a69c1922" providerId="AD"/>
  <p188:author id="{5E5B7FDA-5339-A08E-75BD-141561AECB94}" name="David Stanley" initials="DS" userId="S::David.Stanley@primeglobalpeople.com::577f62c1-a009-40ab-b0e0-6082ed2a73a8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142" clrIdx="0"/>
  <p:cmAuthor id="2" name="Ebru Karakoc Madsen" initials="EBKA" lastIdx="24" clrIdx="1"/>
  <p:cmAuthor id="3" name="Audrey Dufour" initials="AD" lastIdx="24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Shen Yang Lim" initials="SYL" lastIdx="36" clrIdx="4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6" name="Ebru Karakoc Madsen" initials="EKM" lastIdx="19" clrIdx="5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C6C6"/>
    <a:srgbClr val="57257D"/>
    <a:srgbClr val="EAE8EF"/>
    <a:srgbClr val="14236B"/>
    <a:srgbClr val="EBF0EE"/>
    <a:srgbClr val="FDCBA9"/>
    <a:srgbClr val="FDBD91"/>
    <a:srgbClr val="557C34"/>
    <a:srgbClr val="CAD7E4"/>
    <a:srgbClr val="DCC5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52" autoAdjust="0"/>
    <p:restoredTop sz="82930" autoAdjust="0"/>
  </p:normalViewPr>
  <p:slideViewPr>
    <p:cSldViewPr snapToGrid="0">
      <p:cViewPr varScale="1">
        <p:scale>
          <a:sx n="132" d="100"/>
          <a:sy n="132" d="100"/>
        </p:scale>
        <p:origin x="960" y="120"/>
      </p:cViewPr>
      <p:guideLst>
        <p:guide orient="horz" pos="299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9246" y="8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06/05/2025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06-05-2025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3"/>
            <a:ext cx="5438140" cy="3615730"/>
          </a:xfrm>
        </p:spPr>
        <p:txBody>
          <a:bodyPr/>
          <a:lstStyle/>
          <a:p>
            <a:r>
              <a:rPr lang="en-GB" i="0" dirty="0"/>
              <a:t>LRRK2</a:t>
            </a:r>
            <a:r>
              <a:rPr lang="en-GB" dirty="0"/>
              <a:t> is a large and complex protein with multiple domains and functions, such as GTPase and kinase activity, and protein binding.</a:t>
            </a:r>
            <a:r>
              <a:rPr lang="en-GB" baseline="30000" dirty="0"/>
              <a:t>1-3</a:t>
            </a:r>
            <a:r>
              <a:rPr lang="en-GB" dirty="0"/>
              <a:t> Some </a:t>
            </a:r>
            <a:r>
              <a:rPr lang="en-GB" i="1" dirty="0"/>
              <a:t>LRRK2</a:t>
            </a:r>
            <a:r>
              <a:rPr lang="en-GB" dirty="0"/>
              <a:t> variants are known to cause monogenic PD, whilst other </a:t>
            </a:r>
            <a:r>
              <a:rPr lang="en-GB" i="1" dirty="0"/>
              <a:t>LRRK2</a:t>
            </a:r>
            <a:r>
              <a:rPr lang="en-GB" dirty="0"/>
              <a:t> polymorphisms are associated with an increased risk of PD.</a:t>
            </a:r>
            <a:r>
              <a:rPr lang="en-GB" baseline="30000" dirty="0"/>
              <a:t>1,3</a:t>
            </a:r>
            <a:endParaRPr lang="en-GB" dirty="0"/>
          </a:p>
          <a:p>
            <a:r>
              <a:rPr lang="en-GB" dirty="0"/>
              <a:t>Mutations in </a:t>
            </a:r>
            <a:r>
              <a:rPr lang="en-GB" i="1" dirty="0"/>
              <a:t>LRRK2</a:t>
            </a:r>
            <a:r>
              <a:rPr lang="en-GB" dirty="0"/>
              <a:t> are thought to disrupt its cellular functions by increasing the kinase activity.</a:t>
            </a:r>
            <a:r>
              <a:rPr lang="en-GB" baseline="30000" dirty="0"/>
              <a:t>3,6</a:t>
            </a:r>
            <a:r>
              <a:rPr lang="en-GB" dirty="0"/>
              <a:t> The upregulation of </a:t>
            </a:r>
            <a:r>
              <a:rPr lang="en-GB" i="1" dirty="0"/>
              <a:t>LRRK2</a:t>
            </a:r>
            <a:r>
              <a:rPr lang="en-GB" dirty="0"/>
              <a:t> kinase activity results in phosphorylation of targets within the cell, including a family of proteins known as RAB proteins, which are important mediators of intracellular membrane sorting.</a:t>
            </a:r>
            <a:r>
              <a:rPr lang="en-GB" baseline="30000" dirty="0"/>
              <a:t>6</a:t>
            </a:r>
            <a:r>
              <a:rPr lang="en-GB" dirty="0"/>
              <a:t> One such protein is RAB32, variations in which have independently been identified as a suspected susceptibility gene for PD, adding validity to the importance of this pathway in the aetiology of PD.</a:t>
            </a:r>
            <a:r>
              <a:rPr lang="en-GB" baseline="30000" dirty="0"/>
              <a:t>8</a:t>
            </a:r>
            <a:endParaRPr lang="en-GB" dirty="0"/>
          </a:p>
          <a:p>
            <a:r>
              <a:rPr lang="en-GB" dirty="0"/>
              <a:t>Another of the mechanisms by which </a:t>
            </a:r>
            <a:r>
              <a:rPr lang="en-GB" i="1" dirty="0"/>
              <a:t>LRRK2</a:t>
            </a:r>
            <a:r>
              <a:rPr lang="en-GB" dirty="0"/>
              <a:t> plays a role in the pathogenesis of PD may be through its interactions with α-synuclein.</a:t>
            </a:r>
            <a:r>
              <a:rPr lang="en-GB" baseline="30000" dirty="0"/>
              <a:t>9</a:t>
            </a:r>
            <a:r>
              <a:rPr lang="en-GB" dirty="0"/>
              <a:t> Rats deficient in </a:t>
            </a:r>
            <a:r>
              <a:rPr lang="en-GB" i="1" dirty="0"/>
              <a:t>LRRK2</a:t>
            </a:r>
            <a:r>
              <a:rPr lang="en-GB" dirty="0"/>
              <a:t> expression are protected from the degeneration of dopaminergic neurons caused by overexpression of α-synuclein.</a:t>
            </a:r>
            <a:r>
              <a:rPr lang="en-GB" baseline="30000" dirty="0"/>
              <a:t>9</a:t>
            </a:r>
            <a:r>
              <a:rPr lang="en-GB" dirty="0"/>
              <a:t> Another mechanism may involve the promotion of neuroinflammation, a process thought to play a key role in the pathogenesis of PD.</a:t>
            </a:r>
            <a:r>
              <a:rPr lang="en-GB" baseline="30000" dirty="0"/>
              <a:t>9</a:t>
            </a:r>
            <a:endParaRPr lang="en-GB" dirty="0"/>
          </a:p>
          <a:p>
            <a:r>
              <a:rPr lang="en-GB" dirty="0"/>
              <a:t> </a:t>
            </a:r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Martin I, Dawson VL, Dawson TM. Recent advances in the genetics of Parkinson’s disease. Annu Rev Genomics Hum Genet 2011; 12: 301–325.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Martin I, Kim JW, Dawson VL, Dawson TM. </a:t>
            </a:r>
            <a:r>
              <a:rPr lang="en-GB" i="1" dirty="0"/>
              <a:t>LRRK2</a:t>
            </a:r>
            <a:r>
              <a:rPr lang="en-GB" dirty="0"/>
              <a:t> pathobiology in Parkinson’s disease. J </a:t>
            </a:r>
            <a:r>
              <a:rPr lang="en-GB" dirty="0" err="1"/>
              <a:t>Neurochem</a:t>
            </a:r>
            <a:r>
              <a:rPr lang="en-GB" dirty="0"/>
              <a:t> 2014; 131 (5): 554–565.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Taylor M, Alessi DR. Advances in elucidating the function of leucine-rich repeat protein kinase-2 in normal cells and Parkinson’s disease. Curr </a:t>
            </a:r>
            <a:r>
              <a:rPr lang="en-GB" dirty="0" err="1"/>
              <a:t>Opin</a:t>
            </a:r>
            <a:r>
              <a:rPr lang="en-GB" dirty="0"/>
              <a:t> Cell </a:t>
            </a:r>
            <a:r>
              <a:rPr lang="en-GB" dirty="0" err="1"/>
              <a:t>Biol</a:t>
            </a:r>
            <a:r>
              <a:rPr lang="en-GB" dirty="0"/>
              <a:t> 2020; 63: 102–113.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Tolosa E, Vila M, Klein C, </a:t>
            </a:r>
            <a:r>
              <a:rPr lang="en-GB" dirty="0" err="1"/>
              <a:t>Rascol</a:t>
            </a:r>
            <a:r>
              <a:rPr lang="en-GB" dirty="0"/>
              <a:t> O. </a:t>
            </a:r>
            <a:r>
              <a:rPr lang="en-GB" i="1" dirty="0"/>
              <a:t>LRRK2</a:t>
            </a:r>
            <a:r>
              <a:rPr lang="en-GB" dirty="0"/>
              <a:t> in Parkinson disease: challenges of clinical trials. Nat Rev </a:t>
            </a:r>
            <a:r>
              <a:rPr lang="en-GB" dirty="0" err="1"/>
              <a:t>Neurol</a:t>
            </a:r>
            <a:r>
              <a:rPr lang="en-GB" dirty="0"/>
              <a:t> 2020; 16 (2): 97–107.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Trinh J, Farrer M. Advances in the genetics of Parkinson disease. Nat Rev </a:t>
            </a:r>
            <a:r>
              <a:rPr lang="en-GB" dirty="0" err="1"/>
              <a:t>Neurol</a:t>
            </a:r>
            <a:r>
              <a:rPr lang="en-GB" dirty="0"/>
              <a:t> 2013; 9 (8): 445–454.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Reed X, </a:t>
            </a:r>
            <a:r>
              <a:rPr lang="en-GB" dirty="0" err="1"/>
              <a:t>Bandrés-Ciga</a:t>
            </a:r>
            <a:r>
              <a:rPr lang="en-GB" dirty="0"/>
              <a:t> S, </a:t>
            </a:r>
            <a:r>
              <a:rPr lang="en-GB" dirty="0" err="1"/>
              <a:t>Blauwendraat</a:t>
            </a:r>
            <a:r>
              <a:rPr lang="en-GB" dirty="0"/>
              <a:t> C, Cookson MR. The role of monogenic genes in idiopathic Parkinson’s disease. Neurobiol Dis 2019; 124: 230–239.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Kalogeropulou</a:t>
            </a:r>
            <a:r>
              <a:rPr lang="en-GB" dirty="0"/>
              <a:t> AF, </a:t>
            </a:r>
            <a:r>
              <a:rPr lang="en-GB" dirty="0" err="1"/>
              <a:t>Purlyte</a:t>
            </a:r>
            <a:r>
              <a:rPr lang="en-GB" dirty="0"/>
              <a:t> E, Tonelli F, et al. Impact of 100 LRRK2 variants linked to Parkinson’s disease on kinase activity and microtubule binding. </a:t>
            </a:r>
            <a:r>
              <a:rPr lang="en-GB" dirty="0" err="1"/>
              <a:t>Biochem</a:t>
            </a:r>
            <a:r>
              <a:rPr lang="en-GB" dirty="0"/>
              <a:t> J 2022; 479 (17): 1759–1783.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Hop PJ, Lai D, </a:t>
            </a:r>
            <a:r>
              <a:rPr lang="en-GB" dirty="0" err="1"/>
              <a:t>Keagle</a:t>
            </a:r>
            <a:r>
              <a:rPr lang="en-GB" dirty="0"/>
              <a:t> PJ, et al. Systematic rare variant analyses identify </a:t>
            </a:r>
            <a:r>
              <a:rPr lang="en-GB" i="1" dirty="0"/>
              <a:t>RAB32 </a:t>
            </a:r>
            <a:r>
              <a:rPr lang="en-GB" dirty="0"/>
              <a:t>as a susceptibility gene for familial Parkinson’s disease. Nat Genet 2024; 56 (7): 1371–1376.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Daher JP, </a:t>
            </a:r>
            <a:r>
              <a:rPr lang="en-GB" dirty="0" err="1"/>
              <a:t>Volpicelli</a:t>
            </a:r>
            <a:r>
              <a:rPr lang="en-GB" dirty="0"/>
              <a:t>-Daley LA, Blackburn JP, et al. Abrogation of α-synuclein-mediated dopaminergic neurodegeneration in </a:t>
            </a:r>
            <a:r>
              <a:rPr lang="en-GB" i="1" dirty="0"/>
              <a:t>LRRK2</a:t>
            </a:r>
            <a:r>
              <a:rPr lang="en-GB" dirty="0"/>
              <a:t>-deficient rats. Proc Natl </a:t>
            </a:r>
            <a:r>
              <a:rPr lang="en-GB" dirty="0" err="1"/>
              <a:t>Acad</a:t>
            </a:r>
            <a:r>
              <a:rPr lang="en-GB" dirty="0"/>
              <a:t> Sci USA 2014; 111 (25): 9289–9294.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43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9063500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7885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1518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8555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56156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8790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0394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71840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7761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6279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10697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2176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21105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9434932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92136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37157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129892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6742457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6242729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87224860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91911452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267405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89293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945089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0516507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4453425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73726587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54906643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67152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833940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26227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99894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364190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762935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206054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89704905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612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  <p:sldLayoutId id="2147483732" r:id="rId21"/>
    <p:sldLayoutId id="2147483733" r:id="rId22"/>
    <p:sldLayoutId id="2147483734" r:id="rId23"/>
    <p:sldLayoutId id="2147483735" r:id="rId24"/>
    <p:sldLayoutId id="2147483736" r:id="rId25"/>
    <p:sldLayoutId id="2147483737" r:id="rId26"/>
    <p:sldLayoutId id="2147483738" r:id="rId27"/>
    <p:sldLayoutId id="2147483739" r:id="rId28"/>
    <p:sldLayoutId id="2147483740" r:id="rId29"/>
    <p:sldLayoutId id="2147483741" r:id="rId30"/>
    <p:sldLayoutId id="2147483742" r:id="rId31"/>
    <p:sldLayoutId id="2147483743" r:id="rId32"/>
    <p:sldLayoutId id="2147483744" r:id="rId33"/>
    <p:sldLayoutId id="2147483745" r:id="rId34"/>
    <p:sldLayoutId id="2147483746" r:id="rId35"/>
    <p:sldLayoutId id="2147483747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063CFE40-D753-4C7D-A58D-E519A1CEE127}"/>
              </a:ext>
            </a:extLst>
          </p:cNvPr>
          <p:cNvSpPr/>
          <p:nvPr/>
        </p:nvSpPr>
        <p:spPr>
          <a:xfrm>
            <a:off x="6082749" y="1258244"/>
            <a:ext cx="5271052" cy="388214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01029EB9-469D-4D80-8303-8AE6782752EC}"/>
              </a:ext>
            </a:extLst>
          </p:cNvPr>
          <p:cNvSpPr/>
          <p:nvPr/>
        </p:nvSpPr>
        <p:spPr>
          <a:xfrm rot="14873740">
            <a:off x="5651109" y="981996"/>
            <a:ext cx="483311" cy="1612100"/>
          </a:xfrm>
          <a:prstGeom prst="triangl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/>
              <a:t>Parkinson’s disease – Neurobiology and aetiology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 sz="2000"/>
              <a:t>Pathways linking genetic and idiopathic Parkinson’s disease – </a:t>
            </a:r>
            <a:r>
              <a:rPr lang="en-GB" sz="2000" i="1"/>
              <a:t>LRRK2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6522D3-46A1-4D1E-A1FE-ADBA3C8F8B0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0562591" cy="619200"/>
          </a:xfrm>
        </p:spPr>
        <p:txBody>
          <a:bodyPr/>
          <a:lstStyle/>
          <a:p>
            <a:r>
              <a:rPr lang="en-GB" dirty="0"/>
              <a:t>GTP=guanosine triphosphate; GWAS=genome-wide association study PD=Parkinson’s disease; </a:t>
            </a:r>
            <a:r>
              <a:rPr lang="en-GB" i="1" dirty="0"/>
              <a:t>PINK1</a:t>
            </a:r>
            <a:r>
              <a:rPr lang="en-GB" dirty="0"/>
              <a:t>=PTEN-induced putative kinase 1; </a:t>
            </a:r>
            <a:r>
              <a:rPr lang="en-GB" i="1" dirty="0"/>
              <a:t>PRKN</a:t>
            </a:r>
            <a:r>
              <a:rPr lang="en-GB" dirty="0"/>
              <a:t>=parkin; </a:t>
            </a:r>
            <a:r>
              <a:rPr lang="en-GB" i="1" dirty="0"/>
              <a:t>LRRK2</a:t>
            </a:r>
            <a:r>
              <a:rPr lang="en-GB" dirty="0"/>
              <a:t>=leucine-rich repeat kinase 2; </a:t>
            </a:r>
            <a:r>
              <a:rPr lang="en-GB" i="1" dirty="0"/>
              <a:t>SNCA</a:t>
            </a:r>
            <a:r>
              <a:rPr lang="en-GB" dirty="0"/>
              <a:t>=</a:t>
            </a:r>
            <a:r>
              <a:rPr lang="el-GR" dirty="0">
                <a:ea typeface="ＭＳ Ｐゴシック" charset="0"/>
                <a:sym typeface="Symbol" charset="0"/>
              </a:rPr>
              <a:t>α</a:t>
            </a:r>
            <a:r>
              <a:rPr lang="en-GB" dirty="0">
                <a:ea typeface="ＭＳ Ｐゴシック" charset="0"/>
                <a:sym typeface="Symbol" charset="0"/>
              </a:rPr>
              <a:t>-synuclein</a:t>
            </a:r>
            <a:br>
              <a:rPr lang="en-GB" dirty="0">
                <a:ea typeface="ＭＳ Ｐゴシック" charset="0"/>
                <a:sym typeface="Symbol" charset="0"/>
              </a:rPr>
            </a:br>
            <a:endParaRPr lang="en-GB" dirty="0"/>
          </a:p>
          <a:p>
            <a:r>
              <a:rPr lang="en-GB" dirty="0"/>
              <a:t>1. Martin et al. Annu Rev Genomics Hum Genet 2011;12:301–325; 2. Martin et al. J </a:t>
            </a:r>
            <a:r>
              <a:rPr lang="en-GB" dirty="0" err="1"/>
              <a:t>Neurochem</a:t>
            </a:r>
            <a:r>
              <a:rPr lang="en-GB" dirty="0"/>
              <a:t> 2014;131(5):554–565; 3. Taylor &amp; Alessi. Curr </a:t>
            </a:r>
            <a:r>
              <a:rPr lang="en-GB" dirty="0" err="1"/>
              <a:t>Opin</a:t>
            </a:r>
            <a:r>
              <a:rPr lang="en-GB" dirty="0"/>
              <a:t> Cell </a:t>
            </a:r>
            <a:r>
              <a:rPr lang="en-GB" dirty="0" err="1"/>
              <a:t>Biol</a:t>
            </a:r>
            <a:r>
              <a:rPr lang="en-GB" dirty="0"/>
              <a:t> 2020;63:102–113; </a:t>
            </a:r>
            <a:br>
              <a:rPr lang="en-GB" dirty="0"/>
            </a:br>
            <a:r>
              <a:rPr lang="en-GB" dirty="0"/>
              <a:t>4. Tolosa et al. Nat Rev </a:t>
            </a:r>
            <a:r>
              <a:rPr lang="en-GB" dirty="0" err="1"/>
              <a:t>Neurol</a:t>
            </a:r>
            <a:r>
              <a:rPr lang="en-GB" dirty="0"/>
              <a:t> 2020;16(2):97–107; 5. Trinh &amp; Farrer. Nat Rev </a:t>
            </a:r>
            <a:r>
              <a:rPr lang="en-GB" dirty="0" err="1"/>
              <a:t>Neurol</a:t>
            </a:r>
            <a:r>
              <a:rPr lang="en-GB" dirty="0"/>
              <a:t> 2013;9(8):445–454; 6. Reed et al. Neurobiol Dis 2019;124:230–239; 7. </a:t>
            </a:r>
            <a:r>
              <a:rPr lang="en-GB" dirty="0" err="1"/>
              <a:t>Kalogeropulou</a:t>
            </a:r>
            <a:r>
              <a:rPr lang="en-GB" dirty="0"/>
              <a:t> et al. </a:t>
            </a:r>
            <a:r>
              <a:rPr lang="en-GB" dirty="0" err="1"/>
              <a:t>Biochem</a:t>
            </a:r>
            <a:r>
              <a:rPr lang="en-GB" dirty="0"/>
              <a:t> J 2022;479(17):1759–1783</a:t>
            </a:r>
          </a:p>
        </p:txBody>
      </p:sp>
      <p:sp>
        <p:nvSpPr>
          <p:cNvPr id="29" name="Content Placeholder 13">
            <a:extLst>
              <a:ext uri="{FF2B5EF4-FFF2-40B4-BE49-F238E27FC236}">
                <a16:creationId xmlns:a16="http://schemas.microsoft.com/office/drawing/2014/main" id="{2115A20A-AB5C-AE49-042D-02F4CE2035CD}"/>
              </a:ext>
            </a:extLst>
          </p:cNvPr>
          <p:cNvSpPr txBox="1">
            <a:spLocks/>
          </p:cNvSpPr>
          <p:nvPr/>
        </p:nvSpPr>
        <p:spPr>
          <a:xfrm>
            <a:off x="6230939" y="1434904"/>
            <a:ext cx="4993322" cy="43706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i="1" dirty="0"/>
              <a:t>LRRK2</a:t>
            </a:r>
            <a:r>
              <a:rPr lang="en-GB" sz="1400" dirty="0"/>
              <a:t> encodes a large, multi-domain protein with both kinase and GTPase activity</a:t>
            </a:r>
            <a:r>
              <a:rPr lang="en-GB" sz="1400" baseline="30000" dirty="0"/>
              <a:t>1-4</a:t>
            </a:r>
          </a:p>
          <a:p>
            <a:r>
              <a:rPr lang="en-GB" sz="1400" dirty="0"/>
              <a:t>Several known genetic variations in </a:t>
            </a:r>
            <a:r>
              <a:rPr lang="en-GB" sz="1400" i="1" dirty="0"/>
              <a:t>LRRK2</a:t>
            </a:r>
            <a:r>
              <a:rPr lang="en-GB" sz="1400" dirty="0"/>
              <a:t> or associated genes are associated with familial PD</a:t>
            </a:r>
            <a:r>
              <a:rPr lang="en-GB" sz="1400" baseline="30000" dirty="0"/>
              <a:t>1,5</a:t>
            </a:r>
          </a:p>
          <a:p>
            <a:r>
              <a:rPr lang="en-GB" sz="1400" dirty="0"/>
              <a:t>Expression of pathogenic </a:t>
            </a:r>
            <a:r>
              <a:rPr lang="en-GB" sz="1400" i="1" dirty="0"/>
              <a:t>LRRK2</a:t>
            </a:r>
            <a:r>
              <a:rPr lang="en-GB" sz="1400" dirty="0"/>
              <a:t> variants results in decreased GTPase activity or increased kinase activity</a:t>
            </a:r>
            <a:r>
              <a:rPr lang="en-GB" sz="1400" baseline="30000" dirty="0"/>
              <a:t>6</a:t>
            </a:r>
            <a:endParaRPr lang="en-GB" sz="1400" dirty="0"/>
          </a:p>
          <a:p>
            <a:r>
              <a:rPr lang="en-GB" sz="1400" dirty="0"/>
              <a:t>This increased kinase activity has downstream effects within the cell, which can lead to loss of neuronal cell projections, and ultimately to cell death</a:t>
            </a:r>
            <a:r>
              <a:rPr lang="en-GB" sz="1400" baseline="30000" dirty="0"/>
              <a:t>2,6</a:t>
            </a:r>
          </a:p>
          <a:p>
            <a:r>
              <a:rPr lang="en-US" sz="1400" dirty="0"/>
              <a:t>Common variants in </a:t>
            </a:r>
            <a:r>
              <a:rPr lang="en-US" sz="1400" i="1" dirty="0"/>
              <a:t>LRRK2</a:t>
            </a:r>
            <a:r>
              <a:rPr lang="en-US" sz="1400" dirty="0"/>
              <a:t> also confer significant risk for idiopathic PD</a:t>
            </a:r>
            <a:r>
              <a:rPr lang="en-GB" sz="1400" baseline="30000" dirty="0"/>
              <a:t>6,7</a:t>
            </a:r>
            <a:endParaRPr lang="en-GB" sz="1400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88B10CD-83F0-8646-80A2-E869EDB58B76}"/>
              </a:ext>
            </a:extLst>
          </p:cNvPr>
          <p:cNvGrpSpPr/>
          <p:nvPr/>
        </p:nvGrpSpPr>
        <p:grpSpPr>
          <a:xfrm>
            <a:off x="905402" y="1611323"/>
            <a:ext cx="5151768" cy="4260963"/>
            <a:chOff x="618928" y="1505137"/>
            <a:chExt cx="5623125" cy="4650817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2662B0B1-9A11-0A4C-FCF5-89FA61FBD219}"/>
                </a:ext>
              </a:extLst>
            </p:cNvPr>
            <p:cNvGrpSpPr/>
            <p:nvPr/>
          </p:nvGrpSpPr>
          <p:grpSpPr>
            <a:xfrm>
              <a:off x="2747992" y="1637277"/>
              <a:ext cx="1110631" cy="615402"/>
              <a:chOff x="2247921" y="2676541"/>
              <a:chExt cx="1531951" cy="860430"/>
            </a:xfrm>
          </p:grpSpPr>
          <p:sp>
            <p:nvSpPr>
              <p:cNvPr id="122" name="Freeform 10">
                <a:extLst>
                  <a:ext uri="{FF2B5EF4-FFF2-40B4-BE49-F238E27FC236}">
                    <a16:creationId xmlns:a16="http://schemas.microsoft.com/office/drawing/2014/main" id="{2F61B426-9AE9-5818-68D6-C7C8308B6B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7921" y="2676541"/>
                <a:ext cx="1531951" cy="860430"/>
              </a:xfrm>
              <a:custGeom>
                <a:avLst/>
                <a:gdLst>
                  <a:gd name="T0" fmla="*/ 1923 w 1930"/>
                  <a:gd name="T1" fmla="*/ 484 h 1083"/>
                  <a:gd name="T2" fmla="*/ 1898 w 1930"/>
                  <a:gd name="T3" fmla="*/ 403 h 1083"/>
                  <a:gd name="T4" fmla="*/ 1852 w 1930"/>
                  <a:gd name="T5" fmla="*/ 327 h 1083"/>
                  <a:gd name="T6" fmla="*/ 1787 w 1930"/>
                  <a:gd name="T7" fmla="*/ 257 h 1083"/>
                  <a:gd name="T8" fmla="*/ 1706 w 1930"/>
                  <a:gd name="T9" fmla="*/ 193 h 1083"/>
                  <a:gd name="T10" fmla="*/ 1610 w 1930"/>
                  <a:gd name="T11" fmla="*/ 137 h 1083"/>
                  <a:gd name="T12" fmla="*/ 1500 w 1930"/>
                  <a:gd name="T13" fmla="*/ 89 h 1083"/>
                  <a:gd name="T14" fmla="*/ 1379 w 1930"/>
                  <a:gd name="T15" fmla="*/ 51 h 1083"/>
                  <a:gd name="T16" fmla="*/ 1248 w 1930"/>
                  <a:gd name="T17" fmla="*/ 23 h 1083"/>
                  <a:gd name="T18" fmla="*/ 1109 w 1930"/>
                  <a:gd name="T19" fmla="*/ 5 h 1083"/>
                  <a:gd name="T20" fmla="*/ 963 w 1930"/>
                  <a:gd name="T21" fmla="*/ 0 h 1083"/>
                  <a:gd name="T22" fmla="*/ 864 w 1930"/>
                  <a:gd name="T23" fmla="*/ 2 h 1083"/>
                  <a:gd name="T24" fmla="*/ 721 w 1930"/>
                  <a:gd name="T25" fmla="*/ 17 h 1083"/>
                  <a:gd name="T26" fmla="*/ 586 w 1930"/>
                  <a:gd name="T27" fmla="*/ 44 h 1083"/>
                  <a:gd name="T28" fmla="*/ 461 w 1930"/>
                  <a:gd name="T29" fmla="*/ 81 h 1083"/>
                  <a:gd name="T30" fmla="*/ 348 w 1930"/>
                  <a:gd name="T31" fmla="*/ 126 h 1083"/>
                  <a:gd name="T32" fmla="*/ 247 w 1930"/>
                  <a:gd name="T33" fmla="*/ 180 h 1083"/>
                  <a:gd name="T34" fmla="*/ 162 w 1930"/>
                  <a:gd name="T35" fmla="*/ 242 h 1083"/>
                  <a:gd name="T36" fmla="*/ 93 w 1930"/>
                  <a:gd name="T37" fmla="*/ 310 h 1083"/>
                  <a:gd name="T38" fmla="*/ 41 w 1930"/>
                  <a:gd name="T39" fmla="*/ 383 h 1083"/>
                  <a:gd name="T40" fmla="*/ 10 w 1930"/>
                  <a:gd name="T41" fmla="*/ 462 h 1083"/>
                  <a:gd name="T42" fmla="*/ 0 w 1930"/>
                  <a:gd name="T43" fmla="*/ 544 h 1083"/>
                  <a:gd name="T44" fmla="*/ 5 w 1930"/>
                  <a:gd name="T45" fmla="*/ 599 h 1083"/>
                  <a:gd name="T46" fmla="*/ 30 w 1930"/>
                  <a:gd name="T47" fmla="*/ 680 h 1083"/>
                  <a:gd name="T48" fmla="*/ 77 w 1930"/>
                  <a:gd name="T49" fmla="*/ 756 h 1083"/>
                  <a:gd name="T50" fmla="*/ 141 w 1930"/>
                  <a:gd name="T51" fmla="*/ 826 h 1083"/>
                  <a:gd name="T52" fmla="*/ 222 w 1930"/>
                  <a:gd name="T53" fmla="*/ 890 h 1083"/>
                  <a:gd name="T54" fmla="*/ 319 w 1930"/>
                  <a:gd name="T55" fmla="*/ 946 h 1083"/>
                  <a:gd name="T56" fmla="*/ 428 w 1930"/>
                  <a:gd name="T57" fmla="*/ 994 h 1083"/>
                  <a:gd name="T58" fmla="*/ 549 w 1930"/>
                  <a:gd name="T59" fmla="*/ 1032 h 1083"/>
                  <a:gd name="T60" fmla="*/ 680 w 1930"/>
                  <a:gd name="T61" fmla="*/ 1060 h 1083"/>
                  <a:gd name="T62" fmla="*/ 820 w 1930"/>
                  <a:gd name="T63" fmla="*/ 1078 h 1083"/>
                  <a:gd name="T64" fmla="*/ 965 w 1930"/>
                  <a:gd name="T65" fmla="*/ 1083 h 1083"/>
                  <a:gd name="T66" fmla="*/ 1064 w 1930"/>
                  <a:gd name="T67" fmla="*/ 1081 h 1083"/>
                  <a:gd name="T68" fmla="*/ 1207 w 1930"/>
                  <a:gd name="T69" fmla="*/ 1066 h 1083"/>
                  <a:gd name="T70" fmla="*/ 1342 w 1930"/>
                  <a:gd name="T71" fmla="*/ 1039 h 1083"/>
                  <a:gd name="T72" fmla="*/ 1467 w 1930"/>
                  <a:gd name="T73" fmla="*/ 1004 h 1083"/>
                  <a:gd name="T74" fmla="*/ 1581 w 1930"/>
                  <a:gd name="T75" fmla="*/ 957 h 1083"/>
                  <a:gd name="T76" fmla="*/ 1681 w 1930"/>
                  <a:gd name="T77" fmla="*/ 903 h 1083"/>
                  <a:gd name="T78" fmla="*/ 1767 w 1930"/>
                  <a:gd name="T79" fmla="*/ 842 h 1083"/>
                  <a:gd name="T80" fmla="*/ 1835 w 1930"/>
                  <a:gd name="T81" fmla="*/ 773 h 1083"/>
                  <a:gd name="T82" fmla="*/ 1887 w 1930"/>
                  <a:gd name="T83" fmla="*/ 700 h 1083"/>
                  <a:gd name="T84" fmla="*/ 1919 w 1930"/>
                  <a:gd name="T85" fmla="*/ 621 h 1083"/>
                  <a:gd name="T86" fmla="*/ 1930 w 1930"/>
                  <a:gd name="T87" fmla="*/ 539 h 1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30" h="1083">
                    <a:moveTo>
                      <a:pt x="1928" y="511"/>
                    </a:moveTo>
                    <a:lnTo>
                      <a:pt x="1928" y="511"/>
                    </a:lnTo>
                    <a:lnTo>
                      <a:pt x="1923" y="484"/>
                    </a:lnTo>
                    <a:lnTo>
                      <a:pt x="1917" y="456"/>
                    </a:lnTo>
                    <a:lnTo>
                      <a:pt x="1909" y="429"/>
                    </a:lnTo>
                    <a:lnTo>
                      <a:pt x="1898" y="403"/>
                    </a:lnTo>
                    <a:lnTo>
                      <a:pt x="1885" y="377"/>
                    </a:lnTo>
                    <a:lnTo>
                      <a:pt x="1870" y="351"/>
                    </a:lnTo>
                    <a:lnTo>
                      <a:pt x="1852" y="327"/>
                    </a:lnTo>
                    <a:lnTo>
                      <a:pt x="1833" y="304"/>
                    </a:lnTo>
                    <a:lnTo>
                      <a:pt x="1811" y="279"/>
                    </a:lnTo>
                    <a:lnTo>
                      <a:pt x="1787" y="257"/>
                    </a:lnTo>
                    <a:lnTo>
                      <a:pt x="1762" y="235"/>
                    </a:lnTo>
                    <a:lnTo>
                      <a:pt x="1735" y="214"/>
                    </a:lnTo>
                    <a:lnTo>
                      <a:pt x="1706" y="193"/>
                    </a:lnTo>
                    <a:lnTo>
                      <a:pt x="1676" y="174"/>
                    </a:lnTo>
                    <a:lnTo>
                      <a:pt x="1644" y="155"/>
                    </a:lnTo>
                    <a:lnTo>
                      <a:pt x="1610" y="137"/>
                    </a:lnTo>
                    <a:lnTo>
                      <a:pt x="1575" y="121"/>
                    </a:lnTo>
                    <a:lnTo>
                      <a:pt x="1538" y="105"/>
                    </a:lnTo>
                    <a:lnTo>
                      <a:pt x="1500" y="89"/>
                    </a:lnTo>
                    <a:lnTo>
                      <a:pt x="1461" y="76"/>
                    </a:lnTo>
                    <a:lnTo>
                      <a:pt x="1421" y="63"/>
                    </a:lnTo>
                    <a:lnTo>
                      <a:pt x="1379" y="51"/>
                    </a:lnTo>
                    <a:lnTo>
                      <a:pt x="1336" y="40"/>
                    </a:lnTo>
                    <a:lnTo>
                      <a:pt x="1293" y="31"/>
                    </a:lnTo>
                    <a:lnTo>
                      <a:pt x="1248" y="23"/>
                    </a:lnTo>
                    <a:lnTo>
                      <a:pt x="1203" y="16"/>
                    </a:lnTo>
                    <a:lnTo>
                      <a:pt x="1156" y="9"/>
                    </a:lnTo>
                    <a:lnTo>
                      <a:pt x="1109" y="5"/>
                    </a:lnTo>
                    <a:lnTo>
                      <a:pt x="1062" y="2"/>
                    </a:lnTo>
                    <a:lnTo>
                      <a:pt x="1013" y="0"/>
                    </a:lnTo>
                    <a:lnTo>
                      <a:pt x="963" y="0"/>
                    </a:lnTo>
                    <a:lnTo>
                      <a:pt x="914" y="0"/>
                    </a:lnTo>
                    <a:lnTo>
                      <a:pt x="914" y="0"/>
                    </a:lnTo>
                    <a:lnTo>
                      <a:pt x="864" y="2"/>
                    </a:lnTo>
                    <a:lnTo>
                      <a:pt x="816" y="6"/>
                    </a:lnTo>
                    <a:lnTo>
                      <a:pt x="767" y="11"/>
                    </a:lnTo>
                    <a:lnTo>
                      <a:pt x="721" y="17"/>
                    </a:lnTo>
                    <a:lnTo>
                      <a:pt x="675" y="25"/>
                    </a:lnTo>
                    <a:lnTo>
                      <a:pt x="630" y="34"/>
                    </a:lnTo>
                    <a:lnTo>
                      <a:pt x="586" y="44"/>
                    </a:lnTo>
                    <a:lnTo>
                      <a:pt x="543" y="55"/>
                    </a:lnTo>
                    <a:lnTo>
                      <a:pt x="501" y="67"/>
                    </a:lnTo>
                    <a:lnTo>
                      <a:pt x="461" y="81"/>
                    </a:lnTo>
                    <a:lnTo>
                      <a:pt x="422" y="94"/>
                    </a:lnTo>
                    <a:lnTo>
                      <a:pt x="384" y="110"/>
                    </a:lnTo>
                    <a:lnTo>
                      <a:pt x="348" y="126"/>
                    </a:lnTo>
                    <a:lnTo>
                      <a:pt x="312" y="143"/>
                    </a:lnTo>
                    <a:lnTo>
                      <a:pt x="279" y="161"/>
                    </a:lnTo>
                    <a:lnTo>
                      <a:pt x="247" y="180"/>
                    </a:lnTo>
                    <a:lnTo>
                      <a:pt x="217" y="199"/>
                    </a:lnTo>
                    <a:lnTo>
                      <a:pt x="189" y="220"/>
                    </a:lnTo>
                    <a:lnTo>
                      <a:pt x="162" y="242"/>
                    </a:lnTo>
                    <a:lnTo>
                      <a:pt x="137" y="264"/>
                    </a:lnTo>
                    <a:lnTo>
                      <a:pt x="114" y="286"/>
                    </a:lnTo>
                    <a:lnTo>
                      <a:pt x="93" y="310"/>
                    </a:lnTo>
                    <a:lnTo>
                      <a:pt x="73" y="334"/>
                    </a:lnTo>
                    <a:lnTo>
                      <a:pt x="57" y="359"/>
                    </a:lnTo>
                    <a:lnTo>
                      <a:pt x="41" y="383"/>
                    </a:lnTo>
                    <a:lnTo>
                      <a:pt x="29" y="409"/>
                    </a:lnTo>
                    <a:lnTo>
                      <a:pt x="18" y="435"/>
                    </a:lnTo>
                    <a:lnTo>
                      <a:pt x="10" y="462"/>
                    </a:lnTo>
                    <a:lnTo>
                      <a:pt x="5" y="489"/>
                    </a:lnTo>
                    <a:lnTo>
                      <a:pt x="1" y="516"/>
                    </a:lnTo>
                    <a:lnTo>
                      <a:pt x="0" y="544"/>
                    </a:lnTo>
                    <a:lnTo>
                      <a:pt x="1" y="572"/>
                    </a:lnTo>
                    <a:lnTo>
                      <a:pt x="1" y="572"/>
                    </a:lnTo>
                    <a:lnTo>
                      <a:pt x="5" y="599"/>
                    </a:lnTo>
                    <a:lnTo>
                      <a:pt x="11" y="627"/>
                    </a:lnTo>
                    <a:lnTo>
                      <a:pt x="19" y="654"/>
                    </a:lnTo>
                    <a:lnTo>
                      <a:pt x="30" y="680"/>
                    </a:lnTo>
                    <a:lnTo>
                      <a:pt x="44" y="706"/>
                    </a:lnTo>
                    <a:lnTo>
                      <a:pt x="59" y="732"/>
                    </a:lnTo>
                    <a:lnTo>
                      <a:pt x="77" y="756"/>
                    </a:lnTo>
                    <a:lnTo>
                      <a:pt x="97" y="781"/>
                    </a:lnTo>
                    <a:lnTo>
                      <a:pt x="117" y="804"/>
                    </a:lnTo>
                    <a:lnTo>
                      <a:pt x="141" y="826"/>
                    </a:lnTo>
                    <a:lnTo>
                      <a:pt x="167" y="848"/>
                    </a:lnTo>
                    <a:lnTo>
                      <a:pt x="194" y="869"/>
                    </a:lnTo>
                    <a:lnTo>
                      <a:pt x="222" y="890"/>
                    </a:lnTo>
                    <a:lnTo>
                      <a:pt x="252" y="909"/>
                    </a:lnTo>
                    <a:lnTo>
                      <a:pt x="285" y="928"/>
                    </a:lnTo>
                    <a:lnTo>
                      <a:pt x="319" y="946"/>
                    </a:lnTo>
                    <a:lnTo>
                      <a:pt x="354" y="963"/>
                    </a:lnTo>
                    <a:lnTo>
                      <a:pt x="390" y="979"/>
                    </a:lnTo>
                    <a:lnTo>
                      <a:pt x="428" y="994"/>
                    </a:lnTo>
                    <a:lnTo>
                      <a:pt x="467" y="1007"/>
                    </a:lnTo>
                    <a:lnTo>
                      <a:pt x="507" y="1021"/>
                    </a:lnTo>
                    <a:lnTo>
                      <a:pt x="549" y="1032"/>
                    </a:lnTo>
                    <a:lnTo>
                      <a:pt x="592" y="1043"/>
                    </a:lnTo>
                    <a:lnTo>
                      <a:pt x="636" y="1053"/>
                    </a:lnTo>
                    <a:lnTo>
                      <a:pt x="680" y="1060"/>
                    </a:lnTo>
                    <a:lnTo>
                      <a:pt x="726" y="1067"/>
                    </a:lnTo>
                    <a:lnTo>
                      <a:pt x="772" y="1074"/>
                    </a:lnTo>
                    <a:lnTo>
                      <a:pt x="820" y="1078"/>
                    </a:lnTo>
                    <a:lnTo>
                      <a:pt x="868" y="1081"/>
                    </a:lnTo>
                    <a:lnTo>
                      <a:pt x="916" y="1083"/>
                    </a:lnTo>
                    <a:lnTo>
                      <a:pt x="965" y="1083"/>
                    </a:lnTo>
                    <a:lnTo>
                      <a:pt x="1015" y="1083"/>
                    </a:lnTo>
                    <a:lnTo>
                      <a:pt x="1015" y="1083"/>
                    </a:lnTo>
                    <a:lnTo>
                      <a:pt x="1064" y="1081"/>
                    </a:lnTo>
                    <a:lnTo>
                      <a:pt x="1113" y="1077"/>
                    </a:lnTo>
                    <a:lnTo>
                      <a:pt x="1161" y="1072"/>
                    </a:lnTo>
                    <a:lnTo>
                      <a:pt x="1207" y="1066"/>
                    </a:lnTo>
                    <a:lnTo>
                      <a:pt x="1254" y="1059"/>
                    </a:lnTo>
                    <a:lnTo>
                      <a:pt x="1298" y="1049"/>
                    </a:lnTo>
                    <a:lnTo>
                      <a:pt x="1342" y="1039"/>
                    </a:lnTo>
                    <a:lnTo>
                      <a:pt x="1385" y="1028"/>
                    </a:lnTo>
                    <a:lnTo>
                      <a:pt x="1427" y="1016"/>
                    </a:lnTo>
                    <a:lnTo>
                      <a:pt x="1467" y="1004"/>
                    </a:lnTo>
                    <a:lnTo>
                      <a:pt x="1507" y="989"/>
                    </a:lnTo>
                    <a:lnTo>
                      <a:pt x="1545" y="973"/>
                    </a:lnTo>
                    <a:lnTo>
                      <a:pt x="1581" y="957"/>
                    </a:lnTo>
                    <a:lnTo>
                      <a:pt x="1616" y="940"/>
                    </a:lnTo>
                    <a:lnTo>
                      <a:pt x="1649" y="922"/>
                    </a:lnTo>
                    <a:lnTo>
                      <a:pt x="1681" y="903"/>
                    </a:lnTo>
                    <a:lnTo>
                      <a:pt x="1711" y="884"/>
                    </a:lnTo>
                    <a:lnTo>
                      <a:pt x="1740" y="863"/>
                    </a:lnTo>
                    <a:lnTo>
                      <a:pt x="1767" y="842"/>
                    </a:lnTo>
                    <a:lnTo>
                      <a:pt x="1791" y="820"/>
                    </a:lnTo>
                    <a:lnTo>
                      <a:pt x="1814" y="797"/>
                    </a:lnTo>
                    <a:lnTo>
                      <a:pt x="1835" y="773"/>
                    </a:lnTo>
                    <a:lnTo>
                      <a:pt x="1855" y="749"/>
                    </a:lnTo>
                    <a:lnTo>
                      <a:pt x="1872" y="724"/>
                    </a:lnTo>
                    <a:lnTo>
                      <a:pt x="1887" y="700"/>
                    </a:lnTo>
                    <a:lnTo>
                      <a:pt x="1899" y="674"/>
                    </a:lnTo>
                    <a:lnTo>
                      <a:pt x="1910" y="648"/>
                    </a:lnTo>
                    <a:lnTo>
                      <a:pt x="1919" y="621"/>
                    </a:lnTo>
                    <a:lnTo>
                      <a:pt x="1925" y="594"/>
                    </a:lnTo>
                    <a:lnTo>
                      <a:pt x="1928" y="567"/>
                    </a:lnTo>
                    <a:lnTo>
                      <a:pt x="1930" y="539"/>
                    </a:lnTo>
                    <a:lnTo>
                      <a:pt x="1928" y="511"/>
                    </a:lnTo>
                    <a:lnTo>
                      <a:pt x="1928" y="511"/>
                    </a:lnTo>
                    <a:close/>
                  </a:path>
                </a:pathLst>
              </a:custGeom>
              <a:solidFill>
                <a:schemeClr val="accent5"/>
              </a:solidFill>
              <a:ln w="7938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3" name="Freeform 11">
                <a:extLst>
                  <a:ext uri="{FF2B5EF4-FFF2-40B4-BE49-F238E27FC236}">
                    <a16:creationId xmlns:a16="http://schemas.microsoft.com/office/drawing/2014/main" id="{2622CCFD-B684-5F17-25F0-B0A03B7620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4285" y="2771792"/>
                <a:ext cx="1346212" cy="693742"/>
              </a:xfrm>
              <a:custGeom>
                <a:avLst/>
                <a:gdLst>
                  <a:gd name="T0" fmla="*/ 1 w 1697"/>
                  <a:gd name="T1" fmla="*/ 375 h 874"/>
                  <a:gd name="T2" fmla="*/ 38 w 1697"/>
                  <a:gd name="T3" fmla="*/ 545 h 874"/>
                  <a:gd name="T4" fmla="*/ 152 w 1697"/>
                  <a:gd name="T5" fmla="*/ 684 h 874"/>
                  <a:gd name="T6" fmla="*/ 304 w 1697"/>
                  <a:gd name="T7" fmla="*/ 729 h 874"/>
                  <a:gd name="T8" fmla="*/ 341 w 1697"/>
                  <a:gd name="T9" fmla="*/ 630 h 874"/>
                  <a:gd name="T10" fmla="*/ 305 w 1697"/>
                  <a:gd name="T11" fmla="*/ 285 h 874"/>
                  <a:gd name="T12" fmla="*/ 342 w 1697"/>
                  <a:gd name="T13" fmla="*/ 208 h 874"/>
                  <a:gd name="T14" fmla="*/ 389 w 1697"/>
                  <a:gd name="T15" fmla="*/ 262 h 874"/>
                  <a:gd name="T16" fmla="*/ 439 w 1697"/>
                  <a:gd name="T17" fmla="*/ 625 h 874"/>
                  <a:gd name="T18" fmla="*/ 498 w 1697"/>
                  <a:gd name="T19" fmla="*/ 808 h 874"/>
                  <a:gd name="T20" fmla="*/ 602 w 1697"/>
                  <a:gd name="T21" fmla="*/ 870 h 874"/>
                  <a:gd name="T22" fmla="*/ 801 w 1697"/>
                  <a:gd name="T23" fmla="*/ 860 h 874"/>
                  <a:gd name="T24" fmla="*/ 782 w 1697"/>
                  <a:gd name="T25" fmla="*/ 379 h 874"/>
                  <a:gd name="T26" fmla="*/ 770 w 1697"/>
                  <a:gd name="T27" fmla="*/ 207 h 874"/>
                  <a:gd name="T28" fmla="*/ 806 w 1697"/>
                  <a:gd name="T29" fmla="*/ 184 h 874"/>
                  <a:gd name="T30" fmla="*/ 862 w 1697"/>
                  <a:gd name="T31" fmla="*/ 321 h 874"/>
                  <a:gd name="T32" fmla="*/ 894 w 1697"/>
                  <a:gd name="T33" fmla="*/ 692 h 874"/>
                  <a:gd name="T34" fmla="*/ 948 w 1697"/>
                  <a:gd name="T35" fmla="*/ 841 h 874"/>
                  <a:gd name="T36" fmla="*/ 1042 w 1697"/>
                  <a:gd name="T37" fmla="*/ 862 h 874"/>
                  <a:gd name="T38" fmla="*/ 1292 w 1697"/>
                  <a:gd name="T39" fmla="*/ 786 h 874"/>
                  <a:gd name="T40" fmla="*/ 1237 w 1697"/>
                  <a:gd name="T41" fmla="*/ 627 h 874"/>
                  <a:gd name="T42" fmla="*/ 1201 w 1697"/>
                  <a:gd name="T43" fmla="*/ 342 h 874"/>
                  <a:gd name="T44" fmla="*/ 1219 w 1697"/>
                  <a:gd name="T45" fmla="*/ 195 h 874"/>
                  <a:gd name="T46" fmla="*/ 1274 w 1697"/>
                  <a:gd name="T47" fmla="*/ 238 h 874"/>
                  <a:gd name="T48" fmla="*/ 1311 w 1697"/>
                  <a:gd name="T49" fmla="*/ 392 h 874"/>
                  <a:gd name="T50" fmla="*/ 1339 w 1697"/>
                  <a:gd name="T51" fmla="*/ 662 h 874"/>
                  <a:gd name="T52" fmla="*/ 1392 w 1697"/>
                  <a:gd name="T53" fmla="*/ 715 h 874"/>
                  <a:gd name="T54" fmla="*/ 1523 w 1697"/>
                  <a:gd name="T55" fmla="*/ 673 h 874"/>
                  <a:gd name="T56" fmla="*/ 1666 w 1697"/>
                  <a:gd name="T57" fmla="*/ 533 h 874"/>
                  <a:gd name="T58" fmla="*/ 1695 w 1697"/>
                  <a:gd name="T59" fmla="*/ 387 h 874"/>
                  <a:gd name="T60" fmla="*/ 1605 w 1697"/>
                  <a:gd name="T61" fmla="*/ 168 h 874"/>
                  <a:gd name="T62" fmla="*/ 1480 w 1697"/>
                  <a:gd name="T63" fmla="*/ 71 h 874"/>
                  <a:gd name="T64" fmla="*/ 1436 w 1697"/>
                  <a:gd name="T65" fmla="*/ 87 h 874"/>
                  <a:gd name="T66" fmla="*/ 1462 w 1697"/>
                  <a:gd name="T67" fmla="*/ 371 h 874"/>
                  <a:gd name="T68" fmla="*/ 1441 w 1697"/>
                  <a:gd name="T69" fmla="*/ 472 h 874"/>
                  <a:gd name="T70" fmla="*/ 1392 w 1697"/>
                  <a:gd name="T71" fmla="*/ 415 h 874"/>
                  <a:gd name="T72" fmla="*/ 1359 w 1697"/>
                  <a:gd name="T73" fmla="*/ 148 h 874"/>
                  <a:gd name="T74" fmla="*/ 1326 w 1697"/>
                  <a:gd name="T75" fmla="*/ 54 h 874"/>
                  <a:gd name="T76" fmla="*/ 1102 w 1697"/>
                  <a:gd name="T77" fmla="*/ 7 h 874"/>
                  <a:gd name="T78" fmla="*/ 1062 w 1697"/>
                  <a:gd name="T79" fmla="*/ 73 h 874"/>
                  <a:gd name="T80" fmla="*/ 1080 w 1697"/>
                  <a:gd name="T81" fmla="*/ 439 h 874"/>
                  <a:gd name="T82" fmla="*/ 1040 w 1697"/>
                  <a:gd name="T83" fmla="*/ 467 h 874"/>
                  <a:gd name="T84" fmla="*/ 987 w 1697"/>
                  <a:gd name="T85" fmla="*/ 364 h 874"/>
                  <a:gd name="T86" fmla="*/ 965 w 1697"/>
                  <a:gd name="T87" fmla="*/ 99 h 874"/>
                  <a:gd name="T88" fmla="*/ 920 w 1697"/>
                  <a:gd name="T89" fmla="*/ 5 h 874"/>
                  <a:gd name="T90" fmla="*/ 638 w 1697"/>
                  <a:gd name="T91" fmla="*/ 7 h 874"/>
                  <a:gd name="T92" fmla="*/ 601 w 1697"/>
                  <a:gd name="T93" fmla="*/ 67 h 874"/>
                  <a:gd name="T94" fmla="*/ 618 w 1697"/>
                  <a:gd name="T95" fmla="*/ 423 h 874"/>
                  <a:gd name="T96" fmla="*/ 587 w 1697"/>
                  <a:gd name="T97" fmla="*/ 471 h 874"/>
                  <a:gd name="T98" fmla="*/ 540 w 1697"/>
                  <a:gd name="T99" fmla="*/ 332 h 874"/>
                  <a:gd name="T100" fmla="*/ 497 w 1697"/>
                  <a:gd name="T101" fmla="*/ 54 h 874"/>
                  <a:gd name="T102" fmla="*/ 350 w 1697"/>
                  <a:gd name="T103" fmla="*/ 52 h 874"/>
                  <a:gd name="T104" fmla="*/ 178 w 1697"/>
                  <a:gd name="T105" fmla="*/ 117 h 874"/>
                  <a:gd name="T106" fmla="*/ 167 w 1697"/>
                  <a:gd name="T107" fmla="*/ 255 h 874"/>
                  <a:gd name="T108" fmla="*/ 158 w 1697"/>
                  <a:gd name="T109" fmla="*/ 409 h 874"/>
                  <a:gd name="T110" fmla="*/ 114 w 1697"/>
                  <a:gd name="T111" fmla="*/ 377 h 874"/>
                  <a:gd name="T112" fmla="*/ 73 w 1697"/>
                  <a:gd name="T113" fmla="*/ 197 h 8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97" h="874">
                    <a:moveTo>
                      <a:pt x="58" y="204"/>
                    </a:moveTo>
                    <a:lnTo>
                      <a:pt x="58" y="204"/>
                    </a:lnTo>
                    <a:lnTo>
                      <a:pt x="42" y="236"/>
                    </a:lnTo>
                    <a:lnTo>
                      <a:pt x="30" y="265"/>
                    </a:lnTo>
                    <a:lnTo>
                      <a:pt x="19" y="298"/>
                    </a:lnTo>
                    <a:lnTo>
                      <a:pt x="12" y="316"/>
                    </a:lnTo>
                    <a:lnTo>
                      <a:pt x="8" y="334"/>
                    </a:lnTo>
                    <a:lnTo>
                      <a:pt x="4" y="354"/>
                    </a:lnTo>
                    <a:lnTo>
                      <a:pt x="1" y="375"/>
                    </a:lnTo>
                    <a:lnTo>
                      <a:pt x="0" y="396"/>
                    </a:lnTo>
                    <a:lnTo>
                      <a:pt x="0" y="415"/>
                    </a:lnTo>
                    <a:lnTo>
                      <a:pt x="3" y="436"/>
                    </a:lnTo>
                    <a:lnTo>
                      <a:pt x="6" y="457"/>
                    </a:lnTo>
                    <a:lnTo>
                      <a:pt x="6" y="457"/>
                    </a:lnTo>
                    <a:lnTo>
                      <a:pt x="12" y="477"/>
                    </a:lnTo>
                    <a:lnTo>
                      <a:pt x="20" y="499"/>
                    </a:lnTo>
                    <a:lnTo>
                      <a:pt x="28" y="522"/>
                    </a:lnTo>
                    <a:lnTo>
                      <a:pt x="38" y="545"/>
                    </a:lnTo>
                    <a:lnTo>
                      <a:pt x="49" y="569"/>
                    </a:lnTo>
                    <a:lnTo>
                      <a:pt x="63" y="592"/>
                    </a:lnTo>
                    <a:lnTo>
                      <a:pt x="79" y="614"/>
                    </a:lnTo>
                    <a:lnTo>
                      <a:pt x="97" y="636"/>
                    </a:lnTo>
                    <a:lnTo>
                      <a:pt x="107" y="646"/>
                    </a:lnTo>
                    <a:lnTo>
                      <a:pt x="117" y="657"/>
                    </a:lnTo>
                    <a:lnTo>
                      <a:pt x="128" y="665"/>
                    </a:lnTo>
                    <a:lnTo>
                      <a:pt x="140" y="675"/>
                    </a:lnTo>
                    <a:lnTo>
                      <a:pt x="152" y="684"/>
                    </a:lnTo>
                    <a:lnTo>
                      <a:pt x="166" y="691"/>
                    </a:lnTo>
                    <a:lnTo>
                      <a:pt x="180" y="699"/>
                    </a:lnTo>
                    <a:lnTo>
                      <a:pt x="195" y="706"/>
                    </a:lnTo>
                    <a:lnTo>
                      <a:pt x="211" y="712"/>
                    </a:lnTo>
                    <a:lnTo>
                      <a:pt x="228" y="717"/>
                    </a:lnTo>
                    <a:lnTo>
                      <a:pt x="245" y="722"/>
                    </a:lnTo>
                    <a:lnTo>
                      <a:pt x="264" y="726"/>
                    </a:lnTo>
                    <a:lnTo>
                      <a:pt x="283" y="728"/>
                    </a:lnTo>
                    <a:lnTo>
                      <a:pt x="304" y="729"/>
                    </a:lnTo>
                    <a:lnTo>
                      <a:pt x="325" y="730"/>
                    </a:lnTo>
                    <a:lnTo>
                      <a:pt x="348" y="730"/>
                    </a:lnTo>
                    <a:lnTo>
                      <a:pt x="348" y="730"/>
                    </a:lnTo>
                    <a:lnTo>
                      <a:pt x="348" y="729"/>
                    </a:lnTo>
                    <a:lnTo>
                      <a:pt x="350" y="728"/>
                    </a:lnTo>
                    <a:lnTo>
                      <a:pt x="351" y="722"/>
                    </a:lnTo>
                    <a:lnTo>
                      <a:pt x="350" y="700"/>
                    </a:lnTo>
                    <a:lnTo>
                      <a:pt x="346" y="668"/>
                    </a:lnTo>
                    <a:lnTo>
                      <a:pt x="341" y="630"/>
                    </a:lnTo>
                    <a:lnTo>
                      <a:pt x="328" y="550"/>
                    </a:lnTo>
                    <a:lnTo>
                      <a:pt x="318" y="493"/>
                    </a:lnTo>
                    <a:lnTo>
                      <a:pt x="318" y="493"/>
                    </a:lnTo>
                    <a:lnTo>
                      <a:pt x="314" y="467"/>
                    </a:lnTo>
                    <a:lnTo>
                      <a:pt x="309" y="428"/>
                    </a:lnTo>
                    <a:lnTo>
                      <a:pt x="305" y="381"/>
                    </a:lnTo>
                    <a:lnTo>
                      <a:pt x="304" y="332"/>
                    </a:lnTo>
                    <a:lnTo>
                      <a:pt x="304" y="309"/>
                    </a:lnTo>
                    <a:lnTo>
                      <a:pt x="305" y="285"/>
                    </a:lnTo>
                    <a:lnTo>
                      <a:pt x="308" y="265"/>
                    </a:lnTo>
                    <a:lnTo>
                      <a:pt x="312" y="246"/>
                    </a:lnTo>
                    <a:lnTo>
                      <a:pt x="317" y="230"/>
                    </a:lnTo>
                    <a:lnTo>
                      <a:pt x="319" y="224"/>
                    </a:lnTo>
                    <a:lnTo>
                      <a:pt x="323" y="218"/>
                    </a:lnTo>
                    <a:lnTo>
                      <a:pt x="328" y="214"/>
                    </a:lnTo>
                    <a:lnTo>
                      <a:pt x="331" y="211"/>
                    </a:lnTo>
                    <a:lnTo>
                      <a:pt x="337" y="208"/>
                    </a:lnTo>
                    <a:lnTo>
                      <a:pt x="342" y="208"/>
                    </a:lnTo>
                    <a:lnTo>
                      <a:pt x="342" y="208"/>
                    </a:lnTo>
                    <a:lnTo>
                      <a:pt x="348" y="208"/>
                    </a:lnTo>
                    <a:lnTo>
                      <a:pt x="353" y="209"/>
                    </a:lnTo>
                    <a:lnTo>
                      <a:pt x="358" y="213"/>
                    </a:lnTo>
                    <a:lnTo>
                      <a:pt x="363" y="217"/>
                    </a:lnTo>
                    <a:lnTo>
                      <a:pt x="368" y="222"/>
                    </a:lnTo>
                    <a:lnTo>
                      <a:pt x="373" y="228"/>
                    </a:lnTo>
                    <a:lnTo>
                      <a:pt x="382" y="244"/>
                    </a:lnTo>
                    <a:lnTo>
                      <a:pt x="389" y="262"/>
                    </a:lnTo>
                    <a:lnTo>
                      <a:pt x="395" y="283"/>
                    </a:lnTo>
                    <a:lnTo>
                      <a:pt x="401" y="306"/>
                    </a:lnTo>
                    <a:lnTo>
                      <a:pt x="406" y="332"/>
                    </a:lnTo>
                    <a:lnTo>
                      <a:pt x="415" y="385"/>
                    </a:lnTo>
                    <a:lnTo>
                      <a:pt x="422" y="439"/>
                    </a:lnTo>
                    <a:lnTo>
                      <a:pt x="431" y="532"/>
                    </a:lnTo>
                    <a:lnTo>
                      <a:pt x="431" y="532"/>
                    </a:lnTo>
                    <a:lnTo>
                      <a:pt x="434" y="575"/>
                    </a:lnTo>
                    <a:lnTo>
                      <a:pt x="439" y="625"/>
                    </a:lnTo>
                    <a:lnTo>
                      <a:pt x="443" y="652"/>
                    </a:lnTo>
                    <a:lnTo>
                      <a:pt x="448" y="680"/>
                    </a:lnTo>
                    <a:lnTo>
                      <a:pt x="454" y="708"/>
                    </a:lnTo>
                    <a:lnTo>
                      <a:pt x="462" y="735"/>
                    </a:lnTo>
                    <a:lnTo>
                      <a:pt x="472" y="761"/>
                    </a:lnTo>
                    <a:lnTo>
                      <a:pt x="477" y="773"/>
                    </a:lnTo>
                    <a:lnTo>
                      <a:pt x="485" y="786"/>
                    </a:lnTo>
                    <a:lnTo>
                      <a:pt x="491" y="798"/>
                    </a:lnTo>
                    <a:lnTo>
                      <a:pt x="498" y="808"/>
                    </a:lnTo>
                    <a:lnTo>
                      <a:pt x="507" y="819"/>
                    </a:lnTo>
                    <a:lnTo>
                      <a:pt x="516" y="829"/>
                    </a:lnTo>
                    <a:lnTo>
                      <a:pt x="526" y="837"/>
                    </a:lnTo>
                    <a:lnTo>
                      <a:pt x="536" y="844"/>
                    </a:lnTo>
                    <a:lnTo>
                      <a:pt x="548" y="852"/>
                    </a:lnTo>
                    <a:lnTo>
                      <a:pt x="561" y="858"/>
                    </a:lnTo>
                    <a:lnTo>
                      <a:pt x="573" y="863"/>
                    </a:lnTo>
                    <a:lnTo>
                      <a:pt x="587" y="867"/>
                    </a:lnTo>
                    <a:lnTo>
                      <a:pt x="602" y="870"/>
                    </a:lnTo>
                    <a:lnTo>
                      <a:pt x="618" y="871"/>
                    </a:lnTo>
                    <a:lnTo>
                      <a:pt x="618" y="871"/>
                    </a:lnTo>
                    <a:lnTo>
                      <a:pt x="678" y="874"/>
                    </a:lnTo>
                    <a:lnTo>
                      <a:pt x="726" y="873"/>
                    </a:lnTo>
                    <a:lnTo>
                      <a:pt x="746" y="873"/>
                    </a:lnTo>
                    <a:lnTo>
                      <a:pt x="763" y="870"/>
                    </a:lnTo>
                    <a:lnTo>
                      <a:pt x="778" y="868"/>
                    </a:lnTo>
                    <a:lnTo>
                      <a:pt x="791" y="864"/>
                    </a:lnTo>
                    <a:lnTo>
                      <a:pt x="801" y="860"/>
                    </a:lnTo>
                    <a:lnTo>
                      <a:pt x="809" y="857"/>
                    </a:lnTo>
                    <a:lnTo>
                      <a:pt x="817" y="852"/>
                    </a:lnTo>
                    <a:lnTo>
                      <a:pt x="822" y="846"/>
                    </a:lnTo>
                    <a:lnTo>
                      <a:pt x="825" y="840"/>
                    </a:lnTo>
                    <a:lnTo>
                      <a:pt x="827" y="833"/>
                    </a:lnTo>
                    <a:lnTo>
                      <a:pt x="828" y="826"/>
                    </a:lnTo>
                    <a:lnTo>
                      <a:pt x="828" y="819"/>
                    </a:lnTo>
                    <a:lnTo>
                      <a:pt x="828" y="819"/>
                    </a:lnTo>
                    <a:lnTo>
                      <a:pt x="782" y="379"/>
                    </a:lnTo>
                    <a:lnTo>
                      <a:pt x="782" y="379"/>
                    </a:lnTo>
                    <a:lnTo>
                      <a:pt x="780" y="358"/>
                    </a:lnTo>
                    <a:lnTo>
                      <a:pt x="775" y="330"/>
                    </a:lnTo>
                    <a:lnTo>
                      <a:pt x="770" y="298"/>
                    </a:lnTo>
                    <a:lnTo>
                      <a:pt x="768" y="265"/>
                    </a:lnTo>
                    <a:lnTo>
                      <a:pt x="766" y="249"/>
                    </a:lnTo>
                    <a:lnTo>
                      <a:pt x="766" y="234"/>
                    </a:lnTo>
                    <a:lnTo>
                      <a:pt x="768" y="219"/>
                    </a:lnTo>
                    <a:lnTo>
                      <a:pt x="770" y="207"/>
                    </a:lnTo>
                    <a:lnTo>
                      <a:pt x="774" y="197"/>
                    </a:lnTo>
                    <a:lnTo>
                      <a:pt x="780" y="189"/>
                    </a:lnTo>
                    <a:lnTo>
                      <a:pt x="782" y="186"/>
                    </a:lnTo>
                    <a:lnTo>
                      <a:pt x="786" y="184"/>
                    </a:lnTo>
                    <a:lnTo>
                      <a:pt x="791" y="182"/>
                    </a:lnTo>
                    <a:lnTo>
                      <a:pt x="796" y="182"/>
                    </a:lnTo>
                    <a:lnTo>
                      <a:pt x="796" y="182"/>
                    </a:lnTo>
                    <a:lnTo>
                      <a:pt x="801" y="182"/>
                    </a:lnTo>
                    <a:lnTo>
                      <a:pt x="806" y="184"/>
                    </a:lnTo>
                    <a:lnTo>
                      <a:pt x="811" y="186"/>
                    </a:lnTo>
                    <a:lnTo>
                      <a:pt x="814" y="190"/>
                    </a:lnTo>
                    <a:lnTo>
                      <a:pt x="823" y="200"/>
                    </a:lnTo>
                    <a:lnTo>
                      <a:pt x="831" y="213"/>
                    </a:lnTo>
                    <a:lnTo>
                      <a:pt x="839" y="230"/>
                    </a:lnTo>
                    <a:lnTo>
                      <a:pt x="845" y="250"/>
                    </a:lnTo>
                    <a:lnTo>
                      <a:pt x="852" y="272"/>
                    </a:lnTo>
                    <a:lnTo>
                      <a:pt x="857" y="295"/>
                    </a:lnTo>
                    <a:lnTo>
                      <a:pt x="862" y="321"/>
                    </a:lnTo>
                    <a:lnTo>
                      <a:pt x="867" y="348"/>
                    </a:lnTo>
                    <a:lnTo>
                      <a:pt x="874" y="403"/>
                    </a:lnTo>
                    <a:lnTo>
                      <a:pt x="881" y="460"/>
                    </a:lnTo>
                    <a:lnTo>
                      <a:pt x="885" y="513"/>
                    </a:lnTo>
                    <a:lnTo>
                      <a:pt x="885" y="513"/>
                    </a:lnTo>
                    <a:lnTo>
                      <a:pt x="888" y="570"/>
                    </a:lnTo>
                    <a:lnTo>
                      <a:pt x="889" y="631"/>
                    </a:lnTo>
                    <a:lnTo>
                      <a:pt x="892" y="662"/>
                    </a:lnTo>
                    <a:lnTo>
                      <a:pt x="894" y="692"/>
                    </a:lnTo>
                    <a:lnTo>
                      <a:pt x="898" y="723"/>
                    </a:lnTo>
                    <a:lnTo>
                      <a:pt x="904" y="751"/>
                    </a:lnTo>
                    <a:lnTo>
                      <a:pt x="911" y="778"/>
                    </a:lnTo>
                    <a:lnTo>
                      <a:pt x="916" y="791"/>
                    </a:lnTo>
                    <a:lnTo>
                      <a:pt x="921" y="803"/>
                    </a:lnTo>
                    <a:lnTo>
                      <a:pt x="926" y="813"/>
                    </a:lnTo>
                    <a:lnTo>
                      <a:pt x="933" y="824"/>
                    </a:lnTo>
                    <a:lnTo>
                      <a:pt x="939" y="832"/>
                    </a:lnTo>
                    <a:lnTo>
                      <a:pt x="948" y="841"/>
                    </a:lnTo>
                    <a:lnTo>
                      <a:pt x="957" y="848"/>
                    </a:lnTo>
                    <a:lnTo>
                      <a:pt x="966" y="854"/>
                    </a:lnTo>
                    <a:lnTo>
                      <a:pt x="976" y="858"/>
                    </a:lnTo>
                    <a:lnTo>
                      <a:pt x="987" y="862"/>
                    </a:lnTo>
                    <a:lnTo>
                      <a:pt x="999" y="864"/>
                    </a:lnTo>
                    <a:lnTo>
                      <a:pt x="1013" y="865"/>
                    </a:lnTo>
                    <a:lnTo>
                      <a:pt x="1026" y="864"/>
                    </a:lnTo>
                    <a:lnTo>
                      <a:pt x="1042" y="862"/>
                    </a:lnTo>
                    <a:lnTo>
                      <a:pt x="1042" y="862"/>
                    </a:lnTo>
                    <a:lnTo>
                      <a:pt x="1102" y="849"/>
                    </a:lnTo>
                    <a:lnTo>
                      <a:pt x="1155" y="838"/>
                    </a:lnTo>
                    <a:lnTo>
                      <a:pt x="1201" y="826"/>
                    </a:lnTo>
                    <a:lnTo>
                      <a:pt x="1239" y="814"/>
                    </a:lnTo>
                    <a:lnTo>
                      <a:pt x="1253" y="808"/>
                    </a:lnTo>
                    <a:lnTo>
                      <a:pt x="1267" y="802"/>
                    </a:lnTo>
                    <a:lnTo>
                      <a:pt x="1278" y="797"/>
                    </a:lnTo>
                    <a:lnTo>
                      <a:pt x="1286" y="791"/>
                    </a:lnTo>
                    <a:lnTo>
                      <a:pt x="1292" y="786"/>
                    </a:lnTo>
                    <a:lnTo>
                      <a:pt x="1296" y="779"/>
                    </a:lnTo>
                    <a:lnTo>
                      <a:pt x="1296" y="775"/>
                    </a:lnTo>
                    <a:lnTo>
                      <a:pt x="1295" y="770"/>
                    </a:lnTo>
                    <a:lnTo>
                      <a:pt x="1295" y="770"/>
                    </a:lnTo>
                    <a:lnTo>
                      <a:pt x="1285" y="755"/>
                    </a:lnTo>
                    <a:lnTo>
                      <a:pt x="1273" y="729"/>
                    </a:lnTo>
                    <a:lnTo>
                      <a:pt x="1259" y="695"/>
                    </a:lnTo>
                    <a:lnTo>
                      <a:pt x="1245" y="652"/>
                    </a:lnTo>
                    <a:lnTo>
                      <a:pt x="1237" y="627"/>
                    </a:lnTo>
                    <a:lnTo>
                      <a:pt x="1230" y="602"/>
                    </a:lnTo>
                    <a:lnTo>
                      <a:pt x="1223" y="572"/>
                    </a:lnTo>
                    <a:lnTo>
                      <a:pt x="1216" y="543"/>
                    </a:lnTo>
                    <a:lnTo>
                      <a:pt x="1212" y="511"/>
                    </a:lnTo>
                    <a:lnTo>
                      <a:pt x="1208" y="478"/>
                    </a:lnTo>
                    <a:lnTo>
                      <a:pt x="1204" y="444"/>
                    </a:lnTo>
                    <a:lnTo>
                      <a:pt x="1202" y="408"/>
                    </a:lnTo>
                    <a:lnTo>
                      <a:pt x="1202" y="408"/>
                    </a:lnTo>
                    <a:lnTo>
                      <a:pt x="1201" y="342"/>
                    </a:lnTo>
                    <a:lnTo>
                      <a:pt x="1199" y="292"/>
                    </a:lnTo>
                    <a:lnTo>
                      <a:pt x="1201" y="255"/>
                    </a:lnTo>
                    <a:lnTo>
                      <a:pt x="1202" y="228"/>
                    </a:lnTo>
                    <a:lnTo>
                      <a:pt x="1203" y="218"/>
                    </a:lnTo>
                    <a:lnTo>
                      <a:pt x="1205" y="211"/>
                    </a:lnTo>
                    <a:lnTo>
                      <a:pt x="1208" y="204"/>
                    </a:lnTo>
                    <a:lnTo>
                      <a:pt x="1212" y="200"/>
                    </a:lnTo>
                    <a:lnTo>
                      <a:pt x="1215" y="196"/>
                    </a:lnTo>
                    <a:lnTo>
                      <a:pt x="1219" y="195"/>
                    </a:lnTo>
                    <a:lnTo>
                      <a:pt x="1229" y="191"/>
                    </a:lnTo>
                    <a:lnTo>
                      <a:pt x="1229" y="191"/>
                    </a:lnTo>
                    <a:lnTo>
                      <a:pt x="1235" y="192"/>
                    </a:lnTo>
                    <a:lnTo>
                      <a:pt x="1241" y="195"/>
                    </a:lnTo>
                    <a:lnTo>
                      <a:pt x="1248" y="200"/>
                    </a:lnTo>
                    <a:lnTo>
                      <a:pt x="1254" y="206"/>
                    </a:lnTo>
                    <a:lnTo>
                      <a:pt x="1262" y="216"/>
                    </a:lnTo>
                    <a:lnTo>
                      <a:pt x="1268" y="225"/>
                    </a:lnTo>
                    <a:lnTo>
                      <a:pt x="1274" y="238"/>
                    </a:lnTo>
                    <a:lnTo>
                      <a:pt x="1280" y="251"/>
                    </a:lnTo>
                    <a:lnTo>
                      <a:pt x="1286" y="266"/>
                    </a:lnTo>
                    <a:lnTo>
                      <a:pt x="1292" y="282"/>
                    </a:lnTo>
                    <a:lnTo>
                      <a:pt x="1297" y="299"/>
                    </a:lnTo>
                    <a:lnTo>
                      <a:pt x="1301" y="316"/>
                    </a:lnTo>
                    <a:lnTo>
                      <a:pt x="1305" y="334"/>
                    </a:lnTo>
                    <a:lnTo>
                      <a:pt x="1307" y="354"/>
                    </a:lnTo>
                    <a:lnTo>
                      <a:pt x="1310" y="372"/>
                    </a:lnTo>
                    <a:lnTo>
                      <a:pt x="1311" y="392"/>
                    </a:lnTo>
                    <a:lnTo>
                      <a:pt x="1311" y="392"/>
                    </a:lnTo>
                    <a:lnTo>
                      <a:pt x="1311" y="435"/>
                    </a:lnTo>
                    <a:lnTo>
                      <a:pt x="1313" y="483"/>
                    </a:lnTo>
                    <a:lnTo>
                      <a:pt x="1317" y="532"/>
                    </a:lnTo>
                    <a:lnTo>
                      <a:pt x="1322" y="580"/>
                    </a:lnTo>
                    <a:lnTo>
                      <a:pt x="1326" y="603"/>
                    </a:lnTo>
                    <a:lnTo>
                      <a:pt x="1329" y="625"/>
                    </a:lnTo>
                    <a:lnTo>
                      <a:pt x="1334" y="645"/>
                    </a:lnTo>
                    <a:lnTo>
                      <a:pt x="1339" y="662"/>
                    </a:lnTo>
                    <a:lnTo>
                      <a:pt x="1345" y="678"/>
                    </a:lnTo>
                    <a:lnTo>
                      <a:pt x="1351" y="690"/>
                    </a:lnTo>
                    <a:lnTo>
                      <a:pt x="1359" y="700"/>
                    </a:lnTo>
                    <a:lnTo>
                      <a:pt x="1362" y="703"/>
                    </a:lnTo>
                    <a:lnTo>
                      <a:pt x="1366" y="706"/>
                    </a:lnTo>
                    <a:lnTo>
                      <a:pt x="1366" y="706"/>
                    </a:lnTo>
                    <a:lnTo>
                      <a:pt x="1375" y="710"/>
                    </a:lnTo>
                    <a:lnTo>
                      <a:pt x="1383" y="712"/>
                    </a:lnTo>
                    <a:lnTo>
                      <a:pt x="1392" y="715"/>
                    </a:lnTo>
                    <a:lnTo>
                      <a:pt x="1400" y="716"/>
                    </a:lnTo>
                    <a:lnTo>
                      <a:pt x="1418" y="716"/>
                    </a:lnTo>
                    <a:lnTo>
                      <a:pt x="1436" y="713"/>
                    </a:lnTo>
                    <a:lnTo>
                      <a:pt x="1453" y="708"/>
                    </a:lnTo>
                    <a:lnTo>
                      <a:pt x="1469" y="702"/>
                    </a:lnTo>
                    <a:lnTo>
                      <a:pt x="1485" y="695"/>
                    </a:lnTo>
                    <a:lnTo>
                      <a:pt x="1501" y="686"/>
                    </a:lnTo>
                    <a:lnTo>
                      <a:pt x="1501" y="686"/>
                    </a:lnTo>
                    <a:lnTo>
                      <a:pt x="1523" y="673"/>
                    </a:lnTo>
                    <a:lnTo>
                      <a:pt x="1539" y="663"/>
                    </a:lnTo>
                    <a:lnTo>
                      <a:pt x="1556" y="652"/>
                    </a:lnTo>
                    <a:lnTo>
                      <a:pt x="1576" y="637"/>
                    </a:lnTo>
                    <a:lnTo>
                      <a:pt x="1595" y="621"/>
                    </a:lnTo>
                    <a:lnTo>
                      <a:pt x="1615" y="603"/>
                    </a:lnTo>
                    <a:lnTo>
                      <a:pt x="1633" y="582"/>
                    </a:lnTo>
                    <a:lnTo>
                      <a:pt x="1652" y="559"/>
                    </a:lnTo>
                    <a:lnTo>
                      <a:pt x="1659" y="547"/>
                    </a:lnTo>
                    <a:lnTo>
                      <a:pt x="1666" y="533"/>
                    </a:lnTo>
                    <a:lnTo>
                      <a:pt x="1674" y="520"/>
                    </a:lnTo>
                    <a:lnTo>
                      <a:pt x="1680" y="505"/>
                    </a:lnTo>
                    <a:lnTo>
                      <a:pt x="1685" y="490"/>
                    </a:lnTo>
                    <a:lnTo>
                      <a:pt x="1690" y="474"/>
                    </a:lnTo>
                    <a:lnTo>
                      <a:pt x="1693" y="458"/>
                    </a:lnTo>
                    <a:lnTo>
                      <a:pt x="1696" y="441"/>
                    </a:lnTo>
                    <a:lnTo>
                      <a:pt x="1697" y="424"/>
                    </a:lnTo>
                    <a:lnTo>
                      <a:pt x="1696" y="406"/>
                    </a:lnTo>
                    <a:lnTo>
                      <a:pt x="1695" y="387"/>
                    </a:lnTo>
                    <a:lnTo>
                      <a:pt x="1692" y="368"/>
                    </a:lnTo>
                    <a:lnTo>
                      <a:pt x="1688" y="348"/>
                    </a:lnTo>
                    <a:lnTo>
                      <a:pt x="1682" y="327"/>
                    </a:lnTo>
                    <a:lnTo>
                      <a:pt x="1682" y="327"/>
                    </a:lnTo>
                    <a:lnTo>
                      <a:pt x="1668" y="287"/>
                    </a:lnTo>
                    <a:lnTo>
                      <a:pt x="1653" y="251"/>
                    </a:lnTo>
                    <a:lnTo>
                      <a:pt x="1637" y="220"/>
                    </a:lnTo>
                    <a:lnTo>
                      <a:pt x="1621" y="192"/>
                    </a:lnTo>
                    <a:lnTo>
                      <a:pt x="1605" y="168"/>
                    </a:lnTo>
                    <a:lnTo>
                      <a:pt x="1589" y="147"/>
                    </a:lnTo>
                    <a:lnTo>
                      <a:pt x="1572" y="128"/>
                    </a:lnTo>
                    <a:lnTo>
                      <a:pt x="1556" y="114"/>
                    </a:lnTo>
                    <a:lnTo>
                      <a:pt x="1541" y="102"/>
                    </a:lnTo>
                    <a:lnTo>
                      <a:pt x="1527" y="90"/>
                    </a:lnTo>
                    <a:lnTo>
                      <a:pt x="1513" y="83"/>
                    </a:lnTo>
                    <a:lnTo>
                      <a:pt x="1501" y="77"/>
                    </a:lnTo>
                    <a:lnTo>
                      <a:pt x="1490" y="73"/>
                    </a:lnTo>
                    <a:lnTo>
                      <a:pt x="1480" y="71"/>
                    </a:lnTo>
                    <a:lnTo>
                      <a:pt x="1473" y="70"/>
                    </a:lnTo>
                    <a:lnTo>
                      <a:pt x="1468" y="68"/>
                    </a:lnTo>
                    <a:lnTo>
                      <a:pt x="1468" y="68"/>
                    </a:lnTo>
                    <a:lnTo>
                      <a:pt x="1459" y="70"/>
                    </a:lnTo>
                    <a:lnTo>
                      <a:pt x="1452" y="71"/>
                    </a:lnTo>
                    <a:lnTo>
                      <a:pt x="1445" y="73"/>
                    </a:lnTo>
                    <a:lnTo>
                      <a:pt x="1442" y="76"/>
                    </a:lnTo>
                    <a:lnTo>
                      <a:pt x="1440" y="78"/>
                    </a:lnTo>
                    <a:lnTo>
                      <a:pt x="1436" y="87"/>
                    </a:lnTo>
                    <a:lnTo>
                      <a:pt x="1433" y="99"/>
                    </a:lnTo>
                    <a:lnTo>
                      <a:pt x="1433" y="116"/>
                    </a:lnTo>
                    <a:lnTo>
                      <a:pt x="1435" y="138"/>
                    </a:lnTo>
                    <a:lnTo>
                      <a:pt x="1435" y="138"/>
                    </a:lnTo>
                    <a:lnTo>
                      <a:pt x="1440" y="174"/>
                    </a:lnTo>
                    <a:lnTo>
                      <a:pt x="1446" y="224"/>
                    </a:lnTo>
                    <a:lnTo>
                      <a:pt x="1453" y="282"/>
                    </a:lnTo>
                    <a:lnTo>
                      <a:pt x="1459" y="342"/>
                    </a:lnTo>
                    <a:lnTo>
                      <a:pt x="1462" y="371"/>
                    </a:lnTo>
                    <a:lnTo>
                      <a:pt x="1462" y="397"/>
                    </a:lnTo>
                    <a:lnTo>
                      <a:pt x="1462" y="422"/>
                    </a:lnTo>
                    <a:lnTo>
                      <a:pt x="1459" y="441"/>
                    </a:lnTo>
                    <a:lnTo>
                      <a:pt x="1458" y="450"/>
                    </a:lnTo>
                    <a:lnTo>
                      <a:pt x="1456" y="457"/>
                    </a:lnTo>
                    <a:lnTo>
                      <a:pt x="1453" y="463"/>
                    </a:lnTo>
                    <a:lnTo>
                      <a:pt x="1449" y="467"/>
                    </a:lnTo>
                    <a:lnTo>
                      <a:pt x="1446" y="471"/>
                    </a:lnTo>
                    <a:lnTo>
                      <a:pt x="1441" y="472"/>
                    </a:lnTo>
                    <a:lnTo>
                      <a:pt x="1436" y="472"/>
                    </a:lnTo>
                    <a:lnTo>
                      <a:pt x="1430" y="469"/>
                    </a:lnTo>
                    <a:lnTo>
                      <a:pt x="1430" y="469"/>
                    </a:lnTo>
                    <a:lnTo>
                      <a:pt x="1425" y="466"/>
                    </a:lnTo>
                    <a:lnTo>
                      <a:pt x="1419" y="461"/>
                    </a:lnTo>
                    <a:lnTo>
                      <a:pt x="1414" y="456"/>
                    </a:lnTo>
                    <a:lnTo>
                      <a:pt x="1409" y="448"/>
                    </a:lnTo>
                    <a:lnTo>
                      <a:pt x="1400" y="434"/>
                    </a:lnTo>
                    <a:lnTo>
                      <a:pt x="1392" y="415"/>
                    </a:lnTo>
                    <a:lnTo>
                      <a:pt x="1386" y="395"/>
                    </a:lnTo>
                    <a:lnTo>
                      <a:pt x="1381" y="371"/>
                    </a:lnTo>
                    <a:lnTo>
                      <a:pt x="1376" y="348"/>
                    </a:lnTo>
                    <a:lnTo>
                      <a:pt x="1372" y="323"/>
                    </a:lnTo>
                    <a:lnTo>
                      <a:pt x="1367" y="277"/>
                    </a:lnTo>
                    <a:lnTo>
                      <a:pt x="1364" y="233"/>
                    </a:lnTo>
                    <a:lnTo>
                      <a:pt x="1361" y="180"/>
                    </a:lnTo>
                    <a:lnTo>
                      <a:pt x="1361" y="180"/>
                    </a:lnTo>
                    <a:lnTo>
                      <a:pt x="1359" y="148"/>
                    </a:lnTo>
                    <a:lnTo>
                      <a:pt x="1356" y="128"/>
                    </a:lnTo>
                    <a:lnTo>
                      <a:pt x="1354" y="108"/>
                    </a:lnTo>
                    <a:lnTo>
                      <a:pt x="1350" y="88"/>
                    </a:lnTo>
                    <a:lnTo>
                      <a:pt x="1348" y="79"/>
                    </a:lnTo>
                    <a:lnTo>
                      <a:pt x="1344" y="72"/>
                    </a:lnTo>
                    <a:lnTo>
                      <a:pt x="1340" y="65"/>
                    </a:lnTo>
                    <a:lnTo>
                      <a:pt x="1337" y="60"/>
                    </a:lnTo>
                    <a:lnTo>
                      <a:pt x="1332" y="56"/>
                    </a:lnTo>
                    <a:lnTo>
                      <a:pt x="1326" y="54"/>
                    </a:lnTo>
                    <a:lnTo>
                      <a:pt x="1326" y="54"/>
                    </a:lnTo>
                    <a:lnTo>
                      <a:pt x="1281" y="43"/>
                    </a:lnTo>
                    <a:lnTo>
                      <a:pt x="1214" y="27"/>
                    </a:lnTo>
                    <a:lnTo>
                      <a:pt x="1178" y="18"/>
                    </a:lnTo>
                    <a:lnTo>
                      <a:pt x="1147" y="12"/>
                    </a:lnTo>
                    <a:lnTo>
                      <a:pt x="1120" y="7"/>
                    </a:lnTo>
                    <a:lnTo>
                      <a:pt x="1110" y="7"/>
                    </a:lnTo>
                    <a:lnTo>
                      <a:pt x="1102" y="7"/>
                    </a:lnTo>
                    <a:lnTo>
                      <a:pt x="1102" y="7"/>
                    </a:lnTo>
                    <a:lnTo>
                      <a:pt x="1093" y="10"/>
                    </a:lnTo>
                    <a:lnTo>
                      <a:pt x="1083" y="12"/>
                    </a:lnTo>
                    <a:lnTo>
                      <a:pt x="1075" y="16"/>
                    </a:lnTo>
                    <a:lnTo>
                      <a:pt x="1069" y="22"/>
                    </a:lnTo>
                    <a:lnTo>
                      <a:pt x="1064" y="30"/>
                    </a:lnTo>
                    <a:lnTo>
                      <a:pt x="1062" y="41"/>
                    </a:lnTo>
                    <a:lnTo>
                      <a:pt x="1062" y="56"/>
                    </a:lnTo>
                    <a:lnTo>
                      <a:pt x="1062" y="73"/>
                    </a:lnTo>
                    <a:lnTo>
                      <a:pt x="1062" y="73"/>
                    </a:lnTo>
                    <a:lnTo>
                      <a:pt x="1073" y="158"/>
                    </a:lnTo>
                    <a:lnTo>
                      <a:pt x="1080" y="223"/>
                    </a:lnTo>
                    <a:lnTo>
                      <a:pt x="1085" y="293"/>
                    </a:lnTo>
                    <a:lnTo>
                      <a:pt x="1088" y="327"/>
                    </a:lnTo>
                    <a:lnTo>
                      <a:pt x="1088" y="359"/>
                    </a:lnTo>
                    <a:lnTo>
                      <a:pt x="1086" y="390"/>
                    </a:lnTo>
                    <a:lnTo>
                      <a:pt x="1084" y="417"/>
                    </a:lnTo>
                    <a:lnTo>
                      <a:pt x="1083" y="428"/>
                    </a:lnTo>
                    <a:lnTo>
                      <a:pt x="1080" y="439"/>
                    </a:lnTo>
                    <a:lnTo>
                      <a:pt x="1077" y="447"/>
                    </a:lnTo>
                    <a:lnTo>
                      <a:pt x="1073" y="456"/>
                    </a:lnTo>
                    <a:lnTo>
                      <a:pt x="1069" y="462"/>
                    </a:lnTo>
                    <a:lnTo>
                      <a:pt x="1064" y="466"/>
                    </a:lnTo>
                    <a:lnTo>
                      <a:pt x="1058" y="469"/>
                    </a:lnTo>
                    <a:lnTo>
                      <a:pt x="1052" y="469"/>
                    </a:lnTo>
                    <a:lnTo>
                      <a:pt x="1052" y="469"/>
                    </a:lnTo>
                    <a:lnTo>
                      <a:pt x="1046" y="469"/>
                    </a:lnTo>
                    <a:lnTo>
                      <a:pt x="1040" y="467"/>
                    </a:lnTo>
                    <a:lnTo>
                      <a:pt x="1034" y="464"/>
                    </a:lnTo>
                    <a:lnTo>
                      <a:pt x="1029" y="461"/>
                    </a:lnTo>
                    <a:lnTo>
                      <a:pt x="1024" y="457"/>
                    </a:lnTo>
                    <a:lnTo>
                      <a:pt x="1019" y="451"/>
                    </a:lnTo>
                    <a:lnTo>
                      <a:pt x="1010" y="439"/>
                    </a:lnTo>
                    <a:lnTo>
                      <a:pt x="1003" y="423"/>
                    </a:lnTo>
                    <a:lnTo>
                      <a:pt x="997" y="404"/>
                    </a:lnTo>
                    <a:lnTo>
                      <a:pt x="992" y="385"/>
                    </a:lnTo>
                    <a:lnTo>
                      <a:pt x="987" y="364"/>
                    </a:lnTo>
                    <a:lnTo>
                      <a:pt x="984" y="342"/>
                    </a:lnTo>
                    <a:lnTo>
                      <a:pt x="981" y="319"/>
                    </a:lnTo>
                    <a:lnTo>
                      <a:pt x="976" y="274"/>
                    </a:lnTo>
                    <a:lnTo>
                      <a:pt x="974" y="231"/>
                    </a:lnTo>
                    <a:lnTo>
                      <a:pt x="972" y="196"/>
                    </a:lnTo>
                    <a:lnTo>
                      <a:pt x="972" y="196"/>
                    </a:lnTo>
                    <a:lnTo>
                      <a:pt x="971" y="163"/>
                    </a:lnTo>
                    <a:lnTo>
                      <a:pt x="969" y="131"/>
                    </a:lnTo>
                    <a:lnTo>
                      <a:pt x="965" y="99"/>
                    </a:lnTo>
                    <a:lnTo>
                      <a:pt x="960" y="70"/>
                    </a:lnTo>
                    <a:lnTo>
                      <a:pt x="958" y="56"/>
                    </a:lnTo>
                    <a:lnTo>
                      <a:pt x="954" y="44"/>
                    </a:lnTo>
                    <a:lnTo>
                      <a:pt x="950" y="33"/>
                    </a:lnTo>
                    <a:lnTo>
                      <a:pt x="945" y="24"/>
                    </a:lnTo>
                    <a:lnTo>
                      <a:pt x="941" y="17"/>
                    </a:lnTo>
                    <a:lnTo>
                      <a:pt x="934" y="11"/>
                    </a:lnTo>
                    <a:lnTo>
                      <a:pt x="927" y="7"/>
                    </a:lnTo>
                    <a:lnTo>
                      <a:pt x="920" y="5"/>
                    </a:lnTo>
                    <a:lnTo>
                      <a:pt x="920" y="5"/>
                    </a:lnTo>
                    <a:lnTo>
                      <a:pt x="862" y="2"/>
                    </a:lnTo>
                    <a:lnTo>
                      <a:pt x="819" y="0"/>
                    </a:lnTo>
                    <a:lnTo>
                      <a:pt x="773" y="0"/>
                    </a:lnTo>
                    <a:lnTo>
                      <a:pt x="727" y="0"/>
                    </a:lnTo>
                    <a:lnTo>
                      <a:pt x="684" y="1"/>
                    </a:lnTo>
                    <a:lnTo>
                      <a:pt x="666" y="2"/>
                    </a:lnTo>
                    <a:lnTo>
                      <a:pt x="650" y="5"/>
                    </a:lnTo>
                    <a:lnTo>
                      <a:pt x="638" y="7"/>
                    </a:lnTo>
                    <a:lnTo>
                      <a:pt x="628" y="11"/>
                    </a:lnTo>
                    <a:lnTo>
                      <a:pt x="628" y="11"/>
                    </a:lnTo>
                    <a:lnTo>
                      <a:pt x="614" y="18"/>
                    </a:lnTo>
                    <a:lnTo>
                      <a:pt x="606" y="24"/>
                    </a:lnTo>
                    <a:lnTo>
                      <a:pt x="601" y="29"/>
                    </a:lnTo>
                    <a:lnTo>
                      <a:pt x="599" y="37"/>
                    </a:lnTo>
                    <a:lnTo>
                      <a:pt x="599" y="44"/>
                    </a:lnTo>
                    <a:lnTo>
                      <a:pt x="600" y="55"/>
                    </a:lnTo>
                    <a:lnTo>
                      <a:pt x="601" y="67"/>
                    </a:lnTo>
                    <a:lnTo>
                      <a:pt x="603" y="84"/>
                    </a:lnTo>
                    <a:lnTo>
                      <a:pt x="603" y="84"/>
                    </a:lnTo>
                    <a:lnTo>
                      <a:pt x="612" y="168"/>
                    </a:lnTo>
                    <a:lnTo>
                      <a:pt x="617" y="231"/>
                    </a:lnTo>
                    <a:lnTo>
                      <a:pt x="621" y="301"/>
                    </a:lnTo>
                    <a:lnTo>
                      <a:pt x="622" y="334"/>
                    </a:lnTo>
                    <a:lnTo>
                      <a:pt x="622" y="368"/>
                    </a:lnTo>
                    <a:lnTo>
                      <a:pt x="621" y="397"/>
                    </a:lnTo>
                    <a:lnTo>
                      <a:pt x="618" y="423"/>
                    </a:lnTo>
                    <a:lnTo>
                      <a:pt x="614" y="445"/>
                    </a:lnTo>
                    <a:lnTo>
                      <a:pt x="612" y="453"/>
                    </a:lnTo>
                    <a:lnTo>
                      <a:pt x="610" y="461"/>
                    </a:lnTo>
                    <a:lnTo>
                      <a:pt x="606" y="467"/>
                    </a:lnTo>
                    <a:lnTo>
                      <a:pt x="602" y="471"/>
                    </a:lnTo>
                    <a:lnTo>
                      <a:pt x="599" y="473"/>
                    </a:lnTo>
                    <a:lnTo>
                      <a:pt x="594" y="473"/>
                    </a:lnTo>
                    <a:lnTo>
                      <a:pt x="594" y="473"/>
                    </a:lnTo>
                    <a:lnTo>
                      <a:pt x="587" y="471"/>
                    </a:lnTo>
                    <a:lnTo>
                      <a:pt x="583" y="467"/>
                    </a:lnTo>
                    <a:lnTo>
                      <a:pt x="579" y="462"/>
                    </a:lnTo>
                    <a:lnTo>
                      <a:pt x="574" y="456"/>
                    </a:lnTo>
                    <a:lnTo>
                      <a:pt x="569" y="447"/>
                    </a:lnTo>
                    <a:lnTo>
                      <a:pt x="565" y="439"/>
                    </a:lnTo>
                    <a:lnTo>
                      <a:pt x="558" y="417"/>
                    </a:lnTo>
                    <a:lnTo>
                      <a:pt x="551" y="391"/>
                    </a:lnTo>
                    <a:lnTo>
                      <a:pt x="545" y="363"/>
                    </a:lnTo>
                    <a:lnTo>
                      <a:pt x="540" y="332"/>
                    </a:lnTo>
                    <a:lnTo>
                      <a:pt x="535" y="300"/>
                    </a:lnTo>
                    <a:lnTo>
                      <a:pt x="527" y="235"/>
                    </a:lnTo>
                    <a:lnTo>
                      <a:pt x="521" y="176"/>
                    </a:lnTo>
                    <a:lnTo>
                      <a:pt x="515" y="103"/>
                    </a:lnTo>
                    <a:lnTo>
                      <a:pt x="515" y="103"/>
                    </a:lnTo>
                    <a:lnTo>
                      <a:pt x="513" y="88"/>
                    </a:lnTo>
                    <a:lnTo>
                      <a:pt x="509" y="75"/>
                    </a:lnTo>
                    <a:lnTo>
                      <a:pt x="504" y="62"/>
                    </a:lnTo>
                    <a:lnTo>
                      <a:pt x="497" y="54"/>
                    </a:lnTo>
                    <a:lnTo>
                      <a:pt x="487" y="46"/>
                    </a:lnTo>
                    <a:lnTo>
                      <a:pt x="482" y="43"/>
                    </a:lnTo>
                    <a:lnTo>
                      <a:pt x="477" y="41"/>
                    </a:lnTo>
                    <a:lnTo>
                      <a:pt x="471" y="39"/>
                    </a:lnTo>
                    <a:lnTo>
                      <a:pt x="465" y="39"/>
                    </a:lnTo>
                    <a:lnTo>
                      <a:pt x="451" y="39"/>
                    </a:lnTo>
                    <a:lnTo>
                      <a:pt x="451" y="39"/>
                    </a:lnTo>
                    <a:lnTo>
                      <a:pt x="394" y="46"/>
                    </a:lnTo>
                    <a:lnTo>
                      <a:pt x="350" y="52"/>
                    </a:lnTo>
                    <a:lnTo>
                      <a:pt x="302" y="62"/>
                    </a:lnTo>
                    <a:lnTo>
                      <a:pt x="277" y="68"/>
                    </a:lnTo>
                    <a:lnTo>
                      <a:pt x="255" y="75"/>
                    </a:lnTo>
                    <a:lnTo>
                      <a:pt x="233" y="82"/>
                    </a:lnTo>
                    <a:lnTo>
                      <a:pt x="214" y="90"/>
                    </a:lnTo>
                    <a:lnTo>
                      <a:pt x="198" y="100"/>
                    </a:lnTo>
                    <a:lnTo>
                      <a:pt x="190" y="105"/>
                    </a:lnTo>
                    <a:lnTo>
                      <a:pt x="183" y="111"/>
                    </a:lnTo>
                    <a:lnTo>
                      <a:pt x="178" y="117"/>
                    </a:lnTo>
                    <a:lnTo>
                      <a:pt x="173" y="124"/>
                    </a:lnTo>
                    <a:lnTo>
                      <a:pt x="171" y="130"/>
                    </a:lnTo>
                    <a:lnTo>
                      <a:pt x="168" y="136"/>
                    </a:lnTo>
                    <a:lnTo>
                      <a:pt x="168" y="136"/>
                    </a:lnTo>
                    <a:lnTo>
                      <a:pt x="166" y="152"/>
                    </a:lnTo>
                    <a:lnTo>
                      <a:pt x="165" y="169"/>
                    </a:lnTo>
                    <a:lnTo>
                      <a:pt x="165" y="189"/>
                    </a:lnTo>
                    <a:lnTo>
                      <a:pt x="165" y="209"/>
                    </a:lnTo>
                    <a:lnTo>
                      <a:pt x="167" y="255"/>
                    </a:lnTo>
                    <a:lnTo>
                      <a:pt x="169" y="300"/>
                    </a:lnTo>
                    <a:lnTo>
                      <a:pt x="172" y="342"/>
                    </a:lnTo>
                    <a:lnTo>
                      <a:pt x="172" y="360"/>
                    </a:lnTo>
                    <a:lnTo>
                      <a:pt x="171" y="376"/>
                    </a:lnTo>
                    <a:lnTo>
                      <a:pt x="169" y="390"/>
                    </a:lnTo>
                    <a:lnTo>
                      <a:pt x="166" y="401"/>
                    </a:lnTo>
                    <a:lnTo>
                      <a:pt x="163" y="404"/>
                    </a:lnTo>
                    <a:lnTo>
                      <a:pt x="161" y="407"/>
                    </a:lnTo>
                    <a:lnTo>
                      <a:pt x="158" y="409"/>
                    </a:lnTo>
                    <a:lnTo>
                      <a:pt x="155" y="409"/>
                    </a:lnTo>
                    <a:lnTo>
                      <a:pt x="155" y="409"/>
                    </a:lnTo>
                    <a:lnTo>
                      <a:pt x="147" y="409"/>
                    </a:lnTo>
                    <a:lnTo>
                      <a:pt x="140" y="407"/>
                    </a:lnTo>
                    <a:lnTo>
                      <a:pt x="134" y="403"/>
                    </a:lnTo>
                    <a:lnTo>
                      <a:pt x="129" y="398"/>
                    </a:lnTo>
                    <a:lnTo>
                      <a:pt x="123" y="392"/>
                    </a:lnTo>
                    <a:lnTo>
                      <a:pt x="118" y="385"/>
                    </a:lnTo>
                    <a:lnTo>
                      <a:pt x="114" y="377"/>
                    </a:lnTo>
                    <a:lnTo>
                      <a:pt x="111" y="369"/>
                    </a:lnTo>
                    <a:lnTo>
                      <a:pt x="103" y="348"/>
                    </a:lnTo>
                    <a:lnTo>
                      <a:pt x="97" y="326"/>
                    </a:lnTo>
                    <a:lnTo>
                      <a:pt x="93" y="304"/>
                    </a:lnTo>
                    <a:lnTo>
                      <a:pt x="88" y="281"/>
                    </a:lnTo>
                    <a:lnTo>
                      <a:pt x="82" y="238"/>
                    </a:lnTo>
                    <a:lnTo>
                      <a:pt x="80" y="220"/>
                    </a:lnTo>
                    <a:lnTo>
                      <a:pt x="76" y="206"/>
                    </a:lnTo>
                    <a:lnTo>
                      <a:pt x="73" y="197"/>
                    </a:lnTo>
                    <a:lnTo>
                      <a:pt x="71" y="193"/>
                    </a:lnTo>
                    <a:lnTo>
                      <a:pt x="69" y="192"/>
                    </a:lnTo>
                    <a:lnTo>
                      <a:pt x="66" y="193"/>
                    </a:lnTo>
                    <a:lnTo>
                      <a:pt x="64" y="195"/>
                    </a:lnTo>
                    <a:lnTo>
                      <a:pt x="60" y="200"/>
                    </a:lnTo>
                    <a:lnTo>
                      <a:pt x="58" y="204"/>
                    </a:lnTo>
                    <a:lnTo>
                      <a:pt x="58" y="204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4302C38-B871-DC20-F909-2883793D6686}"/>
                </a:ext>
              </a:extLst>
            </p:cNvPr>
            <p:cNvSpPr txBox="1"/>
            <p:nvPr/>
          </p:nvSpPr>
          <p:spPr>
            <a:xfrm>
              <a:off x="3636880" y="1505137"/>
              <a:ext cx="1452049" cy="503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  <a:t>Mitochondrial dysfunction</a:t>
              </a:r>
            </a:p>
          </p:txBody>
        </p:sp>
        <p:sp>
          <p:nvSpPr>
            <p:cNvPr id="33" name="Explosion: 14 Points 32">
              <a:extLst>
                <a:ext uri="{FF2B5EF4-FFF2-40B4-BE49-F238E27FC236}">
                  <a16:creationId xmlns:a16="http://schemas.microsoft.com/office/drawing/2014/main" id="{8EAFA351-C413-7530-7F20-E67D8004CB26}"/>
                </a:ext>
              </a:extLst>
            </p:cNvPr>
            <p:cNvSpPr>
              <a:spLocks noChangeAspect="1"/>
            </p:cNvSpPr>
            <p:nvPr/>
          </p:nvSpPr>
          <p:spPr>
            <a:xfrm rot="473581">
              <a:off x="2484786" y="3163712"/>
              <a:ext cx="1787502" cy="830693"/>
            </a:xfrm>
            <a:prstGeom prst="irregularSeal2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240"/>
                </a:spcBef>
                <a:spcAft>
                  <a:spcPts val="240"/>
                </a:spcAft>
              </a:pPr>
              <a:endParaRPr lang="en-GB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5BFE0D95-21AE-440D-CC73-61B58F34FB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27310" y="3418657"/>
              <a:ext cx="1356395" cy="327445"/>
            </a:xfrm>
            <a:prstGeom prst="roundRect">
              <a:avLst>
                <a:gd name="adj" fmla="val 8456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240"/>
                </a:spcBef>
                <a:spcAft>
                  <a:spcPts val="240"/>
                </a:spcAft>
              </a:pPr>
              <a: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  <a:t>Oxidative </a:t>
              </a:r>
              <a:b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  <a:t>stress</a:t>
              </a:r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3C1DFF69-F620-46CA-7F8D-4B7101460693}"/>
                </a:ext>
              </a:extLst>
            </p:cNvPr>
            <p:cNvSpPr/>
            <p:nvPr/>
          </p:nvSpPr>
          <p:spPr>
            <a:xfrm>
              <a:off x="2654097" y="5234242"/>
              <a:ext cx="1557006" cy="375875"/>
            </a:xfrm>
            <a:prstGeom prst="roundRect">
              <a:avLst>
                <a:gd name="adj" fmla="val 8456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240"/>
                </a:spcBef>
                <a:spcAft>
                  <a:spcPts val="240"/>
                </a:spcAft>
              </a:pPr>
              <a:r>
                <a:rPr lang="en-GB" sz="1400">
                  <a:latin typeface="Arial" panose="020B0604020202020204" pitchFamily="34" charset="0"/>
                  <a:cs typeface="Arial" panose="020B0604020202020204" pitchFamily="34" charset="0"/>
                </a:rPr>
                <a:t>Cell death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BBCF5B0-F9C1-9C28-AFFB-F115EFDC82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9920" y="3013168"/>
              <a:ext cx="839940" cy="28041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PRKN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8F4899D-0FBF-3BA3-2B30-B18ECE5685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14692" y="2064743"/>
              <a:ext cx="765744" cy="2453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LRRK2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2A7A3FE-93FF-763C-758C-A4FC305FBD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1532" y="3628654"/>
              <a:ext cx="896715" cy="2808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PARIS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59E630C-5AB6-1B6C-0B5A-011982A576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18575" y="3016109"/>
              <a:ext cx="767731" cy="223196"/>
            </a:xfrm>
            <a:prstGeom prst="rect">
              <a:avLst/>
            </a:prstGeom>
            <a:solidFill>
              <a:srgbClr val="D9D9D9"/>
            </a:solidFill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</a:t>
              </a:r>
              <a:r>
                <a:rPr lang="en-GB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en-GB" sz="120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Syn</a:t>
              </a:r>
              <a:endPara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E8D3937-26BD-0C6C-8AC1-F6E63ADD94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87835" y="4239623"/>
              <a:ext cx="589567" cy="2453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GBA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1E97649-853B-7743-F9D1-DF59C47654E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08843" y="1694053"/>
              <a:ext cx="968989" cy="192488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Explosion: 14 Points 41">
              <a:extLst>
                <a:ext uri="{FF2B5EF4-FFF2-40B4-BE49-F238E27FC236}">
                  <a16:creationId xmlns:a16="http://schemas.microsoft.com/office/drawing/2014/main" id="{497693E4-475B-53EE-2A9D-2AD212B81D3F}"/>
                </a:ext>
              </a:extLst>
            </p:cNvPr>
            <p:cNvSpPr>
              <a:spLocks noChangeAspect="1"/>
            </p:cNvSpPr>
            <p:nvPr/>
          </p:nvSpPr>
          <p:spPr>
            <a:xfrm rot="906401">
              <a:off x="2396370" y="5223403"/>
              <a:ext cx="2006682" cy="932551"/>
            </a:xfrm>
            <a:prstGeom prst="irregularSeal2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240"/>
                </a:spcBef>
                <a:spcAft>
                  <a:spcPts val="240"/>
                </a:spcAft>
              </a:pPr>
              <a:endParaRPr lang="en-GB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388379D7-4699-2535-D62D-F5D74BB0D6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20822" y="5507485"/>
              <a:ext cx="1356395" cy="327445"/>
            </a:xfrm>
            <a:prstGeom prst="roundRect">
              <a:avLst>
                <a:gd name="adj" fmla="val 8456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240"/>
                </a:spcBef>
                <a:spcAft>
                  <a:spcPts val="240"/>
                </a:spcAft>
              </a:pPr>
              <a: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  <a:t>Cell death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FBF776C-504A-2392-D639-D68A44D230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77217" y="4603913"/>
              <a:ext cx="934915" cy="857542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53D13E-6AE4-D9D8-019B-4BDE732A4A29}"/>
                </a:ext>
              </a:extLst>
            </p:cNvPr>
            <p:cNvCxnSpPr>
              <a:cxnSpLocks/>
              <a:stCxn id="54" idx="0"/>
            </p:cNvCxnSpPr>
            <p:nvPr/>
          </p:nvCxnSpPr>
          <p:spPr>
            <a:xfrm flipV="1">
              <a:off x="5092391" y="3308585"/>
              <a:ext cx="1" cy="351846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F43DBF8-6CDF-8596-42BD-A267F9344C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22209" y="4356764"/>
              <a:ext cx="289213" cy="0"/>
            </a:xfrm>
            <a:prstGeom prst="line">
              <a:avLst/>
            </a:prstGeom>
            <a:ln w="28575">
              <a:solidFill>
                <a:schemeClr val="accent1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3009085-28BA-5F62-F70B-EFE896B3C5D5}"/>
                </a:ext>
              </a:extLst>
            </p:cNvPr>
            <p:cNvCxnSpPr>
              <a:cxnSpLocks/>
            </p:cNvCxnSpPr>
            <p:nvPr/>
          </p:nvCxnSpPr>
          <p:spPr>
            <a:xfrm>
              <a:off x="3906866" y="2144480"/>
              <a:ext cx="1061563" cy="800164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485E1E6-6F03-3E13-C88C-05450F0EEF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13560" y="5689678"/>
              <a:ext cx="582958" cy="0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78C476A2-90AA-50ED-A49C-61BC7BE36AA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88929" y="2365809"/>
              <a:ext cx="0" cy="594646"/>
            </a:xfrm>
            <a:prstGeom prst="straightConnector1">
              <a:avLst/>
            </a:prstGeom>
            <a:ln w="28575">
              <a:solidFill>
                <a:schemeClr val="accent5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AAEE02A-3432-5DF6-4453-0FC6E2E268C9}"/>
                </a:ext>
              </a:extLst>
            </p:cNvPr>
            <p:cNvSpPr>
              <a:spLocks/>
            </p:cNvSpPr>
            <p:nvPr/>
          </p:nvSpPr>
          <p:spPr>
            <a:xfrm>
              <a:off x="839347" y="4244527"/>
              <a:ext cx="841086" cy="2808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PGC-1</a:t>
              </a:r>
              <a:r>
                <a:rPr lang="el-GR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</a:t>
              </a:r>
              <a:endPara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5A761D93-245F-336D-8F28-2B9127C9AE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9920" y="4860399"/>
              <a:ext cx="839940" cy="28041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NRF-1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1267472-D553-1903-B633-FB4009D10A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98413" y="3942440"/>
              <a:ext cx="0" cy="1291802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BF29C9F0-B51F-1CE3-09B3-D790D5F236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04218" y="2088376"/>
              <a:ext cx="973614" cy="223974"/>
            </a:xfrm>
            <a:prstGeom prst="straightConnector1">
              <a:avLst/>
            </a:prstGeom>
            <a:ln w="28575">
              <a:solidFill>
                <a:schemeClr val="accent5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AE2D34F-CFB1-E011-ECAA-2525209B44F9}"/>
                </a:ext>
              </a:extLst>
            </p:cNvPr>
            <p:cNvSpPr txBox="1"/>
            <p:nvPr/>
          </p:nvSpPr>
          <p:spPr>
            <a:xfrm>
              <a:off x="4418672" y="3660431"/>
              <a:ext cx="1347439" cy="503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200">
                  <a:latin typeface="Arial" panose="020B0604020202020204" pitchFamily="34" charset="0"/>
                  <a:cs typeface="Arial" panose="020B0604020202020204" pitchFamily="34" charset="0"/>
                </a:rPr>
                <a:t>α</a:t>
              </a:r>
              <a: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en-GB" sz="1200" err="1">
                  <a:latin typeface="Arial" panose="020B0604020202020204" pitchFamily="34" charset="0"/>
                  <a:cs typeface="Arial" panose="020B0604020202020204" pitchFamily="34" charset="0"/>
                </a:rPr>
                <a:t>Syn</a:t>
              </a:r>
              <a:b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  <a:t>aggregation</a:t>
              </a:r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149436B-4A5F-F64A-925E-7028234CD9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58364" y="3153374"/>
              <a:ext cx="481670" cy="257115"/>
            </a:xfrm>
            <a:prstGeom prst="line">
              <a:avLst/>
            </a:prstGeom>
            <a:ln w="28575">
              <a:solidFill>
                <a:schemeClr val="accent1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881C566-16C1-35EC-D0C6-2788CB382D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03308" y="2396817"/>
              <a:ext cx="0" cy="732625"/>
            </a:xfrm>
            <a:prstGeom prst="line">
              <a:avLst/>
            </a:prstGeom>
            <a:ln w="28575">
              <a:solidFill>
                <a:schemeClr val="accent1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8FEAC5E4-C77B-7253-28CC-957AFFB030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3889" y="1541568"/>
              <a:ext cx="792000" cy="28041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PINK1</a:t>
              </a: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42ABF79A-9139-D3D3-47B3-C65CE473E4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3889" y="2172143"/>
              <a:ext cx="792000" cy="28041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PRKN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0AC4011F-07C5-6389-FB8A-5F55D0EFCF5C}"/>
                </a:ext>
              </a:extLst>
            </p:cNvPr>
            <p:cNvSpPr txBox="1"/>
            <p:nvPr/>
          </p:nvSpPr>
          <p:spPr>
            <a:xfrm>
              <a:off x="5166156" y="5357093"/>
              <a:ext cx="1075897" cy="705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  <a:t>Kinase- </a:t>
              </a:r>
            </a:p>
            <a:p>
              <a:pPr algn="ctr"/>
              <a: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  <a:t>dependent cell death</a:t>
              </a:r>
            </a:p>
          </p:txBody>
        </p: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0FBAFACC-A62C-ADEE-7218-D422B5BB3DEE}"/>
                </a:ext>
              </a:extLst>
            </p:cNvPr>
            <p:cNvCxnSpPr>
              <a:cxnSpLocks/>
            </p:cNvCxnSpPr>
            <p:nvPr/>
          </p:nvCxnSpPr>
          <p:spPr>
            <a:xfrm>
              <a:off x="4349676" y="5662930"/>
              <a:ext cx="908124" cy="0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2DD4F6C5-749D-8401-91B2-5DEF45AF4E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63289" y="3325691"/>
              <a:ext cx="0" cy="272379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9C8D8DB2-2C80-4AE7-0E88-DA84357D8F22}"/>
                </a:ext>
              </a:extLst>
            </p:cNvPr>
            <p:cNvCxnSpPr>
              <a:cxnSpLocks/>
              <a:stCxn id="107" idx="0"/>
            </p:cNvCxnSpPr>
            <p:nvPr/>
          </p:nvCxnSpPr>
          <p:spPr>
            <a:xfrm flipH="1" flipV="1">
              <a:off x="5695951" y="2170074"/>
              <a:ext cx="8153" cy="3187018"/>
            </a:xfrm>
            <a:prstGeom prst="line">
              <a:avLst/>
            </a:prstGeom>
            <a:ln w="28575">
              <a:solidFill>
                <a:schemeClr val="accent1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4BD0C691-410D-9501-FA3C-44C24BAACB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60904" y="4554429"/>
              <a:ext cx="0" cy="272379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B075DE3D-D85A-91F1-08D2-278531CF7A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60902" y="5173560"/>
              <a:ext cx="0" cy="272379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BC333B73-2AD1-915C-C1FF-5178EE3E99BE}"/>
                </a:ext>
              </a:extLst>
            </p:cNvPr>
            <p:cNvCxnSpPr>
              <a:cxnSpLocks/>
            </p:cNvCxnSpPr>
            <p:nvPr/>
          </p:nvCxnSpPr>
          <p:spPr>
            <a:xfrm>
              <a:off x="5499059" y="2179275"/>
              <a:ext cx="20879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1FAB00A5-BECC-006E-481B-EFBCC46E77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59889" y="1862943"/>
              <a:ext cx="0" cy="272379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4EFCFCA7-689A-781F-FBD6-6425EE382503}"/>
                </a:ext>
              </a:extLst>
            </p:cNvPr>
            <p:cNvCxnSpPr>
              <a:cxnSpLocks/>
            </p:cNvCxnSpPr>
            <p:nvPr/>
          </p:nvCxnSpPr>
          <p:spPr>
            <a:xfrm>
              <a:off x="1717675" y="3146425"/>
              <a:ext cx="752148" cy="284932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6C86472D-E595-3BA3-2E6D-DD84A929073D}"/>
                </a:ext>
              </a:extLst>
            </p:cNvPr>
            <p:cNvSpPr txBox="1"/>
            <p:nvPr/>
          </p:nvSpPr>
          <p:spPr>
            <a:xfrm>
              <a:off x="618928" y="5468876"/>
              <a:ext cx="1351193" cy="503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  <a:t>Mitochondrial </a:t>
              </a:r>
              <a:b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  <a:t>dysfunction</a:t>
              </a:r>
            </a:p>
          </p:txBody>
        </p:sp>
        <p:pic>
          <p:nvPicPr>
            <p:cNvPr id="117" name="Picture 116">
              <a:extLst>
                <a:ext uri="{FF2B5EF4-FFF2-40B4-BE49-F238E27FC236}">
                  <a16:creationId xmlns:a16="http://schemas.microsoft.com/office/drawing/2014/main" id="{06138CE6-DE04-5471-BF96-454447752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20793405">
              <a:off x="4788763" y="4238019"/>
              <a:ext cx="277940" cy="182205"/>
            </a:xfrm>
            <a:prstGeom prst="rect">
              <a:avLst/>
            </a:prstGeom>
          </p:spPr>
        </p:pic>
        <p:pic>
          <p:nvPicPr>
            <p:cNvPr id="118" name="Picture 117">
              <a:extLst>
                <a:ext uri="{FF2B5EF4-FFF2-40B4-BE49-F238E27FC236}">
                  <a16:creationId xmlns:a16="http://schemas.microsoft.com/office/drawing/2014/main" id="{DCC64163-501B-FF97-E196-76CDAED8C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4421385">
              <a:off x="5035207" y="4392401"/>
              <a:ext cx="277940" cy="182205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119" name="Picture 118">
              <a:extLst>
                <a:ext uri="{FF2B5EF4-FFF2-40B4-BE49-F238E27FC236}">
                  <a16:creationId xmlns:a16="http://schemas.microsoft.com/office/drawing/2014/main" id="{F44EE148-F6B4-72F6-F554-64BD60C0A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7458383">
              <a:off x="5003835" y="4111437"/>
              <a:ext cx="277940" cy="182205"/>
            </a:xfrm>
            <a:prstGeom prst="rect">
              <a:avLst/>
            </a:prstGeom>
          </p:spPr>
        </p:pic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5688CBE1-8A35-33D2-9AD2-C69E087347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224307" y="4284031"/>
              <a:ext cx="207373" cy="168491"/>
            </a:xfrm>
            <a:prstGeom prst="rect">
              <a:avLst/>
            </a:prstGeom>
          </p:spPr>
        </p:pic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BE8D07F-D512-D49D-BFC4-1116181309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55669" y="3950531"/>
              <a:ext cx="0" cy="272379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168935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I3jDsaWs"/>
  <p:tag name="ARTICULATE_PROJECT_OPEN" val="0"/>
  <p:tag name="ARTICULATE_SLIDE_COUNT" val="3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829C639-A2E9-4C6D-9A9E-7C4C6C24443A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64DD7B-F32E-4069-92D4-36EC2A629D89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AABC1FD-0857-479B-A8FB-791C5186AB6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E50331B-69DD-4B0E-B0DC-BAD5DBBC6A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141</TotalTime>
  <Words>744</Words>
  <Application>Microsoft Office PowerPoint</Application>
  <PresentationFormat>Widescreen</PresentationFormat>
  <Paragraphs>41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Times New Roman</vt:lpstr>
      <vt:lpstr>Neurotorium - PowerPoint-Skabelon - 2022-01-28</vt:lpstr>
      <vt:lpstr>Pathways linking genetic and idiopathic Parkinson’s disease – LRRK2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47</cp:revision>
  <cp:lastPrinted>2018-10-30T10:22:30Z</cp:lastPrinted>
  <dcterms:created xsi:type="dcterms:W3CDTF">2017-01-23T14:24:15Z</dcterms:created>
  <dcterms:modified xsi:type="dcterms:W3CDTF">2025-05-06T09:22:08Z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D197720C-B7A8-4E6F-967B-5E37BCEA2960</vt:lpwstr>
  </property>
  <property fmtid="{D5CDD505-2E9C-101B-9397-08002B2CF9AE}" pid="3" name="ArticulatePath">
    <vt:lpwstr>3 - Neurobiology and aetiology 13-Apr-17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