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1" r:id="rId4"/>
  </p:sldMasterIdLst>
  <p:notesMasterIdLst>
    <p:notesMasterId r:id="rId6"/>
  </p:notesMasterIdLst>
  <p:handoutMasterIdLst>
    <p:handoutMasterId r:id="rId7"/>
  </p:handoutMasterIdLst>
  <p:sldIdLst>
    <p:sldId id="355" r:id="rId5"/>
  </p:sldIdLst>
  <p:sldSz cx="12192000" cy="6858000"/>
  <p:notesSz cx="6797675" cy="9874250"/>
  <p:custDataLst>
    <p:tags r:id="rId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99"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910755-3805-7BFA-6DD6-38D0DEB42E74}" name="LIM SHEN-YANG" initials="LS" userId="S::limshenyang@365.um.edu.my::9cfd9c3b-c36f-4671-b1b7-eaf4a1f3db1d" providerId="AD"/>
  <p188:author id="{CE303657-22CF-2038-560F-22E54960A577}" name="Gustavsson, Emil" initials="EG" userId="S::skgtkgu@ucl.ac.uk::0c70fa31-247b-4ecb-bf76-c47c2fbe80b6" providerId="AD"/>
  <p188:author id="{F286F46B-D11B-7411-908D-9B4A368D0C37}" name="Chris Edge" initials="CE" userId="S::Chris.Edge@primeglobalpeople.com::9878e1fe-fc43-4c11-846c-29f97c46eb4b" providerId="AD"/>
  <p188:author id="{147F2874-1246-3F60-FA90-4223E9C36F93}" name="Bryn Farnsworth von Cederwald" initials="Bv" userId="S::bfc@lundbeckfonden.com::827f453e-d371-4a1e-8a43-bba9e40cc001" providerId="AD"/>
  <p188:author id="{1CE8D3BB-5F64-613E-D23A-23F9CD7E77BC}" name="Joshua Ooi" initials="JO" userId="64d38ccce015615d" providerId="Windows Live"/>
  <p188:author id="{5ACDF9C1-C97A-4004-6B13-08511EB5CE41}" name="Rachel Jagger" initials="RJ" userId="S::Rachel.Jagger@primeglobalpeople.com::cf4acb15-657a-45e0-bad4-d602a69c1922" providerId="AD"/>
  <p188:author id="{5E5B7FDA-5339-A08E-75BD-141561AECB94}" name="David Stanley" initials="DS" userId="S::David.Stanley@primeglobalpeople.com::577f62c1-a009-40ab-b0e0-6082ed2a73a8" providerId="AD"/>
  <p188:author id="{FFE47EE6-A2F0-13A5-8EE8-3661DB1849A6}" name="Medical Writer" initials="MP" userId="Medical Writ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opher Edge" initials="CE" lastIdx="142" clrIdx="0"/>
  <p:cmAuthor id="2" name="Ebru Karakoc Madsen" initials="EBKA" lastIdx="24" clrIdx="1"/>
  <p:cmAuthor id="3" name="Audrey Dufour" initials="AD" lastIdx="24"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Shen Yang Lim" initials="SYL" lastIdx="36" clrIdx="4">
    <p:extLst>
      <p:ext uri="{19B8F6BF-5375-455C-9EA6-DF929625EA0E}">
        <p15:presenceInfo xmlns:p15="http://schemas.microsoft.com/office/powerpoint/2012/main" userId="9812e3e6622eaa0d" providerId="Windows Live"/>
      </p:ext>
    </p:extLst>
  </p:cmAuthor>
  <p:cmAuthor id="6" name="Ebru Karakoc Madsen" initials="EKM" lastIdx="19" clrIdx="5">
    <p:extLst>
      <p:ext uri="{19B8F6BF-5375-455C-9EA6-DF929625EA0E}">
        <p15:presenceInfo xmlns:p15="http://schemas.microsoft.com/office/powerpoint/2012/main" userId="S-1-5-21-1839211835-619659539-556599288-1803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C6C6"/>
    <a:srgbClr val="57257D"/>
    <a:srgbClr val="EAE8EF"/>
    <a:srgbClr val="14236B"/>
    <a:srgbClr val="EBF0EE"/>
    <a:srgbClr val="FDCBA9"/>
    <a:srgbClr val="FDBD91"/>
    <a:srgbClr val="557C34"/>
    <a:srgbClr val="CAD7E4"/>
    <a:srgbClr val="DCC5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52" autoAdjust="0"/>
    <p:restoredTop sz="82930" autoAdjust="0"/>
  </p:normalViewPr>
  <p:slideViewPr>
    <p:cSldViewPr snapToGrid="0">
      <p:cViewPr varScale="1">
        <p:scale>
          <a:sx n="132" d="100"/>
          <a:sy n="132" d="100"/>
        </p:scale>
        <p:origin x="960" y="120"/>
      </p:cViewPr>
      <p:guideLst>
        <p:guide orient="horz" pos="2999"/>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00" d="100"/>
          <a:sy n="100" d="100"/>
        </p:scale>
        <p:origin x="9246" y="8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8" y="2"/>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06/05/2025</a:t>
            </a:fld>
            <a:endParaRPr lang="en-GB"/>
          </a:p>
        </p:txBody>
      </p:sp>
      <p:sp>
        <p:nvSpPr>
          <p:cNvPr id="4" name="Footer Placeholder 3"/>
          <p:cNvSpPr>
            <a:spLocks noGrp="1"/>
          </p:cNvSpPr>
          <p:nvPr>
            <p:ph type="ftr" sz="quarter" idx="2"/>
          </p:nvPr>
        </p:nvSpPr>
        <p:spPr>
          <a:xfrm>
            <a:off x="5"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8"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8" y="2"/>
            <a:ext cx="2945659" cy="495427"/>
          </a:xfrm>
          <a:prstGeom prst="rect">
            <a:avLst/>
          </a:prstGeom>
        </p:spPr>
        <p:txBody>
          <a:bodyPr vert="horz" lIns="91440" tIns="45720" rIns="91440" bIns="45720" rtlCol="0"/>
          <a:lstStyle>
            <a:lvl1pPr algn="r">
              <a:defRPr sz="1200"/>
            </a:lvl1pPr>
          </a:lstStyle>
          <a:p>
            <a:fld id="{799FA8D8-D74F-5A4A-BB10-7F88E22CEF6D}" type="datetimeFigureOut">
              <a:t>06-05-2025</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5"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8"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Mitochondria first became of interest to PD researchers after people exposed to the mitochondrial toxin 1-methyl-4-phenyl-1,2,3,6-tetrahydropyridine (MPTP) developed Parkinsonism that responded to levodopa therapy.</a:t>
            </a:r>
            <a:r>
              <a:rPr lang="en-GB" baseline="30000" dirty="0"/>
              <a:t>1</a:t>
            </a:r>
            <a:r>
              <a:rPr lang="en-GB" dirty="0"/>
              <a:t> MPTP can enter the brain and is converted to a daughter compound MPP+, which selectively enters dopaminergic neurons and inhibits the normal bioenergetic functioning of mitochondria.</a:t>
            </a:r>
            <a:r>
              <a:rPr lang="en-GB" baseline="30000" dirty="0"/>
              <a:t>1</a:t>
            </a:r>
            <a:endParaRPr lang="en-GB" dirty="0"/>
          </a:p>
          <a:p>
            <a:pPr>
              <a:defRPr/>
            </a:pPr>
            <a:r>
              <a:rPr lang="en-GB" dirty="0"/>
              <a:t>Despite the key role that the mitochondria appears to play in the development of PD, as outlined on the slide, attempts to target mitochondrial dysfunction with novel therapeutics have yet to demonstrate clear efficacy.</a:t>
            </a:r>
            <a:r>
              <a:rPr lang="en-GB" baseline="30000" dirty="0"/>
              <a:t>2</a:t>
            </a:r>
            <a:r>
              <a:rPr lang="en-GB" dirty="0"/>
              <a:t> However, the possibility that patients with PD could be stratified based on their mitochondrial subtypes allows for the possibility of more personalized medicines, targeting the specific mitochondrial disruptions seen in PD.</a:t>
            </a:r>
            <a:r>
              <a:rPr lang="en-GB" baseline="30000" dirty="0"/>
              <a:t>2</a:t>
            </a:r>
            <a:endParaRPr lang="en-GB" dirty="0"/>
          </a:p>
          <a:p>
            <a:pPr>
              <a:defRPr/>
            </a:pPr>
            <a:endParaRPr lang="en-GB" dirty="0"/>
          </a:p>
          <a:p>
            <a:pPr>
              <a:defRPr/>
            </a:pPr>
            <a:r>
              <a:rPr lang="en-GB" dirty="0"/>
              <a:t>References:</a:t>
            </a:r>
          </a:p>
          <a:p>
            <a:pPr marL="228600" indent="-228600">
              <a:buFont typeface="+mj-lt"/>
              <a:buAutoNum type="arabicPeriod"/>
              <a:defRPr/>
            </a:pPr>
            <a:r>
              <a:rPr lang="en-GB" dirty="0" err="1"/>
              <a:t>Grünewald</a:t>
            </a:r>
            <a:r>
              <a:rPr lang="en-GB" dirty="0"/>
              <a:t> A, Kumar KR, Sue CM. New insights into the complex role of mitochondria in Parkinson’s disease. Prog Neurobiol 2019; 177: 73–93.</a:t>
            </a:r>
          </a:p>
          <a:p>
            <a:pPr marL="228600" indent="-228600">
              <a:buFont typeface="+mj-lt"/>
              <a:buAutoNum type="arabicPeriod"/>
              <a:defRPr/>
            </a:pPr>
            <a:r>
              <a:rPr lang="en-GB" dirty="0" err="1"/>
              <a:t>Borsche</a:t>
            </a:r>
            <a:r>
              <a:rPr lang="en-GB" dirty="0"/>
              <a:t> M, Pereira SL, Klein C, Grünewald A. Mitochondria and Parkinson’s disease: clinical, molecular, and translational aspects. J Parkinsons Dis 2021; 11 (1): 45–60.</a:t>
            </a:r>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2180489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29063500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2777885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0991518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4988555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7656156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3158790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0520394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9471840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1687761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866279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9110697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3421762"/>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6821105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9434932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7679213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7037157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1012989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66742457"/>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6242729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887224860"/>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89191145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267405"/>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892933"/>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945089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0516507"/>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9445342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37372658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54906643"/>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7767152"/>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0833940"/>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3226227"/>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3199894"/>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45364190"/>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8762935"/>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18206054"/>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897049056"/>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612786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723B164A-0980-BFE5-AE8E-FDE6CC6A8F6E}"/>
              </a:ext>
            </a:extLst>
          </p:cNvPr>
          <p:cNvSpPr>
            <a:spLocks noGrp="1"/>
          </p:cNvSpPr>
          <p:nvPr>
            <p:ph sz="half" idx="1"/>
          </p:nvPr>
        </p:nvSpPr>
        <p:spPr/>
        <p:txBody>
          <a:bodyPr/>
          <a:lstStyle/>
          <a:p>
            <a:pPr marL="0" indent="0">
              <a:buNone/>
            </a:pPr>
            <a:r>
              <a:rPr lang="en-GB"/>
              <a:t> </a:t>
            </a:r>
          </a:p>
        </p:txBody>
      </p:sp>
      <p:sp>
        <p:nvSpPr>
          <p:cNvPr id="2" name="Text Placeholder 1">
            <a:extLst>
              <a:ext uri="{FF2B5EF4-FFF2-40B4-BE49-F238E27FC236}">
                <a16:creationId xmlns:a16="http://schemas.microsoft.com/office/drawing/2014/main" id="{EC92E669-CF3C-C986-6DAF-0E49422BC8AF}"/>
              </a:ext>
            </a:extLst>
          </p:cNvPr>
          <p:cNvSpPr>
            <a:spLocks noGrp="1"/>
          </p:cNvSpPr>
          <p:nvPr>
            <p:ph type="body" sz="quarter" idx="17"/>
          </p:nvPr>
        </p:nvSpPr>
        <p:spPr/>
        <p:txBody>
          <a:bodyPr/>
          <a:lstStyle/>
          <a:p>
            <a:r>
              <a:rPr lang="en-GB"/>
              <a:t>Parkinson’s disease – Neurobiology and aetiology</a:t>
            </a:r>
          </a:p>
        </p:txBody>
      </p:sp>
      <p:sp>
        <p:nvSpPr>
          <p:cNvPr id="3" name="Title 2">
            <a:extLst>
              <a:ext uri="{FF2B5EF4-FFF2-40B4-BE49-F238E27FC236}">
                <a16:creationId xmlns:a16="http://schemas.microsoft.com/office/drawing/2014/main" id="{2062CF19-011C-8BD5-9BFA-1976FA9D34CB}"/>
              </a:ext>
            </a:extLst>
          </p:cNvPr>
          <p:cNvSpPr>
            <a:spLocks noGrp="1"/>
          </p:cNvSpPr>
          <p:nvPr>
            <p:ph type="title"/>
          </p:nvPr>
        </p:nvSpPr>
        <p:spPr/>
        <p:txBody>
          <a:bodyPr/>
          <a:lstStyle/>
          <a:p>
            <a:r>
              <a:rPr lang="en-GB" sz="2000"/>
              <a:t>Mitochondrial dysfunction plays a key role in Parkinson’s disease</a:t>
            </a:r>
          </a:p>
        </p:txBody>
      </p:sp>
      <p:sp>
        <p:nvSpPr>
          <p:cNvPr id="12" name="Content Placeholder 11">
            <a:extLst>
              <a:ext uri="{FF2B5EF4-FFF2-40B4-BE49-F238E27FC236}">
                <a16:creationId xmlns:a16="http://schemas.microsoft.com/office/drawing/2014/main" id="{5DEEB4AC-3B10-0D7D-F2B6-1B966E2839DB}"/>
              </a:ext>
            </a:extLst>
          </p:cNvPr>
          <p:cNvSpPr>
            <a:spLocks noGrp="1"/>
          </p:cNvSpPr>
          <p:nvPr>
            <p:ph idx="19"/>
          </p:nvPr>
        </p:nvSpPr>
        <p:spPr/>
        <p:txBody>
          <a:bodyPr/>
          <a:lstStyle/>
          <a:p>
            <a:r>
              <a:rPr lang="en-GB" altLang="en-US" dirty="0"/>
              <a:t>There is some evidence that mutations in mitochondrial DNA – the circular extra-chromosomal DNA found in mitochondria that contains some genes crucial for the functioning of the mitochondria – may be associated with the development of PD</a:t>
            </a:r>
            <a:r>
              <a:rPr lang="en-GB" altLang="en-US" baseline="30000" dirty="0"/>
              <a:t>1</a:t>
            </a:r>
            <a:endParaRPr lang="en-GB" altLang="en-US" dirty="0"/>
          </a:p>
          <a:p>
            <a:r>
              <a:rPr lang="en-GB" dirty="0"/>
              <a:t>Dysfunction of the electron transport chain – the process within the membranes of the mitochondria that produces energy for the cell – appears to be a key process in the pathogenesis of PD</a:t>
            </a:r>
            <a:r>
              <a:rPr lang="en-GB" baseline="30000" dirty="0"/>
              <a:t>1,2</a:t>
            </a:r>
            <a:endParaRPr lang="en-GB" dirty="0"/>
          </a:p>
          <a:p>
            <a:r>
              <a:rPr lang="en-GB" dirty="0"/>
              <a:t>A dysfunctional electron transport chain can produce greater amounts of reactive oxygen species, leading to greater oxidative stress for the cell</a:t>
            </a:r>
            <a:r>
              <a:rPr lang="en-GB" baseline="30000" dirty="0"/>
              <a:t>1,2</a:t>
            </a:r>
            <a:endParaRPr lang="en-GB" dirty="0"/>
          </a:p>
          <a:p>
            <a:r>
              <a:rPr lang="en-GB" dirty="0"/>
              <a:t>There is evidence that mitochondrial dysfunction mediates the aggregation of </a:t>
            </a:r>
            <a:r>
              <a:rPr lang="el-GR" dirty="0"/>
              <a:t>α-</a:t>
            </a:r>
            <a:r>
              <a:rPr lang="en-GB" dirty="0"/>
              <a:t>synuclein</a:t>
            </a:r>
            <a:r>
              <a:rPr lang="en-GB" baseline="30000" dirty="0"/>
              <a:t>1</a:t>
            </a:r>
          </a:p>
          <a:p>
            <a:r>
              <a:rPr lang="en-GB" dirty="0"/>
              <a:t>In patients with idiopathic PD, widespread changes in miRNA have been observed that are linked to disruptions in genes involved in mitochondrial function</a:t>
            </a:r>
            <a:r>
              <a:rPr lang="en-GB" baseline="30000" dirty="0"/>
              <a:t>1</a:t>
            </a:r>
            <a:endParaRPr lang="en-GB" dirty="0"/>
          </a:p>
        </p:txBody>
      </p:sp>
      <p:sp>
        <p:nvSpPr>
          <p:cNvPr id="9" name="Text Placeholder 8">
            <a:extLst>
              <a:ext uri="{FF2B5EF4-FFF2-40B4-BE49-F238E27FC236}">
                <a16:creationId xmlns:a16="http://schemas.microsoft.com/office/drawing/2014/main" id="{4C2E3B1B-1157-EE8D-D49F-7E5F1A9856D0}"/>
              </a:ext>
            </a:extLst>
          </p:cNvPr>
          <p:cNvSpPr>
            <a:spLocks noGrp="1"/>
          </p:cNvSpPr>
          <p:nvPr>
            <p:ph type="body" sz="quarter" idx="18"/>
          </p:nvPr>
        </p:nvSpPr>
        <p:spPr/>
        <p:txBody>
          <a:bodyPr/>
          <a:lstStyle/>
          <a:p>
            <a:r>
              <a:rPr lang="en-GB" dirty="0"/>
              <a:t>PD=Parkinson’s disease</a:t>
            </a:r>
            <a:endParaRPr lang="en-GB" altLang="en-US" dirty="0"/>
          </a:p>
          <a:p>
            <a:endParaRPr lang="en-GB" dirty="0"/>
          </a:p>
          <a:p>
            <a:r>
              <a:rPr lang="en-GB" dirty="0"/>
              <a:t>1. Grünewald et al. Prog Neurobiol 2019;177:73–93; 2. </a:t>
            </a:r>
            <a:r>
              <a:rPr lang="en-GB" dirty="0" err="1"/>
              <a:t>Borsche</a:t>
            </a:r>
            <a:r>
              <a:rPr lang="en-GB" dirty="0"/>
              <a:t> et al. J Parkinsons Dis 2021;11(1):45–60</a:t>
            </a:r>
          </a:p>
        </p:txBody>
      </p:sp>
      <p:grpSp>
        <p:nvGrpSpPr>
          <p:cNvPr id="16" name="Group 15">
            <a:extLst>
              <a:ext uri="{FF2B5EF4-FFF2-40B4-BE49-F238E27FC236}">
                <a16:creationId xmlns:a16="http://schemas.microsoft.com/office/drawing/2014/main" id="{B5AD5D28-58DA-A1EF-31CD-A426EDCAB2AE}"/>
              </a:ext>
            </a:extLst>
          </p:cNvPr>
          <p:cNvGrpSpPr/>
          <p:nvPr/>
        </p:nvGrpSpPr>
        <p:grpSpPr>
          <a:xfrm>
            <a:off x="9216279" y="4448542"/>
            <a:ext cx="2839942" cy="1595072"/>
            <a:chOff x="9289097" y="4344061"/>
            <a:chExt cx="2839942" cy="1595072"/>
          </a:xfrm>
        </p:grpSpPr>
        <p:sp>
          <p:nvSpPr>
            <p:cNvPr id="14" name="Freeform 10">
              <a:extLst>
                <a:ext uri="{FF2B5EF4-FFF2-40B4-BE49-F238E27FC236}">
                  <a16:creationId xmlns:a16="http://schemas.microsoft.com/office/drawing/2014/main" id="{77548AA1-B0D4-01FC-1B15-02708BDC0A1B}"/>
                </a:ext>
              </a:extLst>
            </p:cNvPr>
            <p:cNvSpPr>
              <a:spLocks/>
            </p:cNvSpPr>
            <p:nvPr/>
          </p:nvSpPr>
          <p:spPr bwMode="auto">
            <a:xfrm rot="1785069" flipH="1">
              <a:off x="9289097" y="4344061"/>
              <a:ext cx="2839942" cy="1595072"/>
            </a:xfrm>
            <a:custGeom>
              <a:avLst/>
              <a:gdLst>
                <a:gd name="T0" fmla="*/ 1923 w 1930"/>
                <a:gd name="T1" fmla="*/ 484 h 1083"/>
                <a:gd name="T2" fmla="*/ 1898 w 1930"/>
                <a:gd name="T3" fmla="*/ 403 h 1083"/>
                <a:gd name="T4" fmla="*/ 1852 w 1930"/>
                <a:gd name="T5" fmla="*/ 327 h 1083"/>
                <a:gd name="T6" fmla="*/ 1787 w 1930"/>
                <a:gd name="T7" fmla="*/ 257 h 1083"/>
                <a:gd name="T8" fmla="*/ 1706 w 1930"/>
                <a:gd name="T9" fmla="*/ 193 h 1083"/>
                <a:gd name="T10" fmla="*/ 1610 w 1930"/>
                <a:gd name="T11" fmla="*/ 137 h 1083"/>
                <a:gd name="T12" fmla="*/ 1500 w 1930"/>
                <a:gd name="T13" fmla="*/ 89 h 1083"/>
                <a:gd name="T14" fmla="*/ 1379 w 1930"/>
                <a:gd name="T15" fmla="*/ 51 h 1083"/>
                <a:gd name="T16" fmla="*/ 1248 w 1930"/>
                <a:gd name="T17" fmla="*/ 23 h 1083"/>
                <a:gd name="T18" fmla="*/ 1109 w 1930"/>
                <a:gd name="T19" fmla="*/ 5 h 1083"/>
                <a:gd name="T20" fmla="*/ 963 w 1930"/>
                <a:gd name="T21" fmla="*/ 0 h 1083"/>
                <a:gd name="T22" fmla="*/ 864 w 1930"/>
                <a:gd name="T23" fmla="*/ 2 h 1083"/>
                <a:gd name="T24" fmla="*/ 721 w 1930"/>
                <a:gd name="T25" fmla="*/ 17 h 1083"/>
                <a:gd name="T26" fmla="*/ 586 w 1930"/>
                <a:gd name="T27" fmla="*/ 44 h 1083"/>
                <a:gd name="T28" fmla="*/ 461 w 1930"/>
                <a:gd name="T29" fmla="*/ 81 h 1083"/>
                <a:gd name="T30" fmla="*/ 348 w 1930"/>
                <a:gd name="T31" fmla="*/ 126 h 1083"/>
                <a:gd name="T32" fmla="*/ 247 w 1930"/>
                <a:gd name="T33" fmla="*/ 180 h 1083"/>
                <a:gd name="T34" fmla="*/ 162 w 1930"/>
                <a:gd name="T35" fmla="*/ 242 h 1083"/>
                <a:gd name="T36" fmla="*/ 93 w 1930"/>
                <a:gd name="T37" fmla="*/ 310 h 1083"/>
                <a:gd name="T38" fmla="*/ 41 w 1930"/>
                <a:gd name="T39" fmla="*/ 383 h 1083"/>
                <a:gd name="T40" fmla="*/ 10 w 1930"/>
                <a:gd name="T41" fmla="*/ 462 h 1083"/>
                <a:gd name="T42" fmla="*/ 0 w 1930"/>
                <a:gd name="T43" fmla="*/ 544 h 1083"/>
                <a:gd name="T44" fmla="*/ 5 w 1930"/>
                <a:gd name="T45" fmla="*/ 599 h 1083"/>
                <a:gd name="T46" fmla="*/ 30 w 1930"/>
                <a:gd name="T47" fmla="*/ 680 h 1083"/>
                <a:gd name="T48" fmla="*/ 77 w 1930"/>
                <a:gd name="T49" fmla="*/ 756 h 1083"/>
                <a:gd name="T50" fmla="*/ 141 w 1930"/>
                <a:gd name="T51" fmla="*/ 826 h 1083"/>
                <a:gd name="T52" fmla="*/ 222 w 1930"/>
                <a:gd name="T53" fmla="*/ 890 h 1083"/>
                <a:gd name="T54" fmla="*/ 319 w 1930"/>
                <a:gd name="T55" fmla="*/ 946 h 1083"/>
                <a:gd name="T56" fmla="*/ 428 w 1930"/>
                <a:gd name="T57" fmla="*/ 994 h 1083"/>
                <a:gd name="T58" fmla="*/ 549 w 1930"/>
                <a:gd name="T59" fmla="*/ 1032 h 1083"/>
                <a:gd name="T60" fmla="*/ 680 w 1930"/>
                <a:gd name="T61" fmla="*/ 1060 h 1083"/>
                <a:gd name="T62" fmla="*/ 820 w 1930"/>
                <a:gd name="T63" fmla="*/ 1078 h 1083"/>
                <a:gd name="T64" fmla="*/ 965 w 1930"/>
                <a:gd name="T65" fmla="*/ 1083 h 1083"/>
                <a:gd name="T66" fmla="*/ 1064 w 1930"/>
                <a:gd name="T67" fmla="*/ 1081 h 1083"/>
                <a:gd name="T68" fmla="*/ 1207 w 1930"/>
                <a:gd name="T69" fmla="*/ 1066 h 1083"/>
                <a:gd name="T70" fmla="*/ 1342 w 1930"/>
                <a:gd name="T71" fmla="*/ 1039 h 1083"/>
                <a:gd name="T72" fmla="*/ 1467 w 1930"/>
                <a:gd name="T73" fmla="*/ 1004 h 1083"/>
                <a:gd name="T74" fmla="*/ 1581 w 1930"/>
                <a:gd name="T75" fmla="*/ 957 h 1083"/>
                <a:gd name="T76" fmla="*/ 1681 w 1930"/>
                <a:gd name="T77" fmla="*/ 903 h 1083"/>
                <a:gd name="T78" fmla="*/ 1767 w 1930"/>
                <a:gd name="T79" fmla="*/ 842 h 1083"/>
                <a:gd name="T80" fmla="*/ 1835 w 1930"/>
                <a:gd name="T81" fmla="*/ 773 h 1083"/>
                <a:gd name="T82" fmla="*/ 1887 w 1930"/>
                <a:gd name="T83" fmla="*/ 700 h 1083"/>
                <a:gd name="T84" fmla="*/ 1919 w 1930"/>
                <a:gd name="T85" fmla="*/ 621 h 1083"/>
                <a:gd name="T86" fmla="*/ 1930 w 1930"/>
                <a:gd name="T87" fmla="*/ 539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0" h="1083">
                  <a:moveTo>
                    <a:pt x="1928" y="511"/>
                  </a:moveTo>
                  <a:lnTo>
                    <a:pt x="1928" y="511"/>
                  </a:lnTo>
                  <a:lnTo>
                    <a:pt x="1923" y="484"/>
                  </a:lnTo>
                  <a:lnTo>
                    <a:pt x="1917" y="456"/>
                  </a:lnTo>
                  <a:lnTo>
                    <a:pt x="1909" y="429"/>
                  </a:lnTo>
                  <a:lnTo>
                    <a:pt x="1898" y="403"/>
                  </a:lnTo>
                  <a:lnTo>
                    <a:pt x="1885" y="377"/>
                  </a:lnTo>
                  <a:lnTo>
                    <a:pt x="1870" y="351"/>
                  </a:lnTo>
                  <a:lnTo>
                    <a:pt x="1852" y="327"/>
                  </a:lnTo>
                  <a:lnTo>
                    <a:pt x="1833" y="304"/>
                  </a:lnTo>
                  <a:lnTo>
                    <a:pt x="1811" y="279"/>
                  </a:lnTo>
                  <a:lnTo>
                    <a:pt x="1787" y="257"/>
                  </a:lnTo>
                  <a:lnTo>
                    <a:pt x="1762" y="235"/>
                  </a:lnTo>
                  <a:lnTo>
                    <a:pt x="1735" y="214"/>
                  </a:lnTo>
                  <a:lnTo>
                    <a:pt x="1706" y="193"/>
                  </a:lnTo>
                  <a:lnTo>
                    <a:pt x="1676" y="174"/>
                  </a:lnTo>
                  <a:lnTo>
                    <a:pt x="1644" y="155"/>
                  </a:lnTo>
                  <a:lnTo>
                    <a:pt x="1610" y="137"/>
                  </a:lnTo>
                  <a:lnTo>
                    <a:pt x="1575" y="121"/>
                  </a:lnTo>
                  <a:lnTo>
                    <a:pt x="1538" y="105"/>
                  </a:lnTo>
                  <a:lnTo>
                    <a:pt x="1500" y="89"/>
                  </a:lnTo>
                  <a:lnTo>
                    <a:pt x="1461" y="76"/>
                  </a:lnTo>
                  <a:lnTo>
                    <a:pt x="1421" y="63"/>
                  </a:lnTo>
                  <a:lnTo>
                    <a:pt x="1379" y="51"/>
                  </a:lnTo>
                  <a:lnTo>
                    <a:pt x="1336" y="40"/>
                  </a:lnTo>
                  <a:lnTo>
                    <a:pt x="1293" y="31"/>
                  </a:lnTo>
                  <a:lnTo>
                    <a:pt x="1248" y="23"/>
                  </a:lnTo>
                  <a:lnTo>
                    <a:pt x="1203" y="16"/>
                  </a:lnTo>
                  <a:lnTo>
                    <a:pt x="1156" y="9"/>
                  </a:lnTo>
                  <a:lnTo>
                    <a:pt x="1109" y="5"/>
                  </a:lnTo>
                  <a:lnTo>
                    <a:pt x="1062" y="2"/>
                  </a:lnTo>
                  <a:lnTo>
                    <a:pt x="1013" y="0"/>
                  </a:lnTo>
                  <a:lnTo>
                    <a:pt x="963" y="0"/>
                  </a:lnTo>
                  <a:lnTo>
                    <a:pt x="914" y="0"/>
                  </a:lnTo>
                  <a:lnTo>
                    <a:pt x="914" y="0"/>
                  </a:lnTo>
                  <a:lnTo>
                    <a:pt x="864" y="2"/>
                  </a:lnTo>
                  <a:lnTo>
                    <a:pt x="816" y="6"/>
                  </a:lnTo>
                  <a:lnTo>
                    <a:pt x="767" y="11"/>
                  </a:lnTo>
                  <a:lnTo>
                    <a:pt x="721" y="17"/>
                  </a:lnTo>
                  <a:lnTo>
                    <a:pt x="675" y="25"/>
                  </a:lnTo>
                  <a:lnTo>
                    <a:pt x="630" y="34"/>
                  </a:lnTo>
                  <a:lnTo>
                    <a:pt x="586" y="44"/>
                  </a:lnTo>
                  <a:lnTo>
                    <a:pt x="543" y="55"/>
                  </a:lnTo>
                  <a:lnTo>
                    <a:pt x="501" y="67"/>
                  </a:lnTo>
                  <a:lnTo>
                    <a:pt x="461" y="81"/>
                  </a:lnTo>
                  <a:lnTo>
                    <a:pt x="422" y="94"/>
                  </a:lnTo>
                  <a:lnTo>
                    <a:pt x="384" y="110"/>
                  </a:lnTo>
                  <a:lnTo>
                    <a:pt x="348" y="126"/>
                  </a:lnTo>
                  <a:lnTo>
                    <a:pt x="312" y="143"/>
                  </a:lnTo>
                  <a:lnTo>
                    <a:pt x="279" y="161"/>
                  </a:lnTo>
                  <a:lnTo>
                    <a:pt x="247" y="180"/>
                  </a:lnTo>
                  <a:lnTo>
                    <a:pt x="217" y="199"/>
                  </a:lnTo>
                  <a:lnTo>
                    <a:pt x="189" y="220"/>
                  </a:lnTo>
                  <a:lnTo>
                    <a:pt x="162" y="242"/>
                  </a:lnTo>
                  <a:lnTo>
                    <a:pt x="137" y="264"/>
                  </a:lnTo>
                  <a:lnTo>
                    <a:pt x="114" y="286"/>
                  </a:lnTo>
                  <a:lnTo>
                    <a:pt x="93" y="310"/>
                  </a:lnTo>
                  <a:lnTo>
                    <a:pt x="73" y="334"/>
                  </a:lnTo>
                  <a:lnTo>
                    <a:pt x="57" y="359"/>
                  </a:lnTo>
                  <a:lnTo>
                    <a:pt x="41" y="383"/>
                  </a:lnTo>
                  <a:lnTo>
                    <a:pt x="29" y="409"/>
                  </a:lnTo>
                  <a:lnTo>
                    <a:pt x="18" y="435"/>
                  </a:lnTo>
                  <a:lnTo>
                    <a:pt x="10" y="462"/>
                  </a:lnTo>
                  <a:lnTo>
                    <a:pt x="5" y="489"/>
                  </a:lnTo>
                  <a:lnTo>
                    <a:pt x="1" y="516"/>
                  </a:lnTo>
                  <a:lnTo>
                    <a:pt x="0" y="544"/>
                  </a:lnTo>
                  <a:lnTo>
                    <a:pt x="1" y="572"/>
                  </a:lnTo>
                  <a:lnTo>
                    <a:pt x="1" y="572"/>
                  </a:lnTo>
                  <a:lnTo>
                    <a:pt x="5" y="599"/>
                  </a:lnTo>
                  <a:lnTo>
                    <a:pt x="11" y="627"/>
                  </a:lnTo>
                  <a:lnTo>
                    <a:pt x="19" y="654"/>
                  </a:lnTo>
                  <a:lnTo>
                    <a:pt x="30" y="680"/>
                  </a:lnTo>
                  <a:lnTo>
                    <a:pt x="44" y="706"/>
                  </a:lnTo>
                  <a:lnTo>
                    <a:pt x="59" y="732"/>
                  </a:lnTo>
                  <a:lnTo>
                    <a:pt x="77" y="756"/>
                  </a:lnTo>
                  <a:lnTo>
                    <a:pt x="97" y="781"/>
                  </a:lnTo>
                  <a:lnTo>
                    <a:pt x="117" y="804"/>
                  </a:lnTo>
                  <a:lnTo>
                    <a:pt x="141" y="826"/>
                  </a:lnTo>
                  <a:lnTo>
                    <a:pt x="167" y="848"/>
                  </a:lnTo>
                  <a:lnTo>
                    <a:pt x="194" y="869"/>
                  </a:lnTo>
                  <a:lnTo>
                    <a:pt x="222" y="890"/>
                  </a:lnTo>
                  <a:lnTo>
                    <a:pt x="252" y="909"/>
                  </a:lnTo>
                  <a:lnTo>
                    <a:pt x="285" y="928"/>
                  </a:lnTo>
                  <a:lnTo>
                    <a:pt x="319" y="946"/>
                  </a:lnTo>
                  <a:lnTo>
                    <a:pt x="354" y="963"/>
                  </a:lnTo>
                  <a:lnTo>
                    <a:pt x="390" y="979"/>
                  </a:lnTo>
                  <a:lnTo>
                    <a:pt x="428" y="994"/>
                  </a:lnTo>
                  <a:lnTo>
                    <a:pt x="467" y="1007"/>
                  </a:lnTo>
                  <a:lnTo>
                    <a:pt x="507" y="1021"/>
                  </a:lnTo>
                  <a:lnTo>
                    <a:pt x="549" y="1032"/>
                  </a:lnTo>
                  <a:lnTo>
                    <a:pt x="592" y="1043"/>
                  </a:lnTo>
                  <a:lnTo>
                    <a:pt x="636" y="1053"/>
                  </a:lnTo>
                  <a:lnTo>
                    <a:pt x="680" y="1060"/>
                  </a:lnTo>
                  <a:lnTo>
                    <a:pt x="726" y="1067"/>
                  </a:lnTo>
                  <a:lnTo>
                    <a:pt x="772" y="1074"/>
                  </a:lnTo>
                  <a:lnTo>
                    <a:pt x="820" y="1078"/>
                  </a:lnTo>
                  <a:lnTo>
                    <a:pt x="868" y="1081"/>
                  </a:lnTo>
                  <a:lnTo>
                    <a:pt x="916" y="1083"/>
                  </a:lnTo>
                  <a:lnTo>
                    <a:pt x="965" y="1083"/>
                  </a:lnTo>
                  <a:lnTo>
                    <a:pt x="1015" y="1083"/>
                  </a:lnTo>
                  <a:lnTo>
                    <a:pt x="1015" y="1083"/>
                  </a:lnTo>
                  <a:lnTo>
                    <a:pt x="1064" y="1081"/>
                  </a:lnTo>
                  <a:lnTo>
                    <a:pt x="1113" y="1077"/>
                  </a:lnTo>
                  <a:lnTo>
                    <a:pt x="1161" y="1072"/>
                  </a:lnTo>
                  <a:lnTo>
                    <a:pt x="1207" y="1066"/>
                  </a:lnTo>
                  <a:lnTo>
                    <a:pt x="1254" y="1059"/>
                  </a:lnTo>
                  <a:lnTo>
                    <a:pt x="1298" y="1049"/>
                  </a:lnTo>
                  <a:lnTo>
                    <a:pt x="1342" y="1039"/>
                  </a:lnTo>
                  <a:lnTo>
                    <a:pt x="1385" y="1028"/>
                  </a:lnTo>
                  <a:lnTo>
                    <a:pt x="1427" y="1016"/>
                  </a:lnTo>
                  <a:lnTo>
                    <a:pt x="1467" y="1004"/>
                  </a:lnTo>
                  <a:lnTo>
                    <a:pt x="1507" y="989"/>
                  </a:lnTo>
                  <a:lnTo>
                    <a:pt x="1545" y="973"/>
                  </a:lnTo>
                  <a:lnTo>
                    <a:pt x="1581" y="957"/>
                  </a:lnTo>
                  <a:lnTo>
                    <a:pt x="1616" y="940"/>
                  </a:lnTo>
                  <a:lnTo>
                    <a:pt x="1649" y="922"/>
                  </a:lnTo>
                  <a:lnTo>
                    <a:pt x="1681" y="903"/>
                  </a:lnTo>
                  <a:lnTo>
                    <a:pt x="1711" y="884"/>
                  </a:lnTo>
                  <a:lnTo>
                    <a:pt x="1740" y="863"/>
                  </a:lnTo>
                  <a:lnTo>
                    <a:pt x="1767" y="842"/>
                  </a:lnTo>
                  <a:lnTo>
                    <a:pt x="1791" y="820"/>
                  </a:lnTo>
                  <a:lnTo>
                    <a:pt x="1814" y="797"/>
                  </a:lnTo>
                  <a:lnTo>
                    <a:pt x="1835" y="773"/>
                  </a:lnTo>
                  <a:lnTo>
                    <a:pt x="1855" y="749"/>
                  </a:lnTo>
                  <a:lnTo>
                    <a:pt x="1872" y="724"/>
                  </a:lnTo>
                  <a:lnTo>
                    <a:pt x="1887" y="700"/>
                  </a:lnTo>
                  <a:lnTo>
                    <a:pt x="1899" y="674"/>
                  </a:lnTo>
                  <a:lnTo>
                    <a:pt x="1910" y="648"/>
                  </a:lnTo>
                  <a:lnTo>
                    <a:pt x="1919" y="621"/>
                  </a:lnTo>
                  <a:lnTo>
                    <a:pt x="1925" y="594"/>
                  </a:lnTo>
                  <a:lnTo>
                    <a:pt x="1928" y="567"/>
                  </a:lnTo>
                  <a:lnTo>
                    <a:pt x="1930" y="539"/>
                  </a:lnTo>
                  <a:lnTo>
                    <a:pt x="1928" y="511"/>
                  </a:lnTo>
                  <a:lnTo>
                    <a:pt x="1928" y="511"/>
                  </a:lnTo>
                  <a:close/>
                </a:path>
              </a:pathLst>
            </a:custGeom>
            <a:solidFill>
              <a:schemeClr val="bg1"/>
            </a:solidFill>
            <a:ln w="7938">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GB" sz="1600">
                <a:latin typeface="Arial" panose="020B0604020202020204" pitchFamily="34" charset="0"/>
                <a:cs typeface="Arial" panose="020B0604020202020204" pitchFamily="34" charset="0"/>
              </a:endParaRPr>
            </a:p>
          </p:txBody>
        </p:sp>
        <p:sp>
          <p:nvSpPr>
            <p:cNvPr id="15" name="Freeform 11">
              <a:extLst>
                <a:ext uri="{FF2B5EF4-FFF2-40B4-BE49-F238E27FC236}">
                  <a16:creationId xmlns:a16="http://schemas.microsoft.com/office/drawing/2014/main" id="{6141963D-3F5E-4002-54D6-FA6EB0AEE884}"/>
                </a:ext>
              </a:extLst>
            </p:cNvPr>
            <p:cNvSpPr>
              <a:spLocks/>
            </p:cNvSpPr>
            <p:nvPr/>
          </p:nvSpPr>
          <p:spPr bwMode="auto">
            <a:xfrm rot="1785069" flipH="1">
              <a:off x="9480968" y="4532308"/>
              <a:ext cx="2390856" cy="1232078"/>
            </a:xfrm>
            <a:custGeom>
              <a:avLst/>
              <a:gdLst>
                <a:gd name="T0" fmla="*/ 1 w 1697"/>
                <a:gd name="T1" fmla="*/ 375 h 874"/>
                <a:gd name="T2" fmla="*/ 38 w 1697"/>
                <a:gd name="T3" fmla="*/ 545 h 874"/>
                <a:gd name="T4" fmla="*/ 152 w 1697"/>
                <a:gd name="T5" fmla="*/ 684 h 874"/>
                <a:gd name="T6" fmla="*/ 304 w 1697"/>
                <a:gd name="T7" fmla="*/ 729 h 874"/>
                <a:gd name="T8" fmla="*/ 341 w 1697"/>
                <a:gd name="T9" fmla="*/ 630 h 874"/>
                <a:gd name="T10" fmla="*/ 305 w 1697"/>
                <a:gd name="T11" fmla="*/ 285 h 874"/>
                <a:gd name="T12" fmla="*/ 342 w 1697"/>
                <a:gd name="T13" fmla="*/ 208 h 874"/>
                <a:gd name="T14" fmla="*/ 389 w 1697"/>
                <a:gd name="T15" fmla="*/ 262 h 874"/>
                <a:gd name="T16" fmla="*/ 439 w 1697"/>
                <a:gd name="T17" fmla="*/ 625 h 874"/>
                <a:gd name="T18" fmla="*/ 498 w 1697"/>
                <a:gd name="T19" fmla="*/ 808 h 874"/>
                <a:gd name="T20" fmla="*/ 602 w 1697"/>
                <a:gd name="T21" fmla="*/ 870 h 874"/>
                <a:gd name="T22" fmla="*/ 801 w 1697"/>
                <a:gd name="T23" fmla="*/ 860 h 874"/>
                <a:gd name="T24" fmla="*/ 782 w 1697"/>
                <a:gd name="T25" fmla="*/ 379 h 874"/>
                <a:gd name="T26" fmla="*/ 770 w 1697"/>
                <a:gd name="T27" fmla="*/ 207 h 874"/>
                <a:gd name="T28" fmla="*/ 806 w 1697"/>
                <a:gd name="T29" fmla="*/ 184 h 874"/>
                <a:gd name="T30" fmla="*/ 862 w 1697"/>
                <a:gd name="T31" fmla="*/ 321 h 874"/>
                <a:gd name="T32" fmla="*/ 894 w 1697"/>
                <a:gd name="T33" fmla="*/ 692 h 874"/>
                <a:gd name="T34" fmla="*/ 948 w 1697"/>
                <a:gd name="T35" fmla="*/ 841 h 874"/>
                <a:gd name="T36" fmla="*/ 1042 w 1697"/>
                <a:gd name="T37" fmla="*/ 862 h 874"/>
                <a:gd name="T38" fmla="*/ 1292 w 1697"/>
                <a:gd name="T39" fmla="*/ 786 h 874"/>
                <a:gd name="T40" fmla="*/ 1237 w 1697"/>
                <a:gd name="T41" fmla="*/ 627 h 874"/>
                <a:gd name="T42" fmla="*/ 1201 w 1697"/>
                <a:gd name="T43" fmla="*/ 342 h 874"/>
                <a:gd name="T44" fmla="*/ 1219 w 1697"/>
                <a:gd name="T45" fmla="*/ 195 h 874"/>
                <a:gd name="T46" fmla="*/ 1274 w 1697"/>
                <a:gd name="T47" fmla="*/ 238 h 874"/>
                <a:gd name="T48" fmla="*/ 1311 w 1697"/>
                <a:gd name="T49" fmla="*/ 392 h 874"/>
                <a:gd name="T50" fmla="*/ 1339 w 1697"/>
                <a:gd name="T51" fmla="*/ 662 h 874"/>
                <a:gd name="T52" fmla="*/ 1392 w 1697"/>
                <a:gd name="T53" fmla="*/ 715 h 874"/>
                <a:gd name="T54" fmla="*/ 1523 w 1697"/>
                <a:gd name="T55" fmla="*/ 673 h 874"/>
                <a:gd name="T56" fmla="*/ 1666 w 1697"/>
                <a:gd name="T57" fmla="*/ 533 h 874"/>
                <a:gd name="T58" fmla="*/ 1695 w 1697"/>
                <a:gd name="T59" fmla="*/ 387 h 874"/>
                <a:gd name="T60" fmla="*/ 1605 w 1697"/>
                <a:gd name="T61" fmla="*/ 168 h 874"/>
                <a:gd name="T62" fmla="*/ 1480 w 1697"/>
                <a:gd name="T63" fmla="*/ 71 h 874"/>
                <a:gd name="T64" fmla="*/ 1436 w 1697"/>
                <a:gd name="T65" fmla="*/ 87 h 874"/>
                <a:gd name="T66" fmla="*/ 1462 w 1697"/>
                <a:gd name="T67" fmla="*/ 371 h 874"/>
                <a:gd name="T68" fmla="*/ 1441 w 1697"/>
                <a:gd name="T69" fmla="*/ 472 h 874"/>
                <a:gd name="T70" fmla="*/ 1392 w 1697"/>
                <a:gd name="T71" fmla="*/ 415 h 874"/>
                <a:gd name="T72" fmla="*/ 1359 w 1697"/>
                <a:gd name="T73" fmla="*/ 148 h 874"/>
                <a:gd name="T74" fmla="*/ 1326 w 1697"/>
                <a:gd name="T75" fmla="*/ 54 h 874"/>
                <a:gd name="T76" fmla="*/ 1102 w 1697"/>
                <a:gd name="T77" fmla="*/ 7 h 874"/>
                <a:gd name="T78" fmla="*/ 1062 w 1697"/>
                <a:gd name="T79" fmla="*/ 73 h 874"/>
                <a:gd name="T80" fmla="*/ 1080 w 1697"/>
                <a:gd name="T81" fmla="*/ 439 h 874"/>
                <a:gd name="T82" fmla="*/ 1040 w 1697"/>
                <a:gd name="T83" fmla="*/ 467 h 874"/>
                <a:gd name="T84" fmla="*/ 987 w 1697"/>
                <a:gd name="T85" fmla="*/ 364 h 874"/>
                <a:gd name="T86" fmla="*/ 965 w 1697"/>
                <a:gd name="T87" fmla="*/ 99 h 874"/>
                <a:gd name="T88" fmla="*/ 920 w 1697"/>
                <a:gd name="T89" fmla="*/ 5 h 874"/>
                <a:gd name="T90" fmla="*/ 638 w 1697"/>
                <a:gd name="T91" fmla="*/ 7 h 874"/>
                <a:gd name="T92" fmla="*/ 601 w 1697"/>
                <a:gd name="T93" fmla="*/ 67 h 874"/>
                <a:gd name="T94" fmla="*/ 618 w 1697"/>
                <a:gd name="T95" fmla="*/ 423 h 874"/>
                <a:gd name="T96" fmla="*/ 587 w 1697"/>
                <a:gd name="T97" fmla="*/ 471 h 874"/>
                <a:gd name="T98" fmla="*/ 540 w 1697"/>
                <a:gd name="T99" fmla="*/ 332 h 874"/>
                <a:gd name="T100" fmla="*/ 497 w 1697"/>
                <a:gd name="T101" fmla="*/ 54 h 874"/>
                <a:gd name="T102" fmla="*/ 350 w 1697"/>
                <a:gd name="T103" fmla="*/ 52 h 874"/>
                <a:gd name="T104" fmla="*/ 178 w 1697"/>
                <a:gd name="T105" fmla="*/ 117 h 874"/>
                <a:gd name="T106" fmla="*/ 167 w 1697"/>
                <a:gd name="T107" fmla="*/ 255 h 874"/>
                <a:gd name="T108" fmla="*/ 158 w 1697"/>
                <a:gd name="T109" fmla="*/ 409 h 874"/>
                <a:gd name="T110" fmla="*/ 114 w 1697"/>
                <a:gd name="T111" fmla="*/ 377 h 874"/>
                <a:gd name="T112" fmla="*/ 73 w 1697"/>
                <a:gd name="T113" fmla="*/ 197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97" h="874">
                  <a:moveTo>
                    <a:pt x="58" y="204"/>
                  </a:moveTo>
                  <a:lnTo>
                    <a:pt x="58" y="204"/>
                  </a:lnTo>
                  <a:lnTo>
                    <a:pt x="42" y="236"/>
                  </a:lnTo>
                  <a:lnTo>
                    <a:pt x="30" y="265"/>
                  </a:lnTo>
                  <a:lnTo>
                    <a:pt x="19" y="298"/>
                  </a:lnTo>
                  <a:lnTo>
                    <a:pt x="12" y="316"/>
                  </a:lnTo>
                  <a:lnTo>
                    <a:pt x="8" y="334"/>
                  </a:lnTo>
                  <a:lnTo>
                    <a:pt x="4" y="354"/>
                  </a:lnTo>
                  <a:lnTo>
                    <a:pt x="1" y="375"/>
                  </a:lnTo>
                  <a:lnTo>
                    <a:pt x="0" y="396"/>
                  </a:lnTo>
                  <a:lnTo>
                    <a:pt x="0" y="415"/>
                  </a:lnTo>
                  <a:lnTo>
                    <a:pt x="3" y="436"/>
                  </a:lnTo>
                  <a:lnTo>
                    <a:pt x="6" y="457"/>
                  </a:lnTo>
                  <a:lnTo>
                    <a:pt x="6" y="457"/>
                  </a:lnTo>
                  <a:lnTo>
                    <a:pt x="12" y="477"/>
                  </a:lnTo>
                  <a:lnTo>
                    <a:pt x="20" y="499"/>
                  </a:lnTo>
                  <a:lnTo>
                    <a:pt x="28" y="522"/>
                  </a:lnTo>
                  <a:lnTo>
                    <a:pt x="38" y="545"/>
                  </a:lnTo>
                  <a:lnTo>
                    <a:pt x="49" y="569"/>
                  </a:lnTo>
                  <a:lnTo>
                    <a:pt x="63" y="592"/>
                  </a:lnTo>
                  <a:lnTo>
                    <a:pt x="79" y="614"/>
                  </a:lnTo>
                  <a:lnTo>
                    <a:pt x="97" y="636"/>
                  </a:lnTo>
                  <a:lnTo>
                    <a:pt x="107" y="646"/>
                  </a:lnTo>
                  <a:lnTo>
                    <a:pt x="117" y="657"/>
                  </a:lnTo>
                  <a:lnTo>
                    <a:pt x="128" y="665"/>
                  </a:lnTo>
                  <a:lnTo>
                    <a:pt x="140" y="675"/>
                  </a:lnTo>
                  <a:lnTo>
                    <a:pt x="152" y="684"/>
                  </a:lnTo>
                  <a:lnTo>
                    <a:pt x="166" y="691"/>
                  </a:lnTo>
                  <a:lnTo>
                    <a:pt x="180" y="699"/>
                  </a:lnTo>
                  <a:lnTo>
                    <a:pt x="195" y="706"/>
                  </a:lnTo>
                  <a:lnTo>
                    <a:pt x="211" y="712"/>
                  </a:lnTo>
                  <a:lnTo>
                    <a:pt x="228" y="717"/>
                  </a:lnTo>
                  <a:lnTo>
                    <a:pt x="245" y="722"/>
                  </a:lnTo>
                  <a:lnTo>
                    <a:pt x="264" y="726"/>
                  </a:lnTo>
                  <a:lnTo>
                    <a:pt x="283" y="728"/>
                  </a:lnTo>
                  <a:lnTo>
                    <a:pt x="304" y="729"/>
                  </a:lnTo>
                  <a:lnTo>
                    <a:pt x="325" y="730"/>
                  </a:lnTo>
                  <a:lnTo>
                    <a:pt x="348" y="730"/>
                  </a:lnTo>
                  <a:lnTo>
                    <a:pt x="348" y="730"/>
                  </a:lnTo>
                  <a:lnTo>
                    <a:pt x="348" y="729"/>
                  </a:lnTo>
                  <a:lnTo>
                    <a:pt x="350" y="728"/>
                  </a:lnTo>
                  <a:lnTo>
                    <a:pt x="351" y="722"/>
                  </a:lnTo>
                  <a:lnTo>
                    <a:pt x="350" y="700"/>
                  </a:lnTo>
                  <a:lnTo>
                    <a:pt x="346" y="668"/>
                  </a:lnTo>
                  <a:lnTo>
                    <a:pt x="341" y="630"/>
                  </a:lnTo>
                  <a:lnTo>
                    <a:pt x="328" y="550"/>
                  </a:lnTo>
                  <a:lnTo>
                    <a:pt x="318" y="493"/>
                  </a:lnTo>
                  <a:lnTo>
                    <a:pt x="318" y="493"/>
                  </a:lnTo>
                  <a:lnTo>
                    <a:pt x="314" y="467"/>
                  </a:lnTo>
                  <a:lnTo>
                    <a:pt x="309" y="428"/>
                  </a:lnTo>
                  <a:lnTo>
                    <a:pt x="305" y="381"/>
                  </a:lnTo>
                  <a:lnTo>
                    <a:pt x="304" y="332"/>
                  </a:lnTo>
                  <a:lnTo>
                    <a:pt x="304" y="309"/>
                  </a:lnTo>
                  <a:lnTo>
                    <a:pt x="305" y="285"/>
                  </a:lnTo>
                  <a:lnTo>
                    <a:pt x="308" y="265"/>
                  </a:lnTo>
                  <a:lnTo>
                    <a:pt x="312" y="246"/>
                  </a:lnTo>
                  <a:lnTo>
                    <a:pt x="317" y="230"/>
                  </a:lnTo>
                  <a:lnTo>
                    <a:pt x="319" y="224"/>
                  </a:lnTo>
                  <a:lnTo>
                    <a:pt x="323" y="218"/>
                  </a:lnTo>
                  <a:lnTo>
                    <a:pt x="328" y="214"/>
                  </a:lnTo>
                  <a:lnTo>
                    <a:pt x="331" y="211"/>
                  </a:lnTo>
                  <a:lnTo>
                    <a:pt x="337" y="208"/>
                  </a:lnTo>
                  <a:lnTo>
                    <a:pt x="342" y="208"/>
                  </a:lnTo>
                  <a:lnTo>
                    <a:pt x="342" y="208"/>
                  </a:lnTo>
                  <a:lnTo>
                    <a:pt x="348" y="208"/>
                  </a:lnTo>
                  <a:lnTo>
                    <a:pt x="353" y="209"/>
                  </a:lnTo>
                  <a:lnTo>
                    <a:pt x="358" y="213"/>
                  </a:lnTo>
                  <a:lnTo>
                    <a:pt x="363" y="217"/>
                  </a:lnTo>
                  <a:lnTo>
                    <a:pt x="368" y="222"/>
                  </a:lnTo>
                  <a:lnTo>
                    <a:pt x="373" y="228"/>
                  </a:lnTo>
                  <a:lnTo>
                    <a:pt x="382" y="244"/>
                  </a:lnTo>
                  <a:lnTo>
                    <a:pt x="389" y="262"/>
                  </a:lnTo>
                  <a:lnTo>
                    <a:pt x="395" y="283"/>
                  </a:lnTo>
                  <a:lnTo>
                    <a:pt x="401" y="306"/>
                  </a:lnTo>
                  <a:lnTo>
                    <a:pt x="406" y="332"/>
                  </a:lnTo>
                  <a:lnTo>
                    <a:pt x="415" y="385"/>
                  </a:lnTo>
                  <a:lnTo>
                    <a:pt x="422" y="439"/>
                  </a:lnTo>
                  <a:lnTo>
                    <a:pt x="431" y="532"/>
                  </a:lnTo>
                  <a:lnTo>
                    <a:pt x="431" y="532"/>
                  </a:lnTo>
                  <a:lnTo>
                    <a:pt x="434" y="575"/>
                  </a:lnTo>
                  <a:lnTo>
                    <a:pt x="439" y="625"/>
                  </a:lnTo>
                  <a:lnTo>
                    <a:pt x="443" y="652"/>
                  </a:lnTo>
                  <a:lnTo>
                    <a:pt x="448" y="680"/>
                  </a:lnTo>
                  <a:lnTo>
                    <a:pt x="454" y="708"/>
                  </a:lnTo>
                  <a:lnTo>
                    <a:pt x="462" y="735"/>
                  </a:lnTo>
                  <a:lnTo>
                    <a:pt x="472" y="761"/>
                  </a:lnTo>
                  <a:lnTo>
                    <a:pt x="477" y="773"/>
                  </a:lnTo>
                  <a:lnTo>
                    <a:pt x="485" y="786"/>
                  </a:lnTo>
                  <a:lnTo>
                    <a:pt x="491" y="798"/>
                  </a:lnTo>
                  <a:lnTo>
                    <a:pt x="498" y="808"/>
                  </a:lnTo>
                  <a:lnTo>
                    <a:pt x="507" y="819"/>
                  </a:lnTo>
                  <a:lnTo>
                    <a:pt x="516" y="829"/>
                  </a:lnTo>
                  <a:lnTo>
                    <a:pt x="526" y="837"/>
                  </a:lnTo>
                  <a:lnTo>
                    <a:pt x="536" y="844"/>
                  </a:lnTo>
                  <a:lnTo>
                    <a:pt x="548" y="852"/>
                  </a:lnTo>
                  <a:lnTo>
                    <a:pt x="561" y="858"/>
                  </a:lnTo>
                  <a:lnTo>
                    <a:pt x="573" y="863"/>
                  </a:lnTo>
                  <a:lnTo>
                    <a:pt x="587" y="867"/>
                  </a:lnTo>
                  <a:lnTo>
                    <a:pt x="602" y="870"/>
                  </a:lnTo>
                  <a:lnTo>
                    <a:pt x="618" y="871"/>
                  </a:lnTo>
                  <a:lnTo>
                    <a:pt x="618" y="871"/>
                  </a:lnTo>
                  <a:lnTo>
                    <a:pt x="678" y="874"/>
                  </a:lnTo>
                  <a:lnTo>
                    <a:pt x="726" y="873"/>
                  </a:lnTo>
                  <a:lnTo>
                    <a:pt x="746" y="873"/>
                  </a:lnTo>
                  <a:lnTo>
                    <a:pt x="763" y="870"/>
                  </a:lnTo>
                  <a:lnTo>
                    <a:pt x="778" y="868"/>
                  </a:lnTo>
                  <a:lnTo>
                    <a:pt x="791" y="864"/>
                  </a:lnTo>
                  <a:lnTo>
                    <a:pt x="801" y="860"/>
                  </a:lnTo>
                  <a:lnTo>
                    <a:pt x="809" y="857"/>
                  </a:lnTo>
                  <a:lnTo>
                    <a:pt x="817" y="852"/>
                  </a:lnTo>
                  <a:lnTo>
                    <a:pt x="822" y="846"/>
                  </a:lnTo>
                  <a:lnTo>
                    <a:pt x="825" y="840"/>
                  </a:lnTo>
                  <a:lnTo>
                    <a:pt x="827" y="833"/>
                  </a:lnTo>
                  <a:lnTo>
                    <a:pt x="828" y="826"/>
                  </a:lnTo>
                  <a:lnTo>
                    <a:pt x="828" y="819"/>
                  </a:lnTo>
                  <a:lnTo>
                    <a:pt x="828" y="819"/>
                  </a:lnTo>
                  <a:lnTo>
                    <a:pt x="782" y="379"/>
                  </a:lnTo>
                  <a:lnTo>
                    <a:pt x="782" y="379"/>
                  </a:lnTo>
                  <a:lnTo>
                    <a:pt x="780" y="358"/>
                  </a:lnTo>
                  <a:lnTo>
                    <a:pt x="775" y="330"/>
                  </a:lnTo>
                  <a:lnTo>
                    <a:pt x="770" y="298"/>
                  </a:lnTo>
                  <a:lnTo>
                    <a:pt x="768" y="265"/>
                  </a:lnTo>
                  <a:lnTo>
                    <a:pt x="766" y="249"/>
                  </a:lnTo>
                  <a:lnTo>
                    <a:pt x="766" y="234"/>
                  </a:lnTo>
                  <a:lnTo>
                    <a:pt x="768" y="219"/>
                  </a:lnTo>
                  <a:lnTo>
                    <a:pt x="770" y="207"/>
                  </a:lnTo>
                  <a:lnTo>
                    <a:pt x="774" y="197"/>
                  </a:lnTo>
                  <a:lnTo>
                    <a:pt x="780" y="189"/>
                  </a:lnTo>
                  <a:lnTo>
                    <a:pt x="782" y="186"/>
                  </a:lnTo>
                  <a:lnTo>
                    <a:pt x="786" y="184"/>
                  </a:lnTo>
                  <a:lnTo>
                    <a:pt x="791" y="182"/>
                  </a:lnTo>
                  <a:lnTo>
                    <a:pt x="796" y="182"/>
                  </a:lnTo>
                  <a:lnTo>
                    <a:pt x="796" y="182"/>
                  </a:lnTo>
                  <a:lnTo>
                    <a:pt x="801" y="182"/>
                  </a:lnTo>
                  <a:lnTo>
                    <a:pt x="806" y="184"/>
                  </a:lnTo>
                  <a:lnTo>
                    <a:pt x="811" y="186"/>
                  </a:lnTo>
                  <a:lnTo>
                    <a:pt x="814" y="190"/>
                  </a:lnTo>
                  <a:lnTo>
                    <a:pt x="823" y="200"/>
                  </a:lnTo>
                  <a:lnTo>
                    <a:pt x="831" y="213"/>
                  </a:lnTo>
                  <a:lnTo>
                    <a:pt x="839" y="230"/>
                  </a:lnTo>
                  <a:lnTo>
                    <a:pt x="845" y="250"/>
                  </a:lnTo>
                  <a:lnTo>
                    <a:pt x="852" y="272"/>
                  </a:lnTo>
                  <a:lnTo>
                    <a:pt x="857" y="295"/>
                  </a:lnTo>
                  <a:lnTo>
                    <a:pt x="862" y="321"/>
                  </a:lnTo>
                  <a:lnTo>
                    <a:pt x="867" y="348"/>
                  </a:lnTo>
                  <a:lnTo>
                    <a:pt x="874" y="403"/>
                  </a:lnTo>
                  <a:lnTo>
                    <a:pt x="881" y="460"/>
                  </a:lnTo>
                  <a:lnTo>
                    <a:pt x="885" y="513"/>
                  </a:lnTo>
                  <a:lnTo>
                    <a:pt x="885" y="513"/>
                  </a:lnTo>
                  <a:lnTo>
                    <a:pt x="888" y="570"/>
                  </a:lnTo>
                  <a:lnTo>
                    <a:pt x="889" y="631"/>
                  </a:lnTo>
                  <a:lnTo>
                    <a:pt x="892" y="662"/>
                  </a:lnTo>
                  <a:lnTo>
                    <a:pt x="894" y="692"/>
                  </a:lnTo>
                  <a:lnTo>
                    <a:pt x="898" y="723"/>
                  </a:lnTo>
                  <a:lnTo>
                    <a:pt x="904" y="751"/>
                  </a:lnTo>
                  <a:lnTo>
                    <a:pt x="911" y="778"/>
                  </a:lnTo>
                  <a:lnTo>
                    <a:pt x="916" y="791"/>
                  </a:lnTo>
                  <a:lnTo>
                    <a:pt x="921" y="803"/>
                  </a:lnTo>
                  <a:lnTo>
                    <a:pt x="926" y="813"/>
                  </a:lnTo>
                  <a:lnTo>
                    <a:pt x="933" y="824"/>
                  </a:lnTo>
                  <a:lnTo>
                    <a:pt x="939" y="832"/>
                  </a:lnTo>
                  <a:lnTo>
                    <a:pt x="948" y="841"/>
                  </a:lnTo>
                  <a:lnTo>
                    <a:pt x="957" y="848"/>
                  </a:lnTo>
                  <a:lnTo>
                    <a:pt x="966" y="854"/>
                  </a:lnTo>
                  <a:lnTo>
                    <a:pt x="976" y="858"/>
                  </a:lnTo>
                  <a:lnTo>
                    <a:pt x="987" y="862"/>
                  </a:lnTo>
                  <a:lnTo>
                    <a:pt x="999" y="864"/>
                  </a:lnTo>
                  <a:lnTo>
                    <a:pt x="1013" y="865"/>
                  </a:lnTo>
                  <a:lnTo>
                    <a:pt x="1026" y="864"/>
                  </a:lnTo>
                  <a:lnTo>
                    <a:pt x="1042" y="862"/>
                  </a:lnTo>
                  <a:lnTo>
                    <a:pt x="1042" y="862"/>
                  </a:lnTo>
                  <a:lnTo>
                    <a:pt x="1102" y="849"/>
                  </a:lnTo>
                  <a:lnTo>
                    <a:pt x="1155" y="838"/>
                  </a:lnTo>
                  <a:lnTo>
                    <a:pt x="1201" y="826"/>
                  </a:lnTo>
                  <a:lnTo>
                    <a:pt x="1239" y="814"/>
                  </a:lnTo>
                  <a:lnTo>
                    <a:pt x="1253" y="808"/>
                  </a:lnTo>
                  <a:lnTo>
                    <a:pt x="1267" y="802"/>
                  </a:lnTo>
                  <a:lnTo>
                    <a:pt x="1278" y="797"/>
                  </a:lnTo>
                  <a:lnTo>
                    <a:pt x="1286" y="791"/>
                  </a:lnTo>
                  <a:lnTo>
                    <a:pt x="1292" y="786"/>
                  </a:lnTo>
                  <a:lnTo>
                    <a:pt x="1296" y="779"/>
                  </a:lnTo>
                  <a:lnTo>
                    <a:pt x="1296" y="775"/>
                  </a:lnTo>
                  <a:lnTo>
                    <a:pt x="1295" y="770"/>
                  </a:lnTo>
                  <a:lnTo>
                    <a:pt x="1295" y="770"/>
                  </a:lnTo>
                  <a:lnTo>
                    <a:pt x="1285" y="755"/>
                  </a:lnTo>
                  <a:lnTo>
                    <a:pt x="1273" y="729"/>
                  </a:lnTo>
                  <a:lnTo>
                    <a:pt x="1259" y="695"/>
                  </a:lnTo>
                  <a:lnTo>
                    <a:pt x="1245" y="652"/>
                  </a:lnTo>
                  <a:lnTo>
                    <a:pt x="1237" y="627"/>
                  </a:lnTo>
                  <a:lnTo>
                    <a:pt x="1230" y="602"/>
                  </a:lnTo>
                  <a:lnTo>
                    <a:pt x="1223" y="572"/>
                  </a:lnTo>
                  <a:lnTo>
                    <a:pt x="1216" y="543"/>
                  </a:lnTo>
                  <a:lnTo>
                    <a:pt x="1212" y="511"/>
                  </a:lnTo>
                  <a:lnTo>
                    <a:pt x="1208" y="478"/>
                  </a:lnTo>
                  <a:lnTo>
                    <a:pt x="1204" y="444"/>
                  </a:lnTo>
                  <a:lnTo>
                    <a:pt x="1202" y="408"/>
                  </a:lnTo>
                  <a:lnTo>
                    <a:pt x="1202" y="408"/>
                  </a:lnTo>
                  <a:lnTo>
                    <a:pt x="1201" y="342"/>
                  </a:lnTo>
                  <a:lnTo>
                    <a:pt x="1199" y="292"/>
                  </a:lnTo>
                  <a:lnTo>
                    <a:pt x="1201" y="255"/>
                  </a:lnTo>
                  <a:lnTo>
                    <a:pt x="1202" y="228"/>
                  </a:lnTo>
                  <a:lnTo>
                    <a:pt x="1203" y="218"/>
                  </a:lnTo>
                  <a:lnTo>
                    <a:pt x="1205" y="211"/>
                  </a:lnTo>
                  <a:lnTo>
                    <a:pt x="1208" y="204"/>
                  </a:lnTo>
                  <a:lnTo>
                    <a:pt x="1212" y="200"/>
                  </a:lnTo>
                  <a:lnTo>
                    <a:pt x="1215" y="196"/>
                  </a:lnTo>
                  <a:lnTo>
                    <a:pt x="1219" y="195"/>
                  </a:lnTo>
                  <a:lnTo>
                    <a:pt x="1229" y="191"/>
                  </a:lnTo>
                  <a:lnTo>
                    <a:pt x="1229" y="191"/>
                  </a:lnTo>
                  <a:lnTo>
                    <a:pt x="1235" y="192"/>
                  </a:lnTo>
                  <a:lnTo>
                    <a:pt x="1241" y="195"/>
                  </a:lnTo>
                  <a:lnTo>
                    <a:pt x="1248" y="200"/>
                  </a:lnTo>
                  <a:lnTo>
                    <a:pt x="1254" y="206"/>
                  </a:lnTo>
                  <a:lnTo>
                    <a:pt x="1262" y="216"/>
                  </a:lnTo>
                  <a:lnTo>
                    <a:pt x="1268" y="225"/>
                  </a:lnTo>
                  <a:lnTo>
                    <a:pt x="1274" y="238"/>
                  </a:lnTo>
                  <a:lnTo>
                    <a:pt x="1280" y="251"/>
                  </a:lnTo>
                  <a:lnTo>
                    <a:pt x="1286" y="266"/>
                  </a:lnTo>
                  <a:lnTo>
                    <a:pt x="1292" y="282"/>
                  </a:lnTo>
                  <a:lnTo>
                    <a:pt x="1297" y="299"/>
                  </a:lnTo>
                  <a:lnTo>
                    <a:pt x="1301" y="316"/>
                  </a:lnTo>
                  <a:lnTo>
                    <a:pt x="1305" y="334"/>
                  </a:lnTo>
                  <a:lnTo>
                    <a:pt x="1307" y="354"/>
                  </a:lnTo>
                  <a:lnTo>
                    <a:pt x="1310" y="372"/>
                  </a:lnTo>
                  <a:lnTo>
                    <a:pt x="1311" y="392"/>
                  </a:lnTo>
                  <a:lnTo>
                    <a:pt x="1311" y="392"/>
                  </a:lnTo>
                  <a:lnTo>
                    <a:pt x="1311" y="435"/>
                  </a:lnTo>
                  <a:lnTo>
                    <a:pt x="1313" y="483"/>
                  </a:lnTo>
                  <a:lnTo>
                    <a:pt x="1317" y="532"/>
                  </a:lnTo>
                  <a:lnTo>
                    <a:pt x="1322" y="580"/>
                  </a:lnTo>
                  <a:lnTo>
                    <a:pt x="1326" y="603"/>
                  </a:lnTo>
                  <a:lnTo>
                    <a:pt x="1329" y="625"/>
                  </a:lnTo>
                  <a:lnTo>
                    <a:pt x="1334" y="645"/>
                  </a:lnTo>
                  <a:lnTo>
                    <a:pt x="1339" y="662"/>
                  </a:lnTo>
                  <a:lnTo>
                    <a:pt x="1345" y="678"/>
                  </a:lnTo>
                  <a:lnTo>
                    <a:pt x="1351" y="690"/>
                  </a:lnTo>
                  <a:lnTo>
                    <a:pt x="1359" y="700"/>
                  </a:lnTo>
                  <a:lnTo>
                    <a:pt x="1362" y="703"/>
                  </a:lnTo>
                  <a:lnTo>
                    <a:pt x="1366" y="706"/>
                  </a:lnTo>
                  <a:lnTo>
                    <a:pt x="1366" y="706"/>
                  </a:lnTo>
                  <a:lnTo>
                    <a:pt x="1375" y="710"/>
                  </a:lnTo>
                  <a:lnTo>
                    <a:pt x="1383" y="712"/>
                  </a:lnTo>
                  <a:lnTo>
                    <a:pt x="1392" y="715"/>
                  </a:lnTo>
                  <a:lnTo>
                    <a:pt x="1400" y="716"/>
                  </a:lnTo>
                  <a:lnTo>
                    <a:pt x="1418" y="716"/>
                  </a:lnTo>
                  <a:lnTo>
                    <a:pt x="1436" y="713"/>
                  </a:lnTo>
                  <a:lnTo>
                    <a:pt x="1453" y="708"/>
                  </a:lnTo>
                  <a:lnTo>
                    <a:pt x="1469" y="702"/>
                  </a:lnTo>
                  <a:lnTo>
                    <a:pt x="1485" y="695"/>
                  </a:lnTo>
                  <a:lnTo>
                    <a:pt x="1501" y="686"/>
                  </a:lnTo>
                  <a:lnTo>
                    <a:pt x="1501" y="686"/>
                  </a:lnTo>
                  <a:lnTo>
                    <a:pt x="1523" y="673"/>
                  </a:lnTo>
                  <a:lnTo>
                    <a:pt x="1539" y="663"/>
                  </a:lnTo>
                  <a:lnTo>
                    <a:pt x="1556" y="652"/>
                  </a:lnTo>
                  <a:lnTo>
                    <a:pt x="1576" y="637"/>
                  </a:lnTo>
                  <a:lnTo>
                    <a:pt x="1595" y="621"/>
                  </a:lnTo>
                  <a:lnTo>
                    <a:pt x="1615" y="603"/>
                  </a:lnTo>
                  <a:lnTo>
                    <a:pt x="1633" y="582"/>
                  </a:lnTo>
                  <a:lnTo>
                    <a:pt x="1652" y="559"/>
                  </a:lnTo>
                  <a:lnTo>
                    <a:pt x="1659" y="547"/>
                  </a:lnTo>
                  <a:lnTo>
                    <a:pt x="1666" y="533"/>
                  </a:lnTo>
                  <a:lnTo>
                    <a:pt x="1674" y="520"/>
                  </a:lnTo>
                  <a:lnTo>
                    <a:pt x="1680" y="505"/>
                  </a:lnTo>
                  <a:lnTo>
                    <a:pt x="1685" y="490"/>
                  </a:lnTo>
                  <a:lnTo>
                    <a:pt x="1690" y="474"/>
                  </a:lnTo>
                  <a:lnTo>
                    <a:pt x="1693" y="458"/>
                  </a:lnTo>
                  <a:lnTo>
                    <a:pt x="1696" y="441"/>
                  </a:lnTo>
                  <a:lnTo>
                    <a:pt x="1697" y="424"/>
                  </a:lnTo>
                  <a:lnTo>
                    <a:pt x="1696" y="406"/>
                  </a:lnTo>
                  <a:lnTo>
                    <a:pt x="1695" y="387"/>
                  </a:lnTo>
                  <a:lnTo>
                    <a:pt x="1692" y="368"/>
                  </a:lnTo>
                  <a:lnTo>
                    <a:pt x="1688" y="348"/>
                  </a:lnTo>
                  <a:lnTo>
                    <a:pt x="1682" y="327"/>
                  </a:lnTo>
                  <a:lnTo>
                    <a:pt x="1682" y="327"/>
                  </a:lnTo>
                  <a:lnTo>
                    <a:pt x="1668" y="287"/>
                  </a:lnTo>
                  <a:lnTo>
                    <a:pt x="1653" y="251"/>
                  </a:lnTo>
                  <a:lnTo>
                    <a:pt x="1637" y="220"/>
                  </a:lnTo>
                  <a:lnTo>
                    <a:pt x="1621" y="192"/>
                  </a:lnTo>
                  <a:lnTo>
                    <a:pt x="1605" y="168"/>
                  </a:lnTo>
                  <a:lnTo>
                    <a:pt x="1589" y="147"/>
                  </a:lnTo>
                  <a:lnTo>
                    <a:pt x="1572" y="128"/>
                  </a:lnTo>
                  <a:lnTo>
                    <a:pt x="1556" y="114"/>
                  </a:lnTo>
                  <a:lnTo>
                    <a:pt x="1541" y="102"/>
                  </a:lnTo>
                  <a:lnTo>
                    <a:pt x="1527" y="90"/>
                  </a:lnTo>
                  <a:lnTo>
                    <a:pt x="1513" y="83"/>
                  </a:lnTo>
                  <a:lnTo>
                    <a:pt x="1501" y="77"/>
                  </a:lnTo>
                  <a:lnTo>
                    <a:pt x="1490" y="73"/>
                  </a:lnTo>
                  <a:lnTo>
                    <a:pt x="1480" y="71"/>
                  </a:lnTo>
                  <a:lnTo>
                    <a:pt x="1473" y="70"/>
                  </a:lnTo>
                  <a:lnTo>
                    <a:pt x="1468" y="68"/>
                  </a:lnTo>
                  <a:lnTo>
                    <a:pt x="1468" y="68"/>
                  </a:lnTo>
                  <a:lnTo>
                    <a:pt x="1459" y="70"/>
                  </a:lnTo>
                  <a:lnTo>
                    <a:pt x="1452" y="71"/>
                  </a:lnTo>
                  <a:lnTo>
                    <a:pt x="1445" y="73"/>
                  </a:lnTo>
                  <a:lnTo>
                    <a:pt x="1442" y="76"/>
                  </a:lnTo>
                  <a:lnTo>
                    <a:pt x="1440" y="78"/>
                  </a:lnTo>
                  <a:lnTo>
                    <a:pt x="1436" y="87"/>
                  </a:lnTo>
                  <a:lnTo>
                    <a:pt x="1433" y="99"/>
                  </a:lnTo>
                  <a:lnTo>
                    <a:pt x="1433" y="116"/>
                  </a:lnTo>
                  <a:lnTo>
                    <a:pt x="1435" y="138"/>
                  </a:lnTo>
                  <a:lnTo>
                    <a:pt x="1435" y="138"/>
                  </a:lnTo>
                  <a:lnTo>
                    <a:pt x="1440" y="174"/>
                  </a:lnTo>
                  <a:lnTo>
                    <a:pt x="1446" y="224"/>
                  </a:lnTo>
                  <a:lnTo>
                    <a:pt x="1453" y="282"/>
                  </a:lnTo>
                  <a:lnTo>
                    <a:pt x="1459" y="342"/>
                  </a:lnTo>
                  <a:lnTo>
                    <a:pt x="1462" y="371"/>
                  </a:lnTo>
                  <a:lnTo>
                    <a:pt x="1462" y="397"/>
                  </a:lnTo>
                  <a:lnTo>
                    <a:pt x="1462" y="422"/>
                  </a:lnTo>
                  <a:lnTo>
                    <a:pt x="1459" y="441"/>
                  </a:lnTo>
                  <a:lnTo>
                    <a:pt x="1458" y="450"/>
                  </a:lnTo>
                  <a:lnTo>
                    <a:pt x="1456" y="457"/>
                  </a:lnTo>
                  <a:lnTo>
                    <a:pt x="1453" y="463"/>
                  </a:lnTo>
                  <a:lnTo>
                    <a:pt x="1449" y="467"/>
                  </a:lnTo>
                  <a:lnTo>
                    <a:pt x="1446" y="471"/>
                  </a:lnTo>
                  <a:lnTo>
                    <a:pt x="1441" y="472"/>
                  </a:lnTo>
                  <a:lnTo>
                    <a:pt x="1436" y="472"/>
                  </a:lnTo>
                  <a:lnTo>
                    <a:pt x="1430" y="469"/>
                  </a:lnTo>
                  <a:lnTo>
                    <a:pt x="1430" y="469"/>
                  </a:lnTo>
                  <a:lnTo>
                    <a:pt x="1425" y="466"/>
                  </a:lnTo>
                  <a:lnTo>
                    <a:pt x="1419" y="461"/>
                  </a:lnTo>
                  <a:lnTo>
                    <a:pt x="1414" y="456"/>
                  </a:lnTo>
                  <a:lnTo>
                    <a:pt x="1409" y="448"/>
                  </a:lnTo>
                  <a:lnTo>
                    <a:pt x="1400" y="434"/>
                  </a:lnTo>
                  <a:lnTo>
                    <a:pt x="1392" y="415"/>
                  </a:lnTo>
                  <a:lnTo>
                    <a:pt x="1386" y="395"/>
                  </a:lnTo>
                  <a:lnTo>
                    <a:pt x="1381" y="371"/>
                  </a:lnTo>
                  <a:lnTo>
                    <a:pt x="1376" y="348"/>
                  </a:lnTo>
                  <a:lnTo>
                    <a:pt x="1372" y="323"/>
                  </a:lnTo>
                  <a:lnTo>
                    <a:pt x="1367" y="277"/>
                  </a:lnTo>
                  <a:lnTo>
                    <a:pt x="1364" y="233"/>
                  </a:lnTo>
                  <a:lnTo>
                    <a:pt x="1361" y="180"/>
                  </a:lnTo>
                  <a:lnTo>
                    <a:pt x="1361" y="180"/>
                  </a:lnTo>
                  <a:lnTo>
                    <a:pt x="1359" y="148"/>
                  </a:lnTo>
                  <a:lnTo>
                    <a:pt x="1356" y="128"/>
                  </a:lnTo>
                  <a:lnTo>
                    <a:pt x="1354" y="108"/>
                  </a:lnTo>
                  <a:lnTo>
                    <a:pt x="1350" y="88"/>
                  </a:lnTo>
                  <a:lnTo>
                    <a:pt x="1348" y="79"/>
                  </a:lnTo>
                  <a:lnTo>
                    <a:pt x="1344" y="72"/>
                  </a:lnTo>
                  <a:lnTo>
                    <a:pt x="1340" y="65"/>
                  </a:lnTo>
                  <a:lnTo>
                    <a:pt x="1337" y="60"/>
                  </a:lnTo>
                  <a:lnTo>
                    <a:pt x="1332" y="56"/>
                  </a:lnTo>
                  <a:lnTo>
                    <a:pt x="1326" y="54"/>
                  </a:lnTo>
                  <a:lnTo>
                    <a:pt x="1326" y="54"/>
                  </a:lnTo>
                  <a:lnTo>
                    <a:pt x="1281" y="43"/>
                  </a:lnTo>
                  <a:lnTo>
                    <a:pt x="1214" y="27"/>
                  </a:lnTo>
                  <a:lnTo>
                    <a:pt x="1178" y="18"/>
                  </a:lnTo>
                  <a:lnTo>
                    <a:pt x="1147" y="12"/>
                  </a:lnTo>
                  <a:lnTo>
                    <a:pt x="1120" y="7"/>
                  </a:lnTo>
                  <a:lnTo>
                    <a:pt x="1110" y="7"/>
                  </a:lnTo>
                  <a:lnTo>
                    <a:pt x="1102" y="7"/>
                  </a:lnTo>
                  <a:lnTo>
                    <a:pt x="1102" y="7"/>
                  </a:lnTo>
                  <a:lnTo>
                    <a:pt x="1093" y="10"/>
                  </a:lnTo>
                  <a:lnTo>
                    <a:pt x="1083" y="12"/>
                  </a:lnTo>
                  <a:lnTo>
                    <a:pt x="1075" y="16"/>
                  </a:lnTo>
                  <a:lnTo>
                    <a:pt x="1069" y="22"/>
                  </a:lnTo>
                  <a:lnTo>
                    <a:pt x="1064" y="30"/>
                  </a:lnTo>
                  <a:lnTo>
                    <a:pt x="1062" y="41"/>
                  </a:lnTo>
                  <a:lnTo>
                    <a:pt x="1062" y="56"/>
                  </a:lnTo>
                  <a:lnTo>
                    <a:pt x="1062" y="73"/>
                  </a:lnTo>
                  <a:lnTo>
                    <a:pt x="1062" y="73"/>
                  </a:lnTo>
                  <a:lnTo>
                    <a:pt x="1073" y="158"/>
                  </a:lnTo>
                  <a:lnTo>
                    <a:pt x="1080" y="223"/>
                  </a:lnTo>
                  <a:lnTo>
                    <a:pt x="1085" y="293"/>
                  </a:lnTo>
                  <a:lnTo>
                    <a:pt x="1088" y="327"/>
                  </a:lnTo>
                  <a:lnTo>
                    <a:pt x="1088" y="359"/>
                  </a:lnTo>
                  <a:lnTo>
                    <a:pt x="1086" y="390"/>
                  </a:lnTo>
                  <a:lnTo>
                    <a:pt x="1084" y="417"/>
                  </a:lnTo>
                  <a:lnTo>
                    <a:pt x="1083" y="428"/>
                  </a:lnTo>
                  <a:lnTo>
                    <a:pt x="1080" y="439"/>
                  </a:lnTo>
                  <a:lnTo>
                    <a:pt x="1077" y="447"/>
                  </a:lnTo>
                  <a:lnTo>
                    <a:pt x="1073" y="456"/>
                  </a:lnTo>
                  <a:lnTo>
                    <a:pt x="1069" y="462"/>
                  </a:lnTo>
                  <a:lnTo>
                    <a:pt x="1064" y="466"/>
                  </a:lnTo>
                  <a:lnTo>
                    <a:pt x="1058" y="469"/>
                  </a:lnTo>
                  <a:lnTo>
                    <a:pt x="1052" y="469"/>
                  </a:lnTo>
                  <a:lnTo>
                    <a:pt x="1052" y="469"/>
                  </a:lnTo>
                  <a:lnTo>
                    <a:pt x="1046" y="469"/>
                  </a:lnTo>
                  <a:lnTo>
                    <a:pt x="1040" y="467"/>
                  </a:lnTo>
                  <a:lnTo>
                    <a:pt x="1034" y="464"/>
                  </a:lnTo>
                  <a:lnTo>
                    <a:pt x="1029" y="461"/>
                  </a:lnTo>
                  <a:lnTo>
                    <a:pt x="1024" y="457"/>
                  </a:lnTo>
                  <a:lnTo>
                    <a:pt x="1019" y="451"/>
                  </a:lnTo>
                  <a:lnTo>
                    <a:pt x="1010" y="439"/>
                  </a:lnTo>
                  <a:lnTo>
                    <a:pt x="1003" y="423"/>
                  </a:lnTo>
                  <a:lnTo>
                    <a:pt x="997" y="404"/>
                  </a:lnTo>
                  <a:lnTo>
                    <a:pt x="992" y="385"/>
                  </a:lnTo>
                  <a:lnTo>
                    <a:pt x="987" y="364"/>
                  </a:lnTo>
                  <a:lnTo>
                    <a:pt x="984" y="342"/>
                  </a:lnTo>
                  <a:lnTo>
                    <a:pt x="981" y="319"/>
                  </a:lnTo>
                  <a:lnTo>
                    <a:pt x="976" y="274"/>
                  </a:lnTo>
                  <a:lnTo>
                    <a:pt x="974" y="231"/>
                  </a:lnTo>
                  <a:lnTo>
                    <a:pt x="972" y="196"/>
                  </a:lnTo>
                  <a:lnTo>
                    <a:pt x="972" y="196"/>
                  </a:lnTo>
                  <a:lnTo>
                    <a:pt x="971" y="163"/>
                  </a:lnTo>
                  <a:lnTo>
                    <a:pt x="969" y="131"/>
                  </a:lnTo>
                  <a:lnTo>
                    <a:pt x="965" y="99"/>
                  </a:lnTo>
                  <a:lnTo>
                    <a:pt x="960" y="70"/>
                  </a:lnTo>
                  <a:lnTo>
                    <a:pt x="958" y="56"/>
                  </a:lnTo>
                  <a:lnTo>
                    <a:pt x="954" y="44"/>
                  </a:lnTo>
                  <a:lnTo>
                    <a:pt x="950" y="33"/>
                  </a:lnTo>
                  <a:lnTo>
                    <a:pt x="945" y="24"/>
                  </a:lnTo>
                  <a:lnTo>
                    <a:pt x="941" y="17"/>
                  </a:lnTo>
                  <a:lnTo>
                    <a:pt x="934" y="11"/>
                  </a:lnTo>
                  <a:lnTo>
                    <a:pt x="927" y="7"/>
                  </a:lnTo>
                  <a:lnTo>
                    <a:pt x="920" y="5"/>
                  </a:lnTo>
                  <a:lnTo>
                    <a:pt x="920" y="5"/>
                  </a:lnTo>
                  <a:lnTo>
                    <a:pt x="862" y="2"/>
                  </a:lnTo>
                  <a:lnTo>
                    <a:pt x="819" y="0"/>
                  </a:lnTo>
                  <a:lnTo>
                    <a:pt x="773" y="0"/>
                  </a:lnTo>
                  <a:lnTo>
                    <a:pt x="727" y="0"/>
                  </a:lnTo>
                  <a:lnTo>
                    <a:pt x="684" y="1"/>
                  </a:lnTo>
                  <a:lnTo>
                    <a:pt x="666" y="2"/>
                  </a:lnTo>
                  <a:lnTo>
                    <a:pt x="650" y="5"/>
                  </a:lnTo>
                  <a:lnTo>
                    <a:pt x="638" y="7"/>
                  </a:lnTo>
                  <a:lnTo>
                    <a:pt x="628" y="11"/>
                  </a:lnTo>
                  <a:lnTo>
                    <a:pt x="628" y="11"/>
                  </a:lnTo>
                  <a:lnTo>
                    <a:pt x="614" y="18"/>
                  </a:lnTo>
                  <a:lnTo>
                    <a:pt x="606" y="24"/>
                  </a:lnTo>
                  <a:lnTo>
                    <a:pt x="601" y="29"/>
                  </a:lnTo>
                  <a:lnTo>
                    <a:pt x="599" y="37"/>
                  </a:lnTo>
                  <a:lnTo>
                    <a:pt x="599" y="44"/>
                  </a:lnTo>
                  <a:lnTo>
                    <a:pt x="600" y="55"/>
                  </a:lnTo>
                  <a:lnTo>
                    <a:pt x="601" y="67"/>
                  </a:lnTo>
                  <a:lnTo>
                    <a:pt x="603" y="84"/>
                  </a:lnTo>
                  <a:lnTo>
                    <a:pt x="603" y="84"/>
                  </a:lnTo>
                  <a:lnTo>
                    <a:pt x="612" y="168"/>
                  </a:lnTo>
                  <a:lnTo>
                    <a:pt x="617" y="231"/>
                  </a:lnTo>
                  <a:lnTo>
                    <a:pt x="621" y="301"/>
                  </a:lnTo>
                  <a:lnTo>
                    <a:pt x="622" y="334"/>
                  </a:lnTo>
                  <a:lnTo>
                    <a:pt x="622" y="368"/>
                  </a:lnTo>
                  <a:lnTo>
                    <a:pt x="621" y="397"/>
                  </a:lnTo>
                  <a:lnTo>
                    <a:pt x="618" y="423"/>
                  </a:lnTo>
                  <a:lnTo>
                    <a:pt x="614" y="445"/>
                  </a:lnTo>
                  <a:lnTo>
                    <a:pt x="612" y="453"/>
                  </a:lnTo>
                  <a:lnTo>
                    <a:pt x="610" y="461"/>
                  </a:lnTo>
                  <a:lnTo>
                    <a:pt x="606" y="467"/>
                  </a:lnTo>
                  <a:lnTo>
                    <a:pt x="602" y="471"/>
                  </a:lnTo>
                  <a:lnTo>
                    <a:pt x="599" y="473"/>
                  </a:lnTo>
                  <a:lnTo>
                    <a:pt x="594" y="473"/>
                  </a:lnTo>
                  <a:lnTo>
                    <a:pt x="594" y="473"/>
                  </a:lnTo>
                  <a:lnTo>
                    <a:pt x="587" y="471"/>
                  </a:lnTo>
                  <a:lnTo>
                    <a:pt x="583" y="467"/>
                  </a:lnTo>
                  <a:lnTo>
                    <a:pt x="579" y="462"/>
                  </a:lnTo>
                  <a:lnTo>
                    <a:pt x="574" y="456"/>
                  </a:lnTo>
                  <a:lnTo>
                    <a:pt x="569" y="447"/>
                  </a:lnTo>
                  <a:lnTo>
                    <a:pt x="565" y="439"/>
                  </a:lnTo>
                  <a:lnTo>
                    <a:pt x="558" y="417"/>
                  </a:lnTo>
                  <a:lnTo>
                    <a:pt x="551" y="391"/>
                  </a:lnTo>
                  <a:lnTo>
                    <a:pt x="545" y="363"/>
                  </a:lnTo>
                  <a:lnTo>
                    <a:pt x="540" y="332"/>
                  </a:lnTo>
                  <a:lnTo>
                    <a:pt x="535" y="300"/>
                  </a:lnTo>
                  <a:lnTo>
                    <a:pt x="527" y="235"/>
                  </a:lnTo>
                  <a:lnTo>
                    <a:pt x="521" y="176"/>
                  </a:lnTo>
                  <a:lnTo>
                    <a:pt x="515" y="103"/>
                  </a:lnTo>
                  <a:lnTo>
                    <a:pt x="515" y="103"/>
                  </a:lnTo>
                  <a:lnTo>
                    <a:pt x="513" y="88"/>
                  </a:lnTo>
                  <a:lnTo>
                    <a:pt x="509" y="75"/>
                  </a:lnTo>
                  <a:lnTo>
                    <a:pt x="504" y="62"/>
                  </a:lnTo>
                  <a:lnTo>
                    <a:pt x="497" y="54"/>
                  </a:lnTo>
                  <a:lnTo>
                    <a:pt x="487" y="46"/>
                  </a:lnTo>
                  <a:lnTo>
                    <a:pt x="482" y="43"/>
                  </a:lnTo>
                  <a:lnTo>
                    <a:pt x="477" y="41"/>
                  </a:lnTo>
                  <a:lnTo>
                    <a:pt x="471" y="39"/>
                  </a:lnTo>
                  <a:lnTo>
                    <a:pt x="465" y="39"/>
                  </a:lnTo>
                  <a:lnTo>
                    <a:pt x="451" y="39"/>
                  </a:lnTo>
                  <a:lnTo>
                    <a:pt x="451" y="39"/>
                  </a:lnTo>
                  <a:lnTo>
                    <a:pt x="394" y="46"/>
                  </a:lnTo>
                  <a:lnTo>
                    <a:pt x="350" y="52"/>
                  </a:lnTo>
                  <a:lnTo>
                    <a:pt x="302" y="62"/>
                  </a:lnTo>
                  <a:lnTo>
                    <a:pt x="277" y="68"/>
                  </a:lnTo>
                  <a:lnTo>
                    <a:pt x="255" y="75"/>
                  </a:lnTo>
                  <a:lnTo>
                    <a:pt x="233" y="82"/>
                  </a:lnTo>
                  <a:lnTo>
                    <a:pt x="214" y="90"/>
                  </a:lnTo>
                  <a:lnTo>
                    <a:pt x="198" y="100"/>
                  </a:lnTo>
                  <a:lnTo>
                    <a:pt x="190" y="105"/>
                  </a:lnTo>
                  <a:lnTo>
                    <a:pt x="183" y="111"/>
                  </a:lnTo>
                  <a:lnTo>
                    <a:pt x="178" y="117"/>
                  </a:lnTo>
                  <a:lnTo>
                    <a:pt x="173" y="124"/>
                  </a:lnTo>
                  <a:lnTo>
                    <a:pt x="171" y="130"/>
                  </a:lnTo>
                  <a:lnTo>
                    <a:pt x="168" y="136"/>
                  </a:lnTo>
                  <a:lnTo>
                    <a:pt x="168" y="136"/>
                  </a:lnTo>
                  <a:lnTo>
                    <a:pt x="166" y="152"/>
                  </a:lnTo>
                  <a:lnTo>
                    <a:pt x="165" y="169"/>
                  </a:lnTo>
                  <a:lnTo>
                    <a:pt x="165" y="189"/>
                  </a:lnTo>
                  <a:lnTo>
                    <a:pt x="165" y="209"/>
                  </a:lnTo>
                  <a:lnTo>
                    <a:pt x="167" y="255"/>
                  </a:lnTo>
                  <a:lnTo>
                    <a:pt x="169" y="300"/>
                  </a:lnTo>
                  <a:lnTo>
                    <a:pt x="172" y="342"/>
                  </a:lnTo>
                  <a:lnTo>
                    <a:pt x="172" y="360"/>
                  </a:lnTo>
                  <a:lnTo>
                    <a:pt x="171" y="376"/>
                  </a:lnTo>
                  <a:lnTo>
                    <a:pt x="169" y="390"/>
                  </a:lnTo>
                  <a:lnTo>
                    <a:pt x="166" y="401"/>
                  </a:lnTo>
                  <a:lnTo>
                    <a:pt x="163" y="404"/>
                  </a:lnTo>
                  <a:lnTo>
                    <a:pt x="161" y="407"/>
                  </a:lnTo>
                  <a:lnTo>
                    <a:pt x="158" y="409"/>
                  </a:lnTo>
                  <a:lnTo>
                    <a:pt x="155" y="409"/>
                  </a:lnTo>
                  <a:lnTo>
                    <a:pt x="155" y="409"/>
                  </a:lnTo>
                  <a:lnTo>
                    <a:pt x="147" y="409"/>
                  </a:lnTo>
                  <a:lnTo>
                    <a:pt x="140" y="407"/>
                  </a:lnTo>
                  <a:lnTo>
                    <a:pt x="134" y="403"/>
                  </a:lnTo>
                  <a:lnTo>
                    <a:pt x="129" y="398"/>
                  </a:lnTo>
                  <a:lnTo>
                    <a:pt x="123" y="392"/>
                  </a:lnTo>
                  <a:lnTo>
                    <a:pt x="118" y="385"/>
                  </a:lnTo>
                  <a:lnTo>
                    <a:pt x="114" y="377"/>
                  </a:lnTo>
                  <a:lnTo>
                    <a:pt x="111" y="369"/>
                  </a:lnTo>
                  <a:lnTo>
                    <a:pt x="103" y="348"/>
                  </a:lnTo>
                  <a:lnTo>
                    <a:pt x="97" y="326"/>
                  </a:lnTo>
                  <a:lnTo>
                    <a:pt x="93" y="304"/>
                  </a:lnTo>
                  <a:lnTo>
                    <a:pt x="88" y="281"/>
                  </a:lnTo>
                  <a:lnTo>
                    <a:pt x="82" y="238"/>
                  </a:lnTo>
                  <a:lnTo>
                    <a:pt x="80" y="220"/>
                  </a:lnTo>
                  <a:lnTo>
                    <a:pt x="76" y="206"/>
                  </a:lnTo>
                  <a:lnTo>
                    <a:pt x="73" y="197"/>
                  </a:lnTo>
                  <a:lnTo>
                    <a:pt x="71" y="193"/>
                  </a:lnTo>
                  <a:lnTo>
                    <a:pt x="69" y="192"/>
                  </a:lnTo>
                  <a:lnTo>
                    <a:pt x="66" y="193"/>
                  </a:lnTo>
                  <a:lnTo>
                    <a:pt x="64" y="195"/>
                  </a:lnTo>
                  <a:lnTo>
                    <a:pt x="60" y="200"/>
                  </a:lnTo>
                  <a:lnTo>
                    <a:pt x="58" y="204"/>
                  </a:lnTo>
                  <a:lnTo>
                    <a:pt x="58" y="204"/>
                  </a:lnTo>
                  <a:close/>
                </a:path>
              </a:pathLst>
            </a:custGeom>
            <a:solidFill>
              <a:srgbClr val="D9D1CC"/>
            </a:solidFill>
            <a:ln>
              <a:noFill/>
            </a:ln>
          </p:spPr>
          <p:txBody>
            <a:bodyPr vert="horz" wrap="square" lIns="91440" tIns="45720" rIns="91440" bIns="45720" numCol="1" anchor="t" anchorCtr="0" compatLnSpc="1">
              <a:prstTxWarp prst="textNoShape">
                <a:avLst/>
              </a:prstTxWarp>
            </a:bodyPr>
            <a:lstStyle/>
            <a:p>
              <a:endParaRPr lang="en-GB" sz="160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248927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I3jDsaWs"/>
  <p:tag name="ARTICULATE_PROJECT_OPEN" val="0"/>
  <p:tag name="ARTICULATE_SLIDE_COUNT" val="39"/>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829C639-A2E9-4C6D-9A9E-7C4C6C24443A}">
  <we:reference id="e3b93a0b-ccfa-4110-a55c-43ea778c55ae" version="2.0.0.0" store="EXCatalog" storeType="EXCatalog"/>
  <we:alternateReferences>
    <we:reference id="WA200003915" version="2.0.0.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64DD7B-F32E-4069-92D4-36EC2A629D89}">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AABC1FD-0857-479B-A8FB-791C5186AB64}">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E50331B-69DD-4B0E-B0DC-BAD5DBBC6A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142</TotalTime>
  <Words>368</Words>
  <Application>Microsoft Office PowerPoint</Application>
  <PresentationFormat>Widescreen</PresentationFormat>
  <Paragraphs>18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Mitochondrial dysfunction plays a key role in Parkinson’s disease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50</cp:revision>
  <cp:lastPrinted>2018-10-30T10:22:30Z</cp:lastPrinted>
  <dcterms:created xsi:type="dcterms:W3CDTF">2017-01-23T14:24:15Z</dcterms:created>
  <dcterms:modified xsi:type="dcterms:W3CDTF">2025-05-06T09:23:38Z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D197720C-B7A8-4E6F-967B-5E37BCEA2960</vt:lpwstr>
  </property>
  <property fmtid="{D5CDD505-2E9C-101B-9397-08002B2CF9AE}" pid="3" name="ArticulatePath">
    <vt:lpwstr>3 - Neurobiology and aetiology 13-Apr-17</vt:lpwstr>
  </property>
  <property fmtid="{D5CDD505-2E9C-101B-9397-08002B2CF9AE}" pid="4" name="ContentTypeId">
    <vt:lpwstr>0x01010062B393518E922946AD600E2E02326B8A</vt:lpwstr>
  </property>
  <property fmtid="{D5CDD505-2E9C-101B-9397-08002B2CF9AE}" pid="5" name="MediaServiceImageTags">
    <vt:lpwstr/>
  </property>
</Properties>
</file>