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291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29" d="100"/>
          <a:sy n="129" d="100"/>
        </p:scale>
        <p:origin x="90" y="174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Advances in the understanding of the physiological processes affected by PD have led to a wealth of potential new opportunities to treat the disease.</a:t>
            </a:r>
            <a:r>
              <a:rPr lang="en-GB" baseline="30000" dirty="0"/>
              <a:t>2-4</a:t>
            </a:r>
            <a:r>
              <a:rPr lang="en-GB" dirty="0"/>
              <a:t> Many of these, particularly immunotherapy, are still in the very early stages, but there are now clearer strategies and targets for which to aim.</a:t>
            </a:r>
            <a:r>
              <a:rPr lang="en-GB" baseline="30000" dirty="0"/>
              <a:t>1,3,4</a:t>
            </a:r>
            <a:r>
              <a:rPr lang="en-GB" dirty="0"/>
              <a:t> It is now realized that many of the major neurodegenerative diseases associated with ageing – PD, Alzheimer’s disease, and others – are linked by similar underlying pathological processes, such as protein aggregation and prion-like propagation.</a:t>
            </a:r>
            <a:r>
              <a:rPr lang="en-GB" baseline="30000" dirty="0"/>
              <a:t>5</a:t>
            </a:r>
            <a:r>
              <a:rPr lang="en-GB" dirty="0"/>
              <a:t> This increased understanding has opened up new and exciting targets for tackling these diseases, and gives hope for a future where these treatments can help patients.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Brundin</a:t>
            </a:r>
            <a:r>
              <a:rPr lang="en-GB" dirty="0"/>
              <a:t> P, Atkin G, Lamberts JT. Basic science breaks through: new therapeutic advances in Parkinson’s disease. Mov </a:t>
            </a:r>
            <a:r>
              <a:rPr lang="en-GB" dirty="0" err="1"/>
              <a:t>Disord</a:t>
            </a:r>
            <a:r>
              <a:rPr lang="en-GB" dirty="0"/>
              <a:t> 2015; 30 (11): 1521–1527.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Kalia LV, Kalia SK, Lang AE. Disease-modifying strategies for Parkinson’s disease. Mov </a:t>
            </a:r>
            <a:r>
              <a:rPr lang="en-GB" dirty="0" err="1"/>
              <a:t>Disord</a:t>
            </a:r>
            <a:r>
              <a:rPr lang="en-GB" dirty="0"/>
              <a:t> 2015; 30 (11): 1442–1450.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Senkevich</a:t>
            </a:r>
            <a:r>
              <a:rPr lang="en-GB" dirty="0"/>
              <a:t> K, </a:t>
            </a:r>
            <a:r>
              <a:rPr lang="en-GB" dirty="0" err="1"/>
              <a:t>Rudakou</a:t>
            </a:r>
            <a:r>
              <a:rPr lang="en-GB" dirty="0"/>
              <a:t> U, Gan-Or Z. New therapeutic approaches to Parkinson’s disease targeting </a:t>
            </a:r>
            <a:r>
              <a:rPr lang="en-GB" i="1" dirty="0"/>
              <a:t>GBA</a:t>
            </a:r>
            <a:r>
              <a:rPr lang="en-GB" dirty="0"/>
              <a:t>, </a:t>
            </a:r>
            <a:r>
              <a:rPr lang="en-GB" i="1" dirty="0"/>
              <a:t>LRRK2</a:t>
            </a:r>
            <a:r>
              <a:rPr lang="en-GB" dirty="0"/>
              <a:t> and Parkin. Neuropharmacology 2022; 202: 108822.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Tolosa E, Vila M, Klein C, </a:t>
            </a:r>
            <a:r>
              <a:rPr lang="en-GB" dirty="0" err="1"/>
              <a:t>Rascol</a:t>
            </a:r>
            <a:r>
              <a:rPr lang="en-GB" dirty="0"/>
              <a:t> O. </a:t>
            </a:r>
            <a:r>
              <a:rPr lang="en-GB" i="1" dirty="0"/>
              <a:t>LRRK2</a:t>
            </a:r>
            <a:r>
              <a:rPr lang="en-GB" dirty="0"/>
              <a:t> in Parkinson disease: challenges of clinical trials. Nat Rev </a:t>
            </a:r>
            <a:r>
              <a:rPr lang="en-GB" dirty="0" err="1"/>
              <a:t>Neurol</a:t>
            </a:r>
            <a:r>
              <a:rPr lang="en-GB" dirty="0"/>
              <a:t> 2020; 16 (2): 97–107.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Brundin</a:t>
            </a:r>
            <a:r>
              <a:rPr lang="en-GB" dirty="0"/>
              <a:t> P, Ma J, </a:t>
            </a:r>
            <a:r>
              <a:rPr lang="en-GB" dirty="0" err="1"/>
              <a:t>Kordower</a:t>
            </a:r>
            <a:r>
              <a:rPr lang="en-GB" dirty="0"/>
              <a:t> JH. How strong is the evidence that Parkinson’s disease is a prion disorder? Curr </a:t>
            </a:r>
            <a:r>
              <a:rPr lang="en-GB" dirty="0" err="1"/>
              <a:t>Opin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2016; 29 (4): 459–466.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234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future of Parkinson’s disease treatment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FC00E073-8BEB-1E53-DB26-3582BE89EA1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391429" cy="4415215"/>
          </a:xfrm>
        </p:spPr>
        <p:txBody>
          <a:bodyPr/>
          <a:lstStyle/>
          <a:p>
            <a:r>
              <a:rPr lang="en-GB" sz="1800" dirty="0"/>
              <a:t>Researchers are perennially humbled by the challenges of finding disease-modifying strategies for neurodegenerative diseases</a:t>
            </a:r>
            <a:r>
              <a:rPr lang="en-GB" sz="1800" baseline="30000" dirty="0"/>
              <a:t>1,2</a:t>
            </a:r>
          </a:p>
          <a:p>
            <a:r>
              <a:rPr lang="en-GB" sz="1800"/>
              <a:t>These disease-modifying strategies, once discovered, may be best used by combining drugs with different mechanisms of action (for example, as is routinely done in the treatment of cancers)</a:t>
            </a:r>
            <a:r>
              <a:rPr lang="en-GB" sz="1800" baseline="30000"/>
              <a:t>2</a:t>
            </a:r>
            <a:endParaRPr lang="en-GB" sz="1800"/>
          </a:p>
          <a:p>
            <a:r>
              <a:rPr lang="en-GB" sz="1800" dirty="0"/>
              <a:t>It is increasingly appreciated that PD is a collection of diseases, under the umbrella term ‘PD’, and that each phenotype may need to be treated differently, aided by biomarkers and by genotyping PD subtypes</a:t>
            </a:r>
            <a:r>
              <a:rPr lang="en-GB" sz="1800" baseline="30000" dirty="0"/>
              <a:t>3,4</a:t>
            </a:r>
            <a:endParaRPr lang="en-GB" sz="1800" dirty="0"/>
          </a:p>
          <a:p>
            <a:r>
              <a:rPr lang="en-GB" sz="1800" dirty="0"/>
              <a:t>Because of the importance of </a:t>
            </a:r>
            <a:r>
              <a:rPr lang="en-GB" sz="1800" i="1" dirty="0"/>
              <a:t>GBA1</a:t>
            </a:r>
            <a:r>
              <a:rPr lang="en-GB" sz="1800" dirty="0"/>
              <a:t>, </a:t>
            </a:r>
            <a:r>
              <a:rPr lang="en-GB" sz="1800" i="1" dirty="0"/>
              <a:t>LRRK2</a:t>
            </a:r>
            <a:r>
              <a:rPr lang="en-GB" sz="1800" dirty="0"/>
              <a:t>, and </a:t>
            </a:r>
            <a:r>
              <a:rPr lang="en-GB" sz="1800" i="1" dirty="0"/>
              <a:t>PRKN</a:t>
            </a:r>
            <a:r>
              <a:rPr lang="en-GB" sz="1800" dirty="0"/>
              <a:t> in idiopathic PD, it is hoped that therapies targeting these pathways will also be effective in the treatment of idiopathic PD</a:t>
            </a:r>
            <a:r>
              <a:rPr lang="en-GB" sz="1800" baseline="30000" dirty="0"/>
              <a:t>3,4</a:t>
            </a:r>
            <a:endParaRPr lang="en-GB" sz="1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2FBDB3-39A7-4639-AD13-FF409B9295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i="1" dirty="0"/>
              <a:t>GBA1</a:t>
            </a:r>
            <a:r>
              <a:rPr lang="en-GB" dirty="0"/>
              <a:t>=glucocerebrosidase; </a:t>
            </a:r>
            <a:r>
              <a:rPr lang="en-GB" i="1" dirty="0"/>
              <a:t>LRRK2</a:t>
            </a:r>
            <a:r>
              <a:rPr lang="en-GB" dirty="0"/>
              <a:t>=leucine-rich repeat kinase 2; PD=Parkinson’s disease; </a:t>
            </a:r>
            <a:r>
              <a:rPr lang="en-GB" i="1" dirty="0"/>
              <a:t>PRKN</a:t>
            </a:r>
            <a:r>
              <a:rPr lang="en-GB" dirty="0"/>
              <a:t>=parkin; </a:t>
            </a:r>
            <a:r>
              <a:rPr lang="en-GB" i="1" dirty="0"/>
              <a:t>SNCA</a:t>
            </a:r>
            <a:r>
              <a:rPr lang="en-GB" dirty="0"/>
              <a:t>=</a:t>
            </a:r>
            <a:r>
              <a:rPr lang="el-GR" dirty="0"/>
              <a:t>α-</a:t>
            </a:r>
            <a:r>
              <a:rPr lang="en-GB" dirty="0"/>
              <a:t>synuclein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Brundin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2015;30(11):1521–1527; 2. Kalia et al. Mov </a:t>
            </a:r>
            <a:r>
              <a:rPr lang="en-GB" dirty="0" err="1"/>
              <a:t>Disord</a:t>
            </a:r>
            <a:r>
              <a:rPr lang="en-GB" dirty="0"/>
              <a:t> 2015;30(11):1442–1450 </a:t>
            </a:r>
          </a:p>
          <a:p>
            <a:r>
              <a:rPr lang="en-GB" dirty="0"/>
              <a:t>3. </a:t>
            </a:r>
            <a:r>
              <a:rPr lang="en-GB" dirty="0" err="1"/>
              <a:t>Senkevich</a:t>
            </a:r>
            <a:r>
              <a:rPr lang="en-GB" dirty="0"/>
              <a:t> et al. Neuropharmacology 2022;202:108822; 4. Tolosa et al. Nat Rev </a:t>
            </a:r>
            <a:r>
              <a:rPr lang="en-GB" dirty="0" err="1"/>
              <a:t>Neurol</a:t>
            </a:r>
            <a:r>
              <a:rPr lang="en-GB" dirty="0"/>
              <a:t> 2020;16(2):97–107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14946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144</TotalTime>
  <Words>477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future of Parkinson’s disease treatment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56</cp:revision>
  <cp:lastPrinted>2018-10-30T10:22:30Z</cp:lastPrinted>
  <dcterms:created xsi:type="dcterms:W3CDTF">2017-01-23T14:24:15Z</dcterms:created>
  <dcterms:modified xsi:type="dcterms:W3CDTF">2025-05-06T09:25:38Z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