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6"/>
  </p:notesMasterIdLst>
  <p:handoutMasterIdLst>
    <p:handoutMasterId r:id="rId7"/>
  </p:handoutMasterIdLst>
  <p:sldIdLst>
    <p:sldId id="347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ED461F-64E1-1B74-6E9D-3630168AFE00}" name="Per Borghammer" initials="" userId="S::au12348@uni.au.dk::1ce68f0c-769a-4f9a-80fe-0cc77298c8a0" providerId="AD"/>
  <p188:author id="{BAFB692C-2DFB-4433-BA2B-0D4F185CF30B}" name="Aoife Gratte" initials="AG" userId="S::Aoife.Gratte@primeglobalpeople.com::c48a97b4-164b-412e-b235-2ebf0a8f49bd" providerId="AD"/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81" clrIdx="0"/>
  <p:cmAuthor id="2" name="Chris Edge" initials="CE" lastIdx="9" clrIdx="1"/>
  <p:cmAuthor id="3" name="Audrey Dufour" initials="AD" lastIdx="25" clrIdx="2"/>
  <p:cmAuthor id="4" name="Ebru Karakoc Madsen" initials="EBKA" lastIdx="18" clrIdx="3"/>
  <p:cmAuthor id="5" name="Mikko Kuoppamäki" initials="MK" lastIdx="16" clrIdx="4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6" name="User" initials="U" lastIdx="89" clrIdx="5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000000"/>
    <a:srgbClr val="F0D2D0"/>
    <a:srgbClr val="B51C12"/>
    <a:srgbClr val="FFFFFF"/>
    <a:srgbClr val="ECC6C4"/>
    <a:srgbClr val="E8E7DE"/>
    <a:srgbClr val="A5A07B"/>
    <a:srgbClr val="F7E8E7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1" autoAdjust="0"/>
    <p:restoredTop sz="85193" autoAdjust="0"/>
  </p:normalViewPr>
  <p:slideViewPr>
    <p:cSldViewPr snapToGrid="0" snapToObjects="1">
      <p:cViewPr varScale="1">
        <p:scale>
          <a:sx n="72" d="100"/>
          <a:sy n="72" d="100"/>
        </p:scale>
        <p:origin x="84" y="2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4710" y="9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ørdam" userId="9e6ed0df-47b2-4b0e-a5a5-8ff8555efc23" providerId="ADAL" clId="{02D18A18-C275-46A3-AE59-0057811401FB}"/>
    <pc:docChg chg="undo custSel addSld delSld modSld">
      <pc:chgData name="Cecilie Rørdam" userId="9e6ed0df-47b2-4b0e-a5a5-8ff8555efc23" providerId="ADAL" clId="{02D18A18-C275-46A3-AE59-0057811401FB}" dt="2025-03-11T12:09:00.550" v="37" actId="478"/>
      <pc:docMkLst>
        <pc:docMk/>
      </pc:docMkLst>
      <pc:sldChg chg="add del">
        <pc:chgData name="Cecilie Rørdam" userId="9e6ed0df-47b2-4b0e-a5a5-8ff8555efc23" providerId="ADAL" clId="{02D18A18-C275-46A3-AE59-0057811401FB}" dt="2025-03-11T11:59:04.522" v="19" actId="47"/>
        <pc:sldMkLst>
          <pc:docMk/>
          <pc:sldMk cId="2581062078" sldId="267"/>
        </pc:sldMkLst>
      </pc:sldChg>
      <pc:sldChg chg="add del">
        <pc:chgData name="Cecilie Rørdam" userId="9e6ed0df-47b2-4b0e-a5a5-8ff8555efc23" providerId="ADAL" clId="{02D18A18-C275-46A3-AE59-0057811401FB}" dt="2025-03-11T11:59:06.150" v="22" actId="47"/>
        <pc:sldMkLst>
          <pc:docMk/>
          <pc:sldMk cId="3581688203" sldId="280"/>
        </pc:sldMkLst>
      </pc:sldChg>
      <pc:sldChg chg="addSp modSp del mod">
        <pc:chgData name="Cecilie Rørdam" userId="9e6ed0df-47b2-4b0e-a5a5-8ff8555efc23" providerId="ADAL" clId="{02D18A18-C275-46A3-AE59-0057811401FB}" dt="2025-03-11T11:59:06.004" v="21" actId="47"/>
        <pc:sldMkLst>
          <pc:docMk/>
          <pc:sldMk cId="3944100807" sldId="281"/>
        </pc:sldMkLst>
        <pc:spChg chg="add mod">
          <ac:chgData name="Cecilie Rørdam" userId="9e6ed0df-47b2-4b0e-a5a5-8ff8555efc23" providerId="ADAL" clId="{02D18A18-C275-46A3-AE59-0057811401FB}" dt="2025-03-11T11:58:43.039" v="1" actId="14100"/>
          <ac:spMkLst>
            <pc:docMk/>
            <pc:sldMk cId="3944100807" sldId="281"/>
            <ac:spMk id="4" creationId="{00000000-0000-0000-0000-000000000000}"/>
          </ac:spMkLst>
        </pc:spChg>
      </pc:sldChg>
      <pc:sldChg chg="add del">
        <pc:chgData name="Cecilie Rørdam" userId="9e6ed0df-47b2-4b0e-a5a5-8ff8555efc23" providerId="ADAL" clId="{02D18A18-C275-46A3-AE59-0057811401FB}" dt="2025-03-11T11:59:07.466" v="30" actId="47"/>
        <pc:sldMkLst>
          <pc:docMk/>
          <pc:sldMk cId="2762026604" sldId="282"/>
        </pc:sldMkLst>
      </pc:sldChg>
      <pc:sldChg chg="add del">
        <pc:chgData name="Cecilie Rørdam" userId="9e6ed0df-47b2-4b0e-a5a5-8ff8555efc23" providerId="ADAL" clId="{02D18A18-C275-46A3-AE59-0057811401FB}" dt="2025-03-11T11:59:08.356" v="33" actId="47"/>
        <pc:sldMkLst>
          <pc:docMk/>
          <pc:sldMk cId="1131769237" sldId="283"/>
        </pc:sldMkLst>
      </pc:sldChg>
      <pc:sldChg chg="add del">
        <pc:chgData name="Cecilie Rørdam" userId="9e6ed0df-47b2-4b0e-a5a5-8ff8555efc23" providerId="ADAL" clId="{02D18A18-C275-46A3-AE59-0057811401FB}" dt="2025-03-11T11:59:07.610" v="31" actId="47"/>
        <pc:sldMkLst>
          <pc:docMk/>
          <pc:sldMk cId="3933463740" sldId="304"/>
        </pc:sldMkLst>
      </pc:sldChg>
      <pc:sldChg chg="add del">
        <pc:chgData name="Cecilie Rørdam" userId="9e6ed0df-47b2-4b0e-a5a5-8ff8555efc23" providerId="ADAL" clId="{02D18A18-C275-46A3-AE59-0057811401FB}" dt="2025-03-11T11:59:06.643" v="25" actId="47"/>
        <pc:sldMkLst>
          <pc:docMk/>
          <pc:sldMk cId="1874805301" sldId="307"/>
        </pc:sldMkLst>
      </pc:sldChg>
      <pc:sldChg chg="add del">
        <pc:chgData name="Cecilie Rørdam" userId="9e6ed0df-47b2-4b0e-a5a5-8ff8555efc23" providerId="ADAL" clId="{02D18A18-C275-46A3-AE59-0057811401FB}" dt="2025-03-11T11:59:06.282" v="23" actId="47"/>
        <pc:sldMkLst>
          <pc:docMk/>
          <pc:sldMk cId="2245001904" sldId="309"/>
        </pc:sldMkLst>
      </pc:sldChg>
      <pc:sldChg chg="add del">
        <pc:chgData name="Cecilie Rørdam" userId="9e6ed0df-47b2-4b0e-a5a5-8ff8555efc23" providerId="ADAL" clId="{02D18A18-C275-46A3-AE59-0057811401FB}" dt="2025-03-11T11:59:06.483" v="24" actId="47"/>
        <pc:sldMkLst>
          <pc:docMk/>
          <pc:sldMk cId="3290978708" sldId="334"/>
        </pc:sldMkLst>
      </pc:sldChg>
      <pc:sldChg chg="add del">
        <pc:chgData name="Cecilie Rørdam" userId="9e6ed0df-47b2-4b0e-a5a5-8ff8555efc23" providerId="ADAL" clId="{02D18A18-C275-46A3-AE59-0057811401FB}" dt="2025-03-11T11:59:06.830" v="26" actId="47"/>
        <pc:sldMkLst>
          <pc:docMk/>
          <pc:sldMk cId="2783391303" sldId="335"/>
        </pc:sldMkLst>
      </pc:sldChg>
      <pc:sldChg chg="add del">
        <pc:chgData name="Cecilie Rørdam" userId="9e6ed0df-47b2-4b0e-a5a5-8ff8555efc23" providerId="ADAL" clId="{02D18A18-C275-46A3-AE59-0057811401FB}" dt="2025-03-11T11:59:07.291" v="29" actId="47"/>
        <pc:sldMkLst>
          <pc:docMk/>
          <pc:sldMk cId="3911032753" sldId="339"/>
        </pc:sldMkLst>
      </pc:sldChg>
      <pc:sldChg chg="add del">
        <pc:chgData name="Cecilie Rørdam" userId="9e6ed0df-47b2-4b0e-a5a5-8ff8555efc23" providerId="ADAL" clId="{02D18A18-C275-46A3-AE59-0057811401FB}" dt="2025-03-11T11:59:07.147" v="28" actId="47"/>
        <pc:sldMkLst>
          <pc:docMk/>
          <pc:sldMk cId="1176983090" sldId="340"/>
        </pc:sldMkLst>
      </pc:sldChg>
      <pc:sldChg chg="add del">
        <pc:chgData name="Cecilie Rørdam" userId="9e6ed0df-47b2-4b0e-a5a5-8ff8555efc23" providerId="ADAL" clId="{02D18A18-C275-46A3-AE59-0057811401FB}" dt="2025-03-11T11:59:06.983" v="27" actId="47"/>
        <pc:sldMkLst>
          <pc:docMk/>
          <pc:sldMk cId="561918150" sldId="344"/>
        </pc:sldMkLst>
      </pc:sldChg>
      <pc:sldChg chg="delSp modSp add mod">
        <pc:chgData name="Cecilie Rørdam" userId="9e6ed0df-47b2-4b0e-a5a5-8ff8555efc23" providerId="ADAL" clId="{02D18A18-C275-46A3-AE59-0057811401FB}" dt="2025-03-11T12:09:00.550" v="37" actId="478"/>
        <pc:sldMkLst>
          <pc:docMk/>
          <pc:sldMk cId="2615752373" sldId="347"/>
        </pc:sldMkLst>
        <pc:spChg chg="del mod">
          <ac:chgData name="Cecilie Rørdam" userId="9e6ed0df-47b2-4b0e-a5a5-8ff8555efc23" providerId="ADAL" clId="{02D18A18-C275-46A3-AE59-0057811401FB}" dt="2025-03-11T12:09:00.550" v="37" actId="478"/>
          <ac:spMkLst>
            <pc:docMk/>
            <pc:sldMk cId="2615752373" sldId="347"/>
            <ac:spMk id="4" creationId="{96DDD44F-78D6-42E2-965D-2C59B2372512}"/>
          </ac:spMkLst>
        </pc:spChg>
      </pc:sldChg>
      <pc:sldChg chg="add del">
        <pc:chgData name="Cecilie Rørdam" userId="9e6ed0df-47b2-4b0e-a5a5-8ff8555efc23" providerId="ADAL" clId="{02D18A18-C275-46A3-AE59-0057811401FB}" dt="2025-03-11T11:59:08.584" v="34" actId="47"/>
        <pc:sldMkLst>
          <pc:docMk/>
          <pc:sldMk cId="2171583882" sldId="348"/>
        </pc:sldMkLst>
      </pc:sldChg>
      <pc:sldChg chg="add del">
        <pc:chgData name="Cecilie Rørdam" userId="9e6ed0df-47b2-4b0e-a5a5-8ff8555efc23" providerId="ADAL" clId="{02D18A18-C275-46A3-AE59-0057811401FB}" dt="2025-03-11T11:59:09.036" v="35" actId="47"/>
        <pc:sldMkLst>
          <pc:docMk/>
          <pc:sldMk cId="3415042170" sldId="349"/>
        </pc:sldMkLst>
      </pc:sldChg>
      <pc:sldChg chg="add del">
        <pc:chgData name="Cecilie Rørdam" userId="9e6ed0df-47b2-4b0e-a5a5-8ff8555efc23" providerId="ADAL" clId="{02D18A18-C275-46A3-AE59-0057811401FB}" dt="2025-03-11T11:59:04.820" v="20" actId="47"/>
        <pc:sldMkLst>
          <pc:docMk/>
          <pc:sldMk cId="2426406125" sldId="350"/>
        </pc:sldMkLst>
      </pc:sldChg>
      <pc:sldChg chg="add del">
        <pc:chgData name="Cecilie Rørdam" userId="9e6ed0df-47b2-4b0e-a5a5-8ff8555efc23" providerId="ADAL" clId="{02D18A18-C275-46A3-AE59-0057811401FB}" dt="2025-03-11T11:59:08.077" v="32" actId="47"/>
        <pc:sldMkLst>
          <pc:docMk/>
          <pc:sldMk cId="1827040799" sldId="35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11/03/2025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11-03-2025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4626841"/>
          </a:xfrm>
        </p:spPr>
        <p:txBody>
          <a:bodyPr/>
          <a:lstStyle/>
          <a:p>
            <a:r>
              <a:rPr lang="en-GB" dirty="0"/>
              <a:t>At first, problems with speech may not be noticeable to the affected individual but, as the disease progresses, they may become more difficult to understand as their words become slurred or slow.</a:t>
            </a:r>
            <a:r>
              <a:rPr lang="en-GB" baseline="30000" dirty="0"/>
              <a:t>1</a:t>
            </a:r>
            <a:r>
              <a:rPr lang="en-GB" dirty="0"/>
              <a:t> The pitch and loudness of the voice become more monotonous, and generally quieter than usual (hypophonia).</a:t>
            </a:r>
            <a:r>
              <a:rPr lang="en-GB" baseline="30000" dirty="0"/>
              <a:t>1</a:t>
            </a:r>
            <a:r>
              <a:rPr lang="en-GB" dirty="0"/>
              <a:t> Sentences may be cut short by inappropriate silences, and the pace of words is either too rushed or too slow, compared to normal speech.</a:t>
            </a:r>
            <a:r>
              <a:rPr lang="en-GB" baseline="30000" dirty="0"/>
              <a:t>1</a:t>
            </a:r>
            <a:r>
              <a:rPr lang="en-GB" dirty="0"/>
              <a:t> Occasionally, the tone of the voice itself may change, becoming more nasal, harsh, or breathy.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The communication problems faced by patients with PD often run deeper than speech; patients can also experience problems with word retrieval.</a:t>
            </a:r>
            <a:r>
              <a:rPr lang="en-GB" baseline="30000" dirty="0"/>
              <a:t>5</a:t>
            </a:r>
            <a:r>
              <a:rPr lang="en-GB" dirty="0"/>
              <a:t> One qualitative analysis highlighted the multifaceted nature of the communication problems that patients with PD face in everyday conversations.</a:t>
            </a:r>
            <a:r>
              <a:rPr lang="en-GB" baseline="30000" dirty="0"/>
              <a:t>5</a:t>
            </a:r>
            <a:r>
              <a:rPr lang="en-GB" dirty="0"/>
              <a:t> Examples include patients failing to communicate the essential information of a sentence, mixing up words, and using atypical words or phrases.</a:t>
            </a:r>
            <a:r>
              <a:rPr lang="en-GB" baseline="30000" dirty="0"/>
              <a:t>5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Tjaden K. Speech and swallowing in Parkinson’s disease. Top </a:t>
            </a:r>
            <a:r>
              <a:rPr lang="en-GB" dirty="0" err="1"/>
              <a:t>Geriatr</a:t>
            </a:r>
            <a:r>
              <a:rPr lang="en-GB" dirty="0"/>
              <a:t> </a:t>
            </a:r>
            <a:r>
              <a:rPr lang="en-GB" dirty="0" err="1"/>
              <a:t>Rehabil</a:t>
            </a:r>
            <a:r>
              <a:rPr lang="en-GB" dirty="0"/>
              <a:t> 2008; 24 (2): 115–126.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Schalling</a:t>
            </a:r>
            <a:r>
              <a:rPr lang="en-GB" dirty="0"/>
              <a:t> E, Johansson K, </a:t>
            </a:r>
            <a:r>
              <a:rPr lang="en-GB" dirty="0" err="1"/>
              <a:t>Hartelius</a:t>
            </a:r>
            <a:r>
              <a:rPr lang="en-GB" dirty="0"/>
              <a:t> L. Speech and communication changes reported by people with Parkinson’s disease. Folia </a:t>
            </a:r>
            <a:r>
              <a:rPr lang="en-GB" dirty="0" err="1"/>
              <a:t>Phoniatr</a:t>
            </a:r>
            <a:r>
              <a:rPr lang="en-GB" dirty="0"/>
              <a:t> </a:t>
            </a:r>
            <a:r>
              <a:rPr lang="en-GB" dirty="0" err="1"/>
              <a:t>Logop</a:t>
            </a:r>
            <a:r>
              <a:rPr lang="en-GB" dirty="0"/>
              <a:t> 2017; 69 (3): 131–141.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Tamplin J, Morris ME, </a:t>
            </a:r>
            <a:r>
              <a:rPr lang="en-US" dirty="0" err="1"/>
              <a:t>Marigliani</a:t>
            </a:r>
            <a:r>
              <a:rPr lang="en-US" dirty="0"/>
              <a:t> C, et al. </a:t>
            </a:r>
            <a:r>
              <a:rPr lang="en-US" dirty="0" err="1"/>
              <a:t>ParkinSong</a:t>
            </a:r>
            <a:r>
              <a:rPr lang="en-US" dirty="0"/>
              <a:t>: a controlled trial of singing-based therapy for Parkinson’s disease. </a:t>
            </a:r>
            <a:r>
              <a:rPr lang="en-US" dirty="0" err="1"/>
              <a:t>Neurorehabil</a:t>
            </a:r>
            <a:r>
              <a:rPr lang="en-US" dirty="0"/>
              <a:t> Neural Repair 2019; 33 (6): 453–463.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Ramig</a:t>
            </a:r>
            <a:r>
              <a:rPr lang="en-US" dirty="0"/>
              <a:t> L, Halpern A, Spielman J, et al. Speech treatment in Parkinson’s disease: randomized controlled trial (RCT). Mov </a:t>
            </a:r>
            <a:r>
              <a:rPr lang="en-US" dirty="0" err="1"/>
              <a:t>Disord</a:t>
            </a:r>
            <a:r>
              <a:rPr lang="en-US" dirty="0"/>
              <a:t> 2018; 33 (11): 1777–1791.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Saldert</a:t>
            </a:r>
            <a:r>
              <a:rPr lang="en-US" dirty="0"/>
              <a:t> C, Bauer M. Multifaceted communication problems in everyday conversations involving people with Parkinson’s disease. Brain Sci 2017; 7 (10).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978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36903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057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4761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55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90546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1266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363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43365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7897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6905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87995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2999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611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4368656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7131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59211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0986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1027012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0921257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8267161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4029037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216277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868785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7118641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1250616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123672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8285106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33117964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63154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8849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99400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5516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34484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1372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230797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5164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304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62C091-7EDF-420A-98FB-E99A349C4165}"/>
              </a:ext>
            </a:extLst>
          </p:cNvPr>
          <p:cNvSpPr/>
          <p:nvPr/>
        </p:nvSpPr>
        <p:spPr>
          <a:xfrm>
            <a:off x="480061" y="1333500"/>
            <a:ext cx="5478186" cy="204216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59BFA4-7DA9-4092-A27B-C7F6491CFB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Parkinson’s disease – </a:t>
            </a:r>
            <a:r>
              <a:rPr lang="en-US" dirty="0"/>
              <a:t>Non-motor symptom complex and comorbidities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79B5FA-9797-436B-9087-191949A5E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Speech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C9DC8-8216-48EC-A86F-D30FC293C37A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sz="1800" b="1" dirty="0">
                <a:solidFill>
                  <a:schemeClr val="tx1"/>
                </a:solidFill>
              </a:rPr>
              <a:t>Hypophonia – </a:t>
            </a:r>
            <a:r>
              <a:rPr lang="en-GB" sz="1800" dirty="0">
                <a:solidFill>
                  <a:schemeClr val="tx1"/>
                </a:solidFill>
              </a:rPr>
              <a:t>soft and weak voice due to </a:t>
            </a: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lack of coordination of the vocal muscles</a:t>
            </a:r>
          </a:p>
          <a:p>
            <a:r>
              <a:rPr lang="en-GB" sz="1800" b="1" dirty="0">
                <a:solidFill>
                  <a:schemeClr val="tx1"/>
                </a:solidFill>
              </a:rPr>
              <a:t>Dysarthria – </a:t>
            </a:r>
            <a:r>
              <a:rPr lang="en-GB" sz="1800" dirty="0">
                <a:solidFill>
                  <a:schemeClr val="tx1"/>
                </a:solidFill>
              </a:rPr>
              <a:t>slurred or slow speech that can be difficult to understand, caused by disturbances of muscular control because of damage to the central or peripheral nervous system</a:t>
            </a:r>
            <a:endParaRPr lang="en-GB" sz="1800" baseline="30000" dirty="0">
              <a:solidFill>
                <a:schemeClr val="tx1"/>
              </a:solidFill>
            </a:endParaRPr>
          </a:p>
          <a:p>
            <a:r>
              <a:rPr lang="en-GB" sz="1800" dirty="0">
                <a:solidFill>
                  <a:schemeClr val="tx1"/>
                </a:solidFill>
              </a:rPr>
              <a:t>Speech problems are relatively common in patients with PD, with estimates as high as 90% of patients developing dysarthria or speech problems at some point in the course of the disease</a:t>
            </a:r>
            <a:r>
              <a:rPr lang="en-GB" sz="1800" baseline="30000" dirty="0">
                <a:solidFill>
                  <a:schemeClr val="tx1"/>
                </a:solidFill>
              </a:rPr>
              <a:t>1,2</a:t>
            </a:r>
          </a:p>
          <a:p>
            <a:endParaRPr lang="en-GB" sz="1800" baseline="30000" dirty="0">
              <a:solidFill>
                <a:schemeClr val="tx1"/>
              </a:solidFill>
            </a:endParaRPr>
          </a:p>
          <a:p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3A9D4E-8FB3-423F-9280-916B2B6AF2B4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chemeClr val="tx1"/>
                </a:solidFill>
              </a:rPr>
              <a:t>Treatments for speech problems in PD</a:t>
            </a:r>
          </a:p>
          <a:p>
            <a:r>
              <a:rPr lang="en-GB" sz="1800" dirty="0">
                <a:solidFill>
                  <a:schemeClr val="tx1"/>
                </a:solidFill>
              </a:rPr>
              <a:t>There are many therapies that have been studied to try to help patients with PD communicate more effectively:</a:t>
            </a:r>
          </a:p>
          <a:p>
            <a:pPr lvl="1"/>
            <a:r>
              <a:rPr lang="en-GB" sz="1800" dirty="0">
                <a:solidFill>
                  <a:schemeClr val="tx1"/>
                </a:solidFill>
              </a:rPr>
              <a:t>One study of singing-based therapy in patients with PD demonstrated significant improvements in vocal intensity</a:t>
            </a:r>
            <a:r>
              <a:rPr lang="en-GB" sz="1800" baseline="30000" dirty="0">
                <a:solidFill>
                  <a:schemeClr val="tx1"/>
                </a:solidFill>
              </a:rPr>
              <a:t>3</a:t>
            </a:r>
            <a:endParaRPr lang="en-GB" sz="1800" dirty="0">
              <a:solidFill>
                <a:schemeClr val="tx1"/>
              </a:solidFill>
            </a:endParaRPr>
          </a:p>
          <a:p>
            <a:pPr lvl="1"/>
            <a:r>
              <a:rPr lang="en-GB" sz="1800" dirty="0">
                <a:solidFill>
                  <a:schemeClr val="tx1"/>
                </a:solidFill>
              </a:rPr>
              <a:t>The Lee Silverman Voice Treatment, a set of daily exercises, has been shown to improve speech in patients with PD</a:t>
            </a:r>
            <a:r>
              <a:rPr lang="en-GB" sz="1800" baseline="30000" dirty="0">
                <a:solidFill>
                  <a:schemeClr val="tx1"/>
                </a:solidFill>
              </a:rPr>
              <a:t>4</a:t>
            </a:r>
            <a:endParaRPr lang="en-GB" sz="1800" dirty="0">
              <a:solidFill>
                <a:schemeClr val="tx1"/>
              </a:solidFill>
            </a:endParaRPr>
          </a:p>
          <a:p>
            <a:pPr lvl="1"/>
            <a:r>
              <a:rPr lang="en-GB" sz="1800" dirty="0">
                <a:solidFill>
                  <a:schemeClr val="tx1"/>
                </a:solidFill>
              </a:rPr>
              <a:t>Some approaches focus on communication, rather than speech, e.g., identification of the topic of conversation, and the use of gestures</a:t>
            </a:r>
            <a:r>
              <a:rPr lang="en-GB" sz="1800" baseline="30000" dirty="0">
                <a:solidFill>
                  <a:schemeClr val="tx1"/>
                </a:solidFill>
              </a:rPr>
              <a:t>1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A1C664B-3E1A-42E6-BBF8-01C7879FDA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PD=Parkinson’s disease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</a:t>
            </a:r>
            <a:r>
              <a:rPr lang="fr-FR" dirty="0"/>
              <a:t>. </a:t>
            </a:r>
            <a:r>
              <a:rPr lang="fr-FR" dirty="0" err="1"/>
              <a:t>Tjaden</a:t>
            </a:r>
            <a:r>
              <a:rPr lang="fr-FR" dirty="0"/>
              <a:t>. </a:t>
            </a:r>
            <a:r>
              <a:rPr lang="en-GB" dirty="0"/>
              <a:t>Top </a:t>
            </a:r>
            <a:r>
              <a:rPr lang="en-GB" dirty="0" err="1"/>
              <a:t>Geriatr</a:t>
            </a:r>
            <a:r>
              <a:rPr lang="en-GB" dirty="0"/>
              <a:t> </a:t>
            </a:r>
            <a:r>
              <a:rPr lang="en-GB" dirty="0" err="1"/>
              <a:t>Rehabil</a:t>
            </a:r>
            <a:r>
              <a:rPr lang="en-GB" dirty="0"/>
              <a:t> 2008;24(2):115–126; 2. </a:t>
            </a:r>
            <a:r>
              <a:rPr lang="en-US" dirty="0" err="1"/>
              <a:t>Schalling</a:t>
            </a:r>
            <a:r>
              <a:rPr lang="en-US" dirty="0"/>
              <a:t> et al. Folia </a:t>
            </a:r>
            <a:r>
              <a:rPr lang="en-US" dirty="0" err="1"/>
              <a:t>Phoniatr</a:t>
            </a:r>
            <a:r>
              <a:rPr lang="en-US" dirty="0"/>
              <a:t> </a:t>
            </a:r>
            <a:r>
              <a:rPr lang="en-US" dirty="0" err="1"/>
              <a:t>Logop</a:t>
            </a:r>
            <a:r>
              <a:rPr lang="en-US" dirty="0"/>
              <a:t> 2017;69(3):131–141</a:t>
            </a:r>
            <a:r>
              <a:rPr lang="en-GB" dirty="0"/>
              <a:t>; </a:t>
            </a:r>
            <a:br>
              <a:rPr lang="en-GB" dirty="0"/>
            </a:br>
            <a:r>
              <a:rPr lang="en-GB" dirty="0"/>
              <a:t>3. </a:t>
            </a:r>
            <a:r>
              <a:rPr lang="en-GB" dirty="0" err="1"/>
              <a:t>Tamplin</a:t>
            </a:r>
            <a:r>
              <a:rPr lang="en-GB" dirty="0"/>
              <a:t> et al. </a:t>
            </a:r>
            <a:r>
              <a:rPr lang="en-GB" dirty="0" err="1"/>
              <a:t>Neurorehabil</a:t>
            </a:r>
            <a:r>
              <a:rPr lang="en-GB" dirty="0"/>
              <a:t> Neural Repair 2019;33(6):453–463; 4. </a:t>
            </a:r>
            <a:r>
              <a:rPr lang="en-GB" dirty="0" err="1"/>
              <a:t>Ramig</a:t>
            </a:r>
            <a:r>
              <a:rPr lang="en-GB" dirty="0"/>
              <a:t> et al. Mov </a:t>
            </a:r>
            <a:r>
              <a:rPr lang="en-GB" dirty="0" err="1"/>
              <a:t>Disord</a:t>
            </a:r>
            <a:r>
              <a:rPr lang="en-GB" dirty="0"/>
              <a:t> 2018;33(11):1777–1791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57523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hnd7Q9FW"/>
  <p:tag name="ARTICULATE_DESIGN_ID_4_LB THEME 4" val="2PqMxh8I"/>
  <p:tag name="ARTICULATE_SLIDE_COUNT" val="3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7F94E50-E266-456D-97EF-5CDE5E45214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36A17B-9D11-4EA6-A4C4-7F87D8E9CBE4}">
  <ds:schemaRefs>
    <ds:schemaRef ds:uri="http://schemas.microsoft.com/office/2006/documentManagement/typ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28627d7c-4416-4bc1-86cf-ca6c3a42a8f2"/>
  </ds:schemaRefs>
</ds:datastoreItem>
</file>

<file path=customXml/itemProps2.xml><?xml version="1.0" encoding="utf-8"?>
<ds:datastoreItem xmlns:ds="http://schemas.openxmlformats.org/officeDocument/2006/customXml" ds:itemID="{DED998F7-46F1-4EDE-86F7-E5B9C2DE43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445928-39D4-4E10-8F35-F7F95607E5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50317</TotalTime>
  <Words>555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Speech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Cecilie Rørdam</cp:lastModifiedBy>
  <cp:revision>1129</cp:revision>
  <cp:lastPrinted>2019-10-31T16:17:56Z</cp:lastPrinted>
  <dcterms:created xsi:type="dcterms:W3CDTF">2017-01-23T14:24:15Z</dcterms:created>
  <dcterms:modified xsi:type="dcterms:W3CDTF">2025-03-11T12:09:02Z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22F1878B-BB30-4532-ADB5-F0F0366D8E04</vt:lpwstr>
  </property>
  <property fmtid="{D5CDD505-2E9C-101B-9397-08002B2CF9AE}" pid="3" name="ArticulatePath">
    <vt:lpwstr>5 - Non-motor symptom complex and comorbidities - cognition 17-Jan-18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