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291" r:id="rId14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10.xml" Id="rId1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Id2" /><Relationship Type="http://schemas.openxmlformats.org/officeDocument/2006/relationships/notesMaster" Target="/ppt/notesMasters/notesMaster1.xml" Id="rId1" 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Patients who are experiencing ‘wearing-off’ may benefit from taking a monoamine oxidase type B inhibitor (MAO-B inhibitor).</a:t>
            </a:r>
            <a:r>
              <a:rPr lang="en-GB" baseline="30000" dirty="0"/>
              <a:t>5,6</a:t>
            </a:r>
            <a:r>
              <a:rPr lang="en-GB" dirty="0"/>
              <a:t> MAO-B inhibitors inhibit the breakdown of either dopamine or levodopa in the body, thus prolonging their therapeutic effect and time spent in ‘ON’ states.</a:t>
            </a:r>
            <a:r>
              <a:rPr lang="en-GB" baseline="30000" dirty="0"/>
              <a:t>7</a:t>
            </a:r>
            <a:r>
              <a:rPr lang="en-GB" dirty="0"/>
              <a:t> MAO-B inhibitors may be used during early PD, before the patient moves on to more potent treatments, such as dopamine agonists or levodopa.</a:t>
            </a:r>
            <a:r>
              <a:rPr lang="en-GB" baseline="30000" dirty="0"/>
              <a:t>7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</a:t>
            </a:r>
            <a:r>
              <a:rPr lang="en-GB" dirty="0" err="1"/>
              <a:t>Stocchi</a:t>
            </a:r>
            <a:r>
              <a:rPr lang="en-GB" dirty="0"/>
              <a:t> F. Conventional treatment-related motor complications: their prevention and treatment. In: Wolters &amp; Baumann (eds). Parkinson Disease and Other Movement Disorders. VU University Press, 2014.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2. Fox SH, </a:t>
            </a:r>
            <a:r>
              <a:rPr lang="en-GB" dirty="0" err="1"/>
              <a:t>Katzenschlager</a:t>
            </a:r>
            <a:r>
              <a:rPr lang="en-GB" dirty="0"/>
              <a:t> R, Lim S-Y, et al. International Parkinson and Movement Disorder Society evidence-based medicine review: update on treatments for the motor symptoms of Parkinson’s disease. Mov </a:t>
            </a:r>
            <a:r>
              <a:rPr lang="en-GB" dirty="0" err="1"/>
              <a:t>Disord</a:t>
            </a:r>
            <a:r>
              <a:rPr lang="en-GB" dirty="0"/>
              <a:t> 2018; 33 (8): 1248–1266.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dirty="0">
                <a:latin typeface="+mn-lt"/>
              </a:rPr>
              <a:t>3. Tan Y-Y, Jenner P, Chen S-D. </a:t>
            </a:r>
            <a:r>
              <a:rPr lang="en-GB" sz="1000" b="0" i="0" dirty="0">
                <a:solidFill>
                  <a:srgbClr val="1B1B1B"/>
                </a:solidFill>
                <a:effectLst/>
                <a:latin typeface="+mn-lt"/>
              </a:rPr>
              <a:t>Monoamine oxidase-B inhibitors for the treatment of Parkinson’s disease: past, present, and future. J Parkinsons Dis 2022; 12 (2): 477–493.</a:t>
            </a:r>
          </a:p>
          <a:p>
            <a:r>
              <a:rPr lang="en-GB" dirty="0"/>
              <a:t>4. Schapira AH, Fox SH, Hauser RA, et al. Assessment of safety and efficacy of safinamide as a levodopa adjunct in patients with Parkinson disease and motor fluctuations: a randomized clinical trial. JAMA </a:t>
            </a:r>
            <a:r>
              <a:rPr lang="en-GB" dirty="0" err="1"/>
              <a:t>Neurol</a:t>
            </a:r>
            <a:r>
              <a:rPr lang="en-GB" dirty="0"/>
              <a:t> 2017; 74 (2): 216–224.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5. de Bie RMA, </a:t>
            </a:r>
            <a:r>
              <a:rPr lang="en-GB" dirty="0" err="1"/>
              <a:t>Katzenschlager</a:t>
            </a:r>
            <a:r>
              <a:rPr lang="en-GB" dirty="0"/>
              <a:t> R, </a:t>
            </a:r>
            <a:r>
              <a:rPr lang="en-GB" dirty="0" err="1"/>
              <a:t>Swinnen</a:t>
            </a:r>
            <a:r>
              <a:rPr lang="en-GB" dirty="0"/>
              <a:t> BEKS,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</a:rPr>
              <a:t>et al. 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Update on treatments for Parkinson’s disease motor fluctuations - An International Parkinson and Movement Disorder society evidence-based medicine review. Mov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</a:rPr>
              <a:t>Disord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 2025</a:t>
            </a:r>
            <a:r>
              <a:rPr lang="en-GB" b="0" i="0" dirty="0">
                <a:effectLst/>
              </a:rPr>
              <a:t>; </a:t>
            </a:r>
            <a:r>
              <a:rPr lang="en-GB" b="0" i="0" dirty="0" err="1">
                <a:effectLst/>
              </a:rPr>
              <a:t>doi</a:t>
            </a:r>
            <a:r>
              <a:rPr lang="en-GB" b="0" i="0" dirty="0">
                <a:effectLst/>
              </a:rPr>
              <a:t>: 10.1002/mds.30162.</a:t>
            </a:r>
            <a:endParaRPr lang="en-GB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6. Factor SA. Current status of symptomatic medical therapy in Parkinson’s disease. Neurotherapeutics 2008; 5 (2): 164–180. </a:t>
            </a:r>
          </a:p>
          <a:p>
            <a:r>
              <a:rPr lang="en-GB" dirty="0"/>
              <a:t>7. Connolly BS, Lang AE. Pharmacological treatment of Parkinson disease: a review. JAMA 2014; 311 (16): 1670–1683.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10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AC8B3-1021-E464-C495-7C5934669078}"/>
              </a:ext>
            </a:extLst>
          </p:cNvPr>
          <p:cNvSpPr/>
          <p:nvPr/>
        </p:nvSpPr>
        <p:spPr>
          <a:xfrm>
            <a:off x="571500" y="3175000"/>
            <a:ext cx="1892300" cy="673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108E9-A9A5-C788-B704-2EB2DA40E763}"/>
              </a:ext>
            </a:extLst>
          </p:cNvPr>
          <p:cNvSpPr/>
          <p:nvPr/>
        </p:nvSpPr>
        <p:spPr>
          <a:xfrm>
            <a:off x="-2654300" y="3175000"/>
            <a:ext cx="3001963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 Bie et al. 2025 Pg. 5 (AA, AB), 8 (AC), 9 (G) </a:t>
            </a:r>
          </a:p>
        </p:txBody>
      </p:sp>
    </p:spTree>
    <p:extLst>
      <p:ext uri="{BB962C8B-B14F-4D97-AF65-F5344CB8AC3E}">
        <p14:creationId xmlns:p14="http://schemas.microsoft.com/office/powerpoint/2010/main" val="3248847166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10113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0.xml.rels>&#65279;<?xml version="1.0" encoding="utf-8"?><Relationships xmlns="http://schemas.openxmlformats.org/package/2006/relationships"><Relationship Type="http://schemas.openxmlformats.org/officeDocument/2006/relationships/notesSlide" Target="/ppt/notesSlides/notesSlide10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9.xml" Id="rId1" /><Relationship Type="http://schemas.openxmlformats.org/officeDocument/2006/relationships/image" Target="/ppt/media/image26.png" Id="rId4" 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sz="2000" dirty="0"/>
              <a:t>Other medications used in the treatment of Parkinson’s disease (II)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20"/>
          </p:nvPr>
        </p:nvSpPr>
        <p:spPr>
          <a:xfrm>
            <a:off x="539751" y="1416050"/>
            <a:ext cx="3511549" cy="4416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Monoamine oxidase type B</a:t>
            </a:r>
            <a:b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(MAO-B) inhibitors</a:t>
            </a:r>
            <a:r>
              <a:rPr lang="en-GB" sz="1800" b="1" baseline="30000" dirty="0">
                <a:solidFill>
                  <a:schemeClr val="accent2">
                    <a:lumMod val="50000"/>
                  </a:schemeClr>
                </a:solidFill>
              </a:rPr>
              <a:t>1,2</a:t>
            </a:r>
          </a:p>
          <a:p>
            <a:r>
              <a:rPr lang="en-GB" sz="1800" dirty="0"/>
              <a:t>MAO breaks down dopamine</a:t>
            </a:r>
            <a:r>
              <a:rPr lang="en-GB" sz="1800" baseline="30000" dirty="0"/>
              <a:t>1,2</a:t>
            </a:r>
          </a:p>
          <a:p>
            <a:r>
              <a:rPr lang="en-GB" sz="1800" dirty="0"/>
              <a:t>MAO-B inhibitors have shown efficacy in patients with PD as monotherapy</a:t>
            </a:r>
            <a:r>
              <a:rPr lang="en-GB" sz="1800" baseline="30000" dirty="0"/>
              <a:t>3</a:t>
            </a:r>
            <a:r>
              <a:rPr lang="en-GB" sz="1800" dirty="0"/>
              <a:t> or as adjunct therapy</a:t>
            </a:r>
            <a:r>
              <a:rPr lang="en-GB" sz="1800" baseline="30000" dirty="0"/>
              <a:t>4,5</a:t>
            </a:r>
          </a:p>
          <a:p>
            <a:r>
              <a:rPr lang="en-US" sz="1800" dirty="0"/>
              <a:t>Additionally, both rasagiline and safinamide were shown to increase the ‘ON’ time duration without troublesome dyskinesia</a:t>
            </a:r>
            <a:r>
              <a:rPr lang="en-US" sz="1800" baseline="30000" dirty="0"/>
              <a:t>5</a:t>
            </a:r>
            <a:endParaRPr lang="en-GB" sz="18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DF784-FC5F-40BC-8F85-928563700B28}"/>
              </a:ext>
            </a:extLst>
          </p:cNvPr>
          <p:cNvSpPr/>
          <p:nvPr/>
        </p:nvSpPr>
        <p:spPr>
          <a:xfrm>
            <a:off x="10188051" y="5354219"/>
            <a:ext cx="1133474" cy="408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5C1981-D3F6-4936-8A5F-3F19565DD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047" y="1918544"/>
            <a:ext cx="7789120" cy="43808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C0BBE6-F076-42C9-BA90-887A865DA90C}"/>
              </a:ext>
            </a:extLst>
          </p:cNvPr>
          <p:cNvSpPr txBox="1"/>
          <p:nvPr/>
        </p:nvSpPr>
        <p:spPr>
          <a:xfrm>
            <a:off x="5156607" y="14160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accent2">
                    <a:lumMod val="50000"/>
                  </a:schemeClr>
                </a:solidFill>
              </a:rPr>
              <a:t>MAO-B inhibitor mechanism of action at the synapse</a:t>
            </a:r>
            <a:endParaRPr lang="da-DK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E33728F0-B9D3-A055-55B3-BDFD08EBAF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COMT=catechol-O-methyltransferase; MAO-A=monoamine oxidase type A; MAO-B=monoamine oxidase type B; </a:t>
            </a:r>
            <a:br>
              <a:rPr lang="en-GB" dirty="0"/>
            </a:br>
            <a:r>
              <a:rPr lang="en-GB" dirty="0"/>
              <a:t>MAOBI=monoamine oxidase type B inhibitor; PD=Parkinson’s disease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Stocchi</a:t>
            </a:r>
            <a:r>
              <a:rPr lang="en-GB" dirty="0"/>
              <a:t>. Conventional treatment-related motor complications: their prevention and treatment. In:  Wolters &amp; Baumann (eds). Parkinson Disease and Other Movement Disorders. 2014;</a:t>
            </a:r>
          </a:p>
          <a:p>
            <a:r>
              <a:rPr lang="en-GB" dirty="0"/>
              <a:t>2. Fox et al. Mov </a:t>
            </a:r>
            <a:r>
              <a:rPr lang="en-GB" dirty="0" err="1"/>
              <a:t>Disord</a:t>
            </a:r>
            <a:r>
              <a:rPr lang="en-GB" dirty="0"/>
              <a:t> 2018;33(8):1248–1266; 3. Tan et al. J </a:t>
            </a:r>
            <a:r>
              <a:rPr lang="en-GB" dirty="0" err="1"/>
              <a:t>Parkinsons</a:t>
            </a:r>
            <a:r>
              <a:rPr lang="en-GB" dirty="0"/>
              <a:t> Dis 2022;12(2):477–493; 4. Schapira et al. JAMA </a:t>
            </a:r>
            <a:r>
              <a:rPr lang="en-GB" dirty="0" err="1"/>
              <a:t>Neurol</a:t>
            </a:r>
            <a:r>
              <a:rPr lang="en-GB" dirty="0"/>
              <a:t> 2017;74(2):216–224; 5. de Bie et al. Mov </a:t>
            </a:r>
            <a:r>
              <a:rPr lang="en-GB" dirty="0" err="1"/>
              <a:t>Disord</a:t>
            </a:r>
            <a:r>
              <a:rPr lang="en-GB" dirty="0"/>
              <a:t> 2025;doi:10.1002/mds.30162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93848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