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ags/tag10.xml" ContentType="application/vnd.openxmlformats-officedocument.presentationml.tag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311" r:id="rId15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slide" Target="/ppt/slides/slide11.xml" Id="rId1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Id2" /><Relationship Type="http://schemas.openxmlformats.org/officeDocument/2006/relationships/notesMaster" Target="/ppt/notesMasters/notesMaster1.xml" Id="rId1" /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Patients who are experiencing ‘wearing-off’ may benefit from taking a catechol-</a:t>
            </a:r>
            <a:r>
              <a:rPr lang="en-GB" i="1" dirty="0"/>
              <a:t>O</a:t>
            </a:r>
            <a:r>
              <a:rPr lang="en-GB" dirty="0"/>
              <a:t>-methyltransferase inhibitor (COMT inhibitor).</a:t>
            </a:r>
            <a:r>
              <a:rPr lang="en-GB" baseline="30000" dirty="0"/>
              <a:t>3,4</a:t>
            </a:r>
            <a:r>
              <a:rPr lang="en-GB" dirty="0"/>
              <a:t> COMT inhibitors inhibit the breakdown of dopamine and of levodopa in the body, thus prolonging their therapeutic effect and time spent in ‘ON’ states.</a:t>
            </a:r>
            <a:r>
              <a:rPr lang="en-GB" baseline="30000" dirty="0"/>
              <a:t>5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</a:t>
            </a:r>
            <a:r>
              <a:rPr lang="en-GB" dirty="0" err="1"/>
              <a:t>Stocchi</a:t>
            </a:r>
            <a:r>
              <a:rPr lang="en-GB" dirty="0"/>
              <a:t> F. Conventional treatment-related motor complications: their prevention and treatment. In: Wolters &amp; Baumann (eds). Parkinson Disease and Other Movement Disorders. VU University Press, 2014.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2. van Gerpen JA. Conventional treatment in Parkinson’s disease. In: Wolters &amp; Baumann (eds). Parkinson Disease and Other Movement Disorders. VU University Press, 2014.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3. de Bie RMA, </a:t>
            </a:r>
            <a:r>
              <a:rPr lang="en-GB" dirty="0" err="1"/>
              <a:t>Katzenschlager</a:t>
            </a:r>
            <a:r>
              <a:rPr lang="en-GB" dirty="0"/>
              <a:t> R, </a:t>
            </a:r>
            <a:r>
              <a:rPr lang="en-GB" dirty="0" err="1"/>
              <a:t>Swinnen</a:t>
            </a:r>
            <a:r>
              <a:rPr lang="en-GB" dirty="0"/>
              <a:t> BEKS,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et al. 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Update on treatments for Parkinson’s disease motor fluctuations - An International Parkinson and Movement Disorder society evidence-based medicine review. Mov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Disord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2025; </a:t>
            </a:r>
            <a:r>
              <a:rPr lang="en-GB" b="0" i="0" dirty="0" err="1">
                <a:solidFill>
                  <a:srgbClr val="5B616B"/>
                </a:solidFill>
                <a:effectLst/>
                <a:latin typeface="BlinkMacSystemFont"/>
              </a:rPr>
              <a:t>doi</a:t>
            </a:r>
            <a:r>
              <a:rPr lang="en-GB" b="0" i="0" dirty="0">
                <a:solidFill>
                  <a:srgbClr val="5B616B"/>
                </a:solidFill>
                <a:effectLst/>
                <a:latin typeface="BlinkMacSystemFont"/>
              </a:rPr>
              <a:t>: 10.1002/mds.30162.</a:t>
            </a:r>
            <a:endParaRPr lang="en-GB" b="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r>
              <a:rPr lang="en-GB" dirty="0"/>
              <a:t>4. Factor SA. Current status of symptomatic medical therapy in Parkinson’s disease. Neurotherapeutics 2008; 5 (2): 164–180. </a:t>
            </a:r>
          </a:p>
          <a:p>
            <a:r>
              <a:rPr lang="en-GB" dirty="0"/>
              <a:t>5. Connolly BS, Lang AE. Pharmacological treatment of Parkinson disease: a review. JAMA 2014; 311 (16): 1670–1683.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2367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10113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1.xml.rels>&#65279;<?xml version="1.0" encoding="utf-8"?><Relationships xmlns="http://schemas.openxmlformats.org/package/2006/relationships"><Relationship Type="http://schemas.openxmlformats.org/officeDocument/2006/relationships/notesSlide" Target="/ppt/notesSlides/notesSlide11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10.xml" Id="rId1" /><Relationship Type="http://schemas.openxmlformats.org/officeDocument/2006/relationships/image" Target="/ppt/media/image27.png" Id="rId4" /></Relationships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sz="2000" dirty="0"/>
              <a:t>Other medications used in the treatment of Parkinson’s disease (III)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20"/>
          </p:nvPr>
        </p:nvSpPr>
        <p:spPr>
          <a:xfrm>
            <a:off x="539750" y="1416050"/>
            <a:ext cx="4451349" cy="44164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Catechol-O-methyltransferase (COMT) inhibitors</a:t>
            </a:r>
          </a:p>
          <a:p>
            <a:r>
              <a:rPr lang="en-GB" dirty="0"/>
              <a:t>COMT breaks down levodopa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To increase the amount of levodopa that gets to the brain, COMT inhibitors are used to decrease the metabolism of levodopa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COMT inhibitors increase the half-life of levodopa by up to about 50%</a:t>
            </a:r>
            <a:r>
              <a:rPr lang="en-GB" baseline="30000" dirty="0"/>
              <a:t>1,2</a:t>
            </a:r>
          </a:p>
          <a:p>
            <a:r>
              <a:rPr lang="en-GB" dirty="0"/>
              <a:t>In some countries, a COMT inhibitor is available with levodopa/decarboxylase inhibitor as a combination tablet, easing the patient’s pill burden</a:t>
            </a:r>
            <a:r>
              <a:rPr lang="en-GB" baseline="30000" dirty="0"/>
              <a:t>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A7D38-48AB-498F-A181-69E65BBA73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9682" y="6124575"/>
            <a:ext cx="9213850" cy="619125"/>
          </a:xfrm>
        </p:spPr>
        <p:txBody>
          <a:bodyPr/>
          <a:lstStyle/>
          <a:p>
            <a:r>
              <a:rPr lang="en-GB" dirty="0"/>
              <a:t>3-OMD=3-O-methyldopa; COMT=catechol-O-methyltransferase; COMTI=catechol-O-methyltransferase inhibitor; L-DOPA=levodopa; MAO-A=monoamine oxidase type A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Stocchi</a:t>
            </a:r>
            <a:r>
              <a:rPr lang="en-GB" dirty="0"/>
              <a:t>. Conventional treatment-related motor complications: their prevention and treatment. In: Wolters &amp; Baumann (eds). Parkinson Disease and Other Movement Disorders. 2014;</a:t>
            </a:r>
          </a:p>
          <a:p>
            <a:r>
              <a:rPr lang="en-GB" dirty="0"/>
              <a:t>2. van Gerpen. Conventional treatment in Parkinson’s disease. In: Wolters &amp; Baumann (eds). Parkinson Disease and Other Movement Disorders.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BCE9F2-DDC7-42CF-9DE3-1295EEF7211F}"/>
              </a:ext>
            </a:extLst>
          </p:cNvPr>
          <p:cNvSpPr/>
          <p:nvPr/>
        </p:nvSpPr>
        <p:spPr>
          <a:xfrm>
            <a:off x="5334595" y="5107221"/>
            <a:ext cx="883024" cy="408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B9DB90-60C3-4F82-92B8-B97D23D4B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675" y="1782423"/>
            <a:ext cx="6687420" cy="37612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F85091-BAE1-1703-F329-6D41E91C5C9B}"/>
              </a:ext>
            </a:extLst>
          </p:cNvPr>
          <p:cNvSpPr txBox="1"/>
          <p:nvPr/>
        </p:nvSpPr>
        <p:spPr>
          <a:xfrm>
            <a:off x="5156607" y="14160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COMT inhibitors mechanism of action </a:t>
            </a:r>
            <a:endParaRPr lang="da-DK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10240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