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1.xml" ContentType="application/vnd.openxmlformats-officedocument.presentationml.tag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313" r:id="rId16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slide" Target="/ppt/slides/slide12.xml" Id="rId16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tableStyles" Target="/ppt/tableStyles.xml" Id="rId46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Id2" /><Relationship Type="http://schemas.openxmlformats.org/officeDocument/2006/relationships/notesMaster" Target="/ppt/notesMasters/notesMaster1.xml" Id="rId1" /></Relationship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4124742"/>
          </a:xfrm>
        </p:spPr>
        <p:txBody>
          <a:bodyPr/>
          <a:lstStyle/>
          <a:p>
            <a:r>
              <a:rPr lang="en-GB" dirty="0"/>
              <a:t>Certain non-dopaminergic agents help to reduce dyskinesias,</a:t>
            </a:r>
            <a:r>
              <a:rPr lang="en-GB" baseline="30000" dirty="0"/>
              <a:t>6</a:t>
            </a:r>
            <a:r>
              <a:rPr lang="en-GB" dirty="0"/>
              <a:t> but have the limitation of worsening side effects, such as hallucinations and psychosis, in some individuals.</a:t>
            </a:r>
            <a:r>
              <a:rPr lang="en-GB" baseline="30000" dirty="0"/>
              <a:t>7</a:t>
            </a:r>
            <a:r>
              <a:rPr lang="en-GB" dirty="0"/>
              <a:t> </a:t>
            </a:r>
            <a:r>
              <a:rPr lang="en-US" dirty="0"/>
              <a:t>Non-dopaminergic agents have also been licensed for patients</a:t>
            </a:r>
            <a:r>
              <a:rPr lang="en-GB" dirty="0"/>
              <a:t> with moderate to advanced PD experiencing motor fluctuations.</a:t>
            </a:r>
            <a:r>
              <a:rPr lang="en-GB" baseline="30000" dirty="0"/>
              <a:t>8</a:t>
            </a:r>
            <a:r>
              <a:rPr lang="en-GB" dirty="0"/>
              <a:t> 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1. Fox SH, </a:t>
            </a:r>
            <a:r>
              <a:rPr lang="en-GB" dirty="0" err="1"/>
              <a:t>Katzenschlager</a:t>
            </a:r>
            <a:r>
              <a:rPr lang="en-GB" dirty="0"/>
              <a:t> R, Lim S-Y, et al. </a:t>
            </a:r>
            <a:r>
              <a:rPr lang="en-GB" b="0" i="0" dirty="0">
                <a:solidFill>
                  <a:schemeClr val="tx1"/>
                </a:solidFill>
                <a:effectLst/>
                <a:latin typeface="+mn-lt"/>
              </a:rPr>
              <a:t>International Parkinson and Movement Disorder Society evidence-based medicine review: update on treatments for the motor symptoms of Parkinson's disease.</a:t>
            </a:r>
            <a:r>
              <a:rPr lang="en-GB" dirty="0"/>
              <a:t> Mov </a:t>
            </a:r>
            <a:r>
              <a:rPr lang="en-GB" dirty="0" err="1"/>
              <a:t>Disord</a:t>
            </a:r>
            <a:r>
              <a:rPr lang="en-GB" dirty="0"/>
              <a:t> 2018; 33 (8): 1248–1266.</a:t>
            </a:r>
            <a:endParaRPr lang="en-GB" sz="1000" b="0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2.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Stayte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en-GB" dirty="0"/>
              <a:t>S, </a:t>
            </a:r>
            <a:r>
              <a:rPr lang="en-GB" dirty="0" err="1"/>
              <a:t>Vissel</a:t>
            </a:r>
            <a:r>
              <a:rPr lang="en-GB" dirty="0"/>
              <a:t> B. Advances in non-dopaminergic treatments for Parkinson’s disease. Front </a:t>
            </a:r>
            <a:r>
              <a:rPr lang="en-GB" dirty="0" err="1"/>
              <a:t>Neurosci</a:t>
            </a:r>
            <a:r>
              <a:rPr lang="en-GB" dirty="0"/>
              <a:t> 2014; 8: 113.</a:t>
            </a:r>
          </a:p>
          <a:p>
            <a:r>
              <a:rPr lang="en-GB" dirty="0"/>
              <a:t>3. </a:t>
            </a:r>
            <a:r>
              <a:rPr lang="en-GB" dirty="0" err="1"/>
              <a:t>Stocchi</a:t>
            </a:r>
            <a:r>
              <a:rPr lang="en-GB" dirty="0"/>
              <a:t> F. Conventional treatment-related motor complications: their prevention and treatment. In:  Wolters &amp; Baumann (eds). Parkinson Disease and Other Movement Disorders. VU University Press, 2014.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4. </a:t>
            </a:r>
            <a:r>
              <a:rPr lang="en-GB" dirty="0"/>
              <a:t>de Bie RMA, </a:t>
            </a:r>
            <a:r>
              <a:rPr lang="en-GB" dirty="0" err="1"/>
              <a:t>Katzenschlager</a:t>
            </a:r>
            <a:r>
              <a:rPr lang="en-GB" dirty="0"/>
              <a:t> R, </a:t>
            </a:r>
            <a:r>
              <a:rPr lang="en-GB" dirty="0" err="1"/>
              <a:t>Swinnen</a:t>
            </a:r>
            <a:r>
              <a:rPr lang="en-GB" dirty="0"/>
              <a:t> BEKS, </a:t>
            </a:r>
            <a:r>
              <a:rPr lang="en-GB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et al. 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Update on treatments for Parkinson’s disease motor fluctuations - An International Parkinson and Movement Disorder Society evidence-based medicine review. Mov </a:t>
            </a:r>
            <a:r>
              <a:rPr lang="en-GB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Disord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2025</a:t>
            </a:r>
            <a:r>
              <a:rPr lang="en-GB" b="0" i="0" dirty="0">
                <a:effectLst/>
                <a:latin typeface="+mj-lt"/>
              </a:rPr>
              <a:t>; </a:t>
            </a:r>
            <a:r>
              <a:rPr lang="en-GB" b="0" i="0" dirty="0" err="1">
                <a:effectLst/>
                <a:latin typeface="+mj-lt"/>
              </a:rPr>
              <a:t>doi</a:t>
            </a:r>
            <a:r>
              <a:rPr lang="en-GB" b="0" i="0" dirty="0">
                <a:effectLst/>
                <a:latin typeface="+mj-lt"/>
              </a:rPr>
              <a:t>: 10.1002/mds.30162.</a:t>
            </a:r>
            <a:endParaRPr lang="en-GB" sz="1000" b="0" dirty="0"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5. Cenci MA, Skovg</a:t>
            </a:r>
            <a:r>
              <a:rPr lang="en-GB" sz="1000" b="0" i="0" u="none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ård K, Odin P. </a:t>
            </a:r>
            <a:r>
              <a:rPr lang="en-GB" sz="10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Non-dopaminergic approaches to the treatment of motor complications in Parkinson's disease. Neuropharmacology 2022; 210: 109027.</a:t>
            </a:r>
            <a:endParaRPr lang="en-GB" sz="1000" b="0" u="none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r>
              <a:rPr lang="en-GB" dirty="0"/>
              <a:t>6. Factor SA. Current status of symptomatic medical </a:t>
            </a:r>
            <a:r>
              <a:rPr lang="en-GB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therapy in Parkinson’s disease. Neurotherapeutics 2008; 5 (2): 164–180.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7. M</a:t>
            </a:r>
            <a:r>
              <a:rPr lang="cs-CZ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ü</a:t>
            </a:r>
            <a:r>
              <a:rPr lang="en-GB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ller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T. Drug therapy in patients with Parkinson’s disease. </a:t>
            </a:r>
            <a:r>
              <a:rPr lang="en-GB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Transl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</a:t>
            </a:r>
            <a:r>
              <a:rPr lang="en-GB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Neurodegener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2012; 1 (1): 10.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8. </a:t>
            </a:r>
            <a:r>
              <a:rPr lang="en-GB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Jing X-Z, Yuan X-Z, Luo X, et al. 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An update on nondopaminergic treatments for motor and non-motor symptoms of Parkinson’s disease. Curr </a:t>
            </a:r>
            <a:r>
              <a:rPr lang="en-GB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Neuropharmacol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2023; 21 (8): 1806–1826.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12</a:t>
            </a:fld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B869F6-8A1A-065E-07B3-69BF1AB1DE43}"/>
              </a:ext>
            </a:extLst>
          </p:cNvPr>
          <p:cNvSpPr/>
          <p:nvPr/>
        </p:nvSpPr>
        <p:spPr>
          <a:xfrm>
            <a:off x="785091" y="2959100"/>
            <a:ext cx="4271818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E44F03-872E-CC92-4C05-6AC453A9B87D}"/>
              </a:ext>
            </a:extLst>
          </p:cNvPr>
          <p:cNvSpPr/>
          <p:nvPr/>
        </p:nvSpPr>
        <p:spPr>
          <a:xfrm>
            <a:off x="-2398280" y="2959100"/>
            <a:ext cx="3001963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De Bie et al. 2025 Pg. 9 (AD) </a:t>
            </a:r>
          </a:p>
        </p:txBody>
      </p:sp>
    </p:spTree>
    <p:extLst>
      <p:ext uri="{BB962C8B-B14F-4D97-AF65-F5344CB8AC3E}">
        <p14:creationId xmlns:p14="http://schemas.microsoft.com/office/powerpoint/2010/main" val="3628608246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495118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slideLayout" Target="/ppt/slideLayouts/slideLayout2.xml" Id="rId2" /><Relationship Type="http://schemas.openxmlformats.org/officeDocument/2006/relationships/image" Target="/ppt/media/image1.png" Id="rId37" /><Relationship Type="http://schemas.openxmlformats.org/officeDocument/2006/relationships/theme" Target="/ppt/theme/theme1.xml" Id="rId36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2.xml.rels>&#65279;<?xml version="1.0" encoding="utf-8"?><Relationships xmlns="http://schemas.openxmlformats.org/package/2006/relationships"><Relationship Type="http://schemas.openxmlformats.org/officeDocument/2006/relationships/notesSlide" Target="/ppt/notesSlides/notesSlide12.xml" Id="rId3" /><Relationship Type="http://schemas.openxmlformats.org/officeDocument/2006/relationships/slideLayout" Target="/ppt/slideLayouts/slideLayout2.xml" Id="rId2" /><Relationship Type="http://schemas.openxmlformats.org/officeDocument/2006/relationships/tags" Target="/ppt/tags/tag11.xml" Id="rId1" /></Relationships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Parkinson’s disease – Treatment principles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sz="2000" dirty="0"/>
              <a:t>Other medications used in the treatment of Parkinson’s disease (IV)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800" b="1" dirty="0">
                <a:solidFill>
                  <a:schemeClr val="accent2">
                    <a:lumMod val="50000"/>
                  </a:schemeClr>
                </a:solidFill>
              </a:rPr>
              <a:t>Non-dopaminergic agents</a:t>
            </a:r>
          </a:p>
          <a:p>
            <a:r>
              <a:rPr lang="en-GB" sz="1800" dirty="0"/>
              <a:t>Anticholinergic therapies have been shown to be useful in the symptomatic treatment of PD</a:t>
            </a:r>
            <a:r>
              <a:rPr lang="en-GB" sz="1800" baseline="30000" dirty="0"/>
              <a:t>1,2</a:t>
            </a:r>
          </a:p>
          <a:p>
            <a:r>
              <a:rPr lang="en-GB" sz="1800" dirty="0"/>
              <a:t>Excessive activation of glutamate receptors is thought to at least partly explain levodopa-induced dyskinesias – drugs with actions on the glutamate system, such as amantadine, have been shown to treat the symptoms of PD</a:t>
            </a:r>
            <a:r>
              <a:rPr lang="en-GB" sz="1800" baseline="30000" dirty="0"/>
              <a:t>3</a:t>
            </a:r>
          </a:p>
          <a:p>
            <a:pPr lvl="1"/>
            <a:r>
              <a:rPr lang="en-US" sz="1600" dirty="0"/>
              <a:t>Amantadine extended release is likely efficacious in increasing ‘ON’ time and decreasing ‘OFF’ time in patients with PD who have motor fluctuations on (attempted) optimal oral levodopa therapy</a:t>
            </a:r>
            <a:r>
              <a:rPr lang="en-US" sz="1600" baseline="30000" dirty="0"/>
              <a:t>4</a:t>
            </a:r>
            <a:endParaRPr lang="en-GB" sz="1600" baseline="30000" dirty="0"/>
          </a:p>
          <a:p>
            <a:r>
              <a:rPr lang="en-GB" sz="1800" dirty="0"/>
              <a:t>Other agents targeting other neurotransmitters are currently under investigation</a:t>
            </a:r>
            <a:r>
              <a:rPr lang="en-GB" sz="1800" baseline="30000" dirty="0"/>
              <a:t>2,5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43E5F-C888-40EB-961D-3FE5F0D2AF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PD=Parkinson’s disease</a:t>
            </a:r>
          </a:p>
          <a:p>
            <a:endParaRPr lang="en-GB" dirty="0"/>
          </a:p>
          <a:p>
            <a:r>
              <a:rPr lang="en-GB" dirty="0"/>
              <a:t>1. Fox et al. Mov </a:t>
            </a:r>
            <a:r>
              <a:rPr lang="en-GB" dirty="0" err="1"/>
              <a:t>Disord</a:t>
            </a:r>
            <a:r>
              <a:rPr lang="en-GB" dirty="0"/>
              <a:t> 2018;33(8):1248–1266; 2. </a:t>
            </a:r>
            <a:r>
              <a:rPr lang="en-GB" dirty="0" err="1"/>
              <a:t>Stayte</a:t>
            </a:r>
            <a:r>
              <a:rPr lang="en-GB" dirty="0"/>
              <a:t> &amp; </a:t>
            </a:r>
            <a:r>
              <a:rPr lang="en-GB" dirty="0" err="1"/>
              <a:t>Vissel</a:t>
            </a:r>
            <a:r>
              <a:rPr lang="en-GB" dirty="0"/>
              <a:t>. Front </a:t>
            </a:r>
            <a:r>
              <a:rPr lang="en-GB" dirty="0" err="1"/>
              <a:t>Neurosci</a:t>
            </a:r>
            <a:r>
              <a:rPr lang="en-GB" dirty="0"/>
              <a:t> 2014;8:113; </a:t>
            </a:r>
            <a:br>
              <a:rPr lang="en-GB" dirty="0"/>
            </a:br>
            <a:r>
              <a:rPr lang="en-GB" dirty="0"/>
              <a:t>3. </a:t>
            </a:r>
            <a:r>
              <a:rPr lang="en-GB" dirty="0" err="1"/>
              <a:t>Stocchi</a:t>
            </a:r>
            <a:r>
              <a:rPr lang="en-GB" dirty="0"/>
              <a:t>. Conventional treatment-related motor complications: their prevention and treatment. In:  Wolters &amp; Baumann (eds). Parkinson Disease and Other Movement Disorders. 2014; </a:t>
            </a:r>
            <a:br>
              <a:rPr lang="en-GB" dirty="0"/>
            </a:br>
            <a:r>
              <a:rPr lang="en-GB" dirty="0"/>
              <a:t>4. de Bie et al. Mov </a:t>
            </a:r>
            <a:r>
              <a:rPr lang="en-GB" dirty="0" err="1"/>
              <a:t>Disord</a:t>
            </a:r>
            <a:r>
              <a:rPr lang="en-GB" dirty="0"/>
              <a:t> 2025;doi:10.1002/mds.30162; 5. Cenci et al. Neuropharmacology 2022;210:109027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</p:spPr>
        <p:txBody>
          <a:bodyPr/>
          <a:lstStyle/>
          <a:p>
            <a:fld id="{6DBC486D-4FAB-B746-8B02-8D7C842291C6}" type="slidenum">
              <a:rPr lang="en-GB" smtClean="0"/>
              <a:pPr/>
              <a:t>12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20579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