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ppt/presentation.xml" ContentType="application/vnd.openxmlformats-officedocument.presentationml.presentation.main+xml"/>
  <Override PartName="/ppt/slides/slide14.xml" ContentType="application/vnd.openxmlformats-officedocument.presentationml.slide+xml"/>
  <Override PartName="/ppt/notesSlides/notesSlide14.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gs/tag12.xml" ContentType="application/vnd.openxmlformats-officedocument.presentationml.tags+xml"/>
  <Override PartName="/ppt/commentAuthors.xml" ContentType="application/vnd.openxmlformats-officedocument.presentationml.commentAuthors+xml"/>
  <Override PartName="/ppt/authors.xml" ContentType="application/vnd.ms-powerpoint.authors+xml"/>
  <Override PartName="/customXml/item2.xml" ContentType="application/xml"/>
  <Override PartName="/customXml/itemProps2.xml" ContentType="application/vnd.openxmlformats-officedocument.customXmlProperties+xml"/>
  <Override PartName="/customXml/item1.xml" ContentType="application/xml"/>
  <Override PartName="/customXml/itemProps1.xml" ContentType="application/vnd.openxmlformats-officedocument.customXmlProperties+xml"/>
  <Override PartName="/ppt/handoutMasters/handoutMaster1.xml" ContentType="application/vnd.openxmlformats-officedocument.presentationml.handoutMaster+xml"/>
  <Override PartName="/ppt/theme/theme3.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customXml/item3.xml" ContentType="application/xml"/>
  <Override PartName="/customXml/itemProps3.xml" ContentType="application/vnd.openxmlformats-officedocument.customXmlProperties+xml"/>
  <Override PartName="/ppt/tableStyles.xml" ContentType="application/vnd.openxmlformats-officedocument.presentationml.tableStyles+xml"/>
  <Override PartName="/ppt/tags/tag1.xml" ContentType="application/vnd.openxmlformats-officedocument.presentationml.tags+xml"/>
  <Override PartName="/docProps/custom.xml" ContentType="application/vnd.openxmlformats-officedocument.custom-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86" r:id="rId4"/>
  </p:sldMasterIdLst>
  <p:notesMasterIdLst>
    <p:notesMasterId r:id="rId39"/>
  </p:notesMasterIdLst>
  <p:handoutMasterIdLst>
    <p:handoutMasterId r:id="rId40"/>
  </p:handoutMasterIdLst>
  <p:sldIdLst>
    <p:sldId id="296" r:id="rId18"/>
  </p:sldIdLst>
  <p:sldSz cx="12192000" cy="6858000"/>
  <p:notesSz cx="6797675" cy="9928225"/>
  <p:custDataLst>
    <p:tags r:id="rId41"/>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910755-3805-7BFA-6DD6-38D0DEB42E74}" name="LIM SHEN-YANG" initials="LS" userId="S::limshenyang@365.um.edu.my::9cfd9c3b-c36f-4671-b1b7-eaf4a1f3db1d" providerId="AD"/>
  <p188:author id="{F286F46B-D11B-7411-908D-9B4A368D0C37}" name="Chris Edge" initials="CE" userId="S::Chris.Edge@primeglobalpeople.com::9878e1fe-fc43-4c11-846c-29f97c46eb4b" providerId="AD"/>
  <p188:author id="{147F2874-1246-3F60-FA90-4223E9C36F93}" name="Bryn Farnsworth von Cederwald" initials="Bv" userId="S::bfc@lundbeckfonden.com::827f453e-d371-4a1e-8a43-bba9e40cc001" providerId="AD"/>
  <p188:author id="{62E723AE-9468-6AF4-9FB1-9993C575DEE3}" name="Rachel Jagger" initials="RJ" userId="Rachel Jagger" providerId="None"/>
  <p188:author id="{548E33BE-41FD-592C-5C8D-31BD765ADCA9}" name="Cambridge" initials="CB" userId="Cambridge" providerId="None"/>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User" initials="U" lastIdx="68" clrIdx="6">
    <p:extLst>
      <p:ext uri="{19B8F6BF-5375-455C-9EA6-DF929625EA0E}">
        <p15:presenceInfo xmlns:p15="http://schemas.microsoft.com/office/powerpoint/2012/main" userId="User" providerId="None"/>
      </p:ext>
    </p:extLst>
  </p:cmAuthor>
  <p:cmAuthor id="1" name="Christopher Edge" initials="CE" lastIdx="228" clrIdx="0"/>
  <p:cmAuthor id="2" name="Chris Edge" initials="CE" lastIdx="9" clrIdx="1"/>
  <p:cmAuthor id="3" name="Audrey Dufour" initials="AD" lastIdx="64" clrIdx="2"/>
  <p:cmAuthor id="4" name="Shen Yang Lim" initials="SYL" lastIdx="12" clrIdx="3">
    <p:extLst>
      <p:ext uri="{19B8F6BF-5375-455C-9EA6-DF929625EA0E}">
        <p15:presenceInfo xmlns:p15="http://schemas.microsoft.com/office/powerpoint/2012/main" userId="9812e3e6622eaa0d" providerId="Windows Live"/>
      </p:ext>
    </p:extLst>
  </p:cmAuthor>
  <p:cmAuthor id="5" name="Ebru Karakoc Madsen" initials="EKM" lastIdx="5" clrIdx="4">
    <p:extLst>
      <p:ext uri="{19B8F6BF-5375-455C-9EA6-DF929625EA0E}">
        <p15:presenceInfo xmlns:p15="http://schemas.microsoft.com/office/powerpoint/2012/main" userId="S-1-5-21-1839211835-619659539-556599288-180377" providerId="AD"/>
      </p:ext>
    </p:extLst>
  </p:cmAuthor>
  <p:cmAuthor id="6" name="Mikko Kuoppamäki" initials="MK" lastIdx="49" clrIdx="5">
    <p:extLst>
      <p:ext uri="{19B8F6BF-5375-455C-9EA6-DF929625EA0E}">
        <p15:presenceInfo xmlns:p15="http://schemas.microsoft.com/office/powerpoint/2012/main" userId="S-1-5-21-1839211835-619659539-556599288-223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0EA"/>
    <a:srgbClr val="E5DFD2"/>
    <a:srgbClr val="E5DFE2"/>
    <a:srgbClr val="D9D1CC"/>
    <a:srgbClr val="00FFFF"/>
    <a:srgbClr val="DEE7EE"/>
    <a:srgbClr val="CAD8E4"/>
    <a:srgbClr val="9FB7CD"/>
    <a:srgbClr val="BDCEDD"/>
    <a:srgbClr val="D0DB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62" autoAdjust="0"/>
    <p:restoredTop sz="78279" autoAdjust="0"/>
  </p:normalViewPr>
  <p:slideViewPr>
    <p:cSldViewPr snapToGrid="0" snapToObjects="1">
      <p:cViewPr varScale="1">
        <p:scale>
          <a:sx n="124" d="100"/>
          <a:sy n="124" d="100"/>
        </p:scale>
        <p:origin x="1338" y="108"/>
      </p:cViewPr>
      <p:guideLst>
        <p:guide orient="horz" pos="1253"/>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886"/>
    </p:cViewPr>
  </p:sorterViewPr>
  <p:notesViewPr>
    <p:cSldViewPr snapToGrid="0" snapToObjects="1">
      <p:cViewPr>
        <p:scale>
          <a:sx n="60" d="100"/>
          <a:sy n="60" d="100"/>
        </p:scale>
        <p:origin x="3202" y="-106"/>
      </p:cViewPr>
      <p:guideLst/>
    </p:cSldViewPr>
  </p:notesViewPr>
  <p:gridSpacing cx="36004" cy="36004"/>
</p:viewPr>
</file>

<file path=ppt/_rels/presentation.xml.rels>&#65279;<?xml version="1.0" encoding="utf-8"?><Relationships xmlns="http://schemas.openxmlformats.org/package/2006/relationships"><Relationship Type="http://schemas.openxmlformats.org/officeDocument/2006/relationships/slide" Target="/ppt/slides/slide14.xml" Id="rId18" /><Relationship Type="http://schemas.openxmlformats.org/officeDocument/2006/relationships/notesMaster" Target="/ppt/notesMasters/notesMaster1.xml" Id="rId39" /><Relationship Type="http://schemas.openxmlformats.org/officeDocument/2006/relationships/commentAuthors" Target="/ppt/commentAuthors.xml" Id="rId42" /><Relationship Type="http://schemas.microsoft.com/office/2018/10/relationships/authors" Target="/ppt/authors.xml" Id="rId47"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handoutMaster" Target="/ppt/handoutMasters/handoutMaster1.xml" Id="rId40" /><Relationship Type="http://schemas.openxmlformats.org/officeDocument/2006/relationships/theme" Target="/ppt/theme/theme1.xml" Id="rId45" /><Relationship Type="http://schemas.openxmlformats.org/officeDocument/2006/relationships/viewProps" Target="/ppt/viewProps.xml" Id="rId44" /><Relationship Type="http://schemas.openxmlformats.org/officeDocument/2006/relationships/slideMaster" Target="/ppt/slideMasters/slideMaster1.xml" Id="rId4" /><Relationship Type="http://schemas.openxmlformats.org/officeDocument/2006/relationships/presProps" Target="/ppt/presProps.xml" Id="rId43" /><Relationship Type="http://schemas.openxmlformats.org/officeDocument/2006/relationships/customXml" Target="/customXml/item3.xml" Id="rId3" /><Relationship Type="http://schemas.openxmlformats.org/officeDocument/2006/relationships/tableStyles" Target="/ppt/tableStyles.xml" Id="rId46" /><Relationship Type="http://schemas.openxmlformats.org/officeDocument/2006/relationships/tags" Target="/ppt/tags/tag1.xml" Id="rId41"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3B6579D3-62B4-4809-8D0C-4876020E209D}" type="datetimeFigureOut">
              <a:rPr lang="en-GB" smtClean="0"/>
              <a:t>20/06/2025</a:t>
            </a:fld>
            <a:endParaRPr lang="en-GB"/>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799FA8D8-D74F-5A4A-BB10-7F88E22CEF6D}" type="datetimeFigureOut">
              <a:t>20-06-2025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037C2873-EBE5-CF42-9E30-7832FC02D1D9}" type="slidenum">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4.xml.rels>&#65279;<?xml version="1.0" encoding="utf-8"?><Relationships xmlns="http://schemas.openxmlformats.org/package/2006/relationships"><Relationship Type="http://schemas.openxmlformats.org/officeDocument/2006/relationships/slide" Target="/ppt/slides/slide14.xml" Id="rId2" /><Relationship Type="http://schemas.openxmlformats.org/officeDocument/2006/relationships/notesMaster" Target="/ppt/notesMasters/notesMaster1.xml" Id="rId1" /></Relationship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958"/>
            <a:ext cx="5438140" cy="4132680"/>
          </a:xfrm>
        </p:spPr>
        <p:txBody>
          <a:bodyPr/>
          <a:lstStyle/>
          <a:p>
            <a:r>
              <a:rPr lang="en-GB" dirty="0"/>
              <a:t>The primary emphasis of the care of patients with PD should focus on maximising their quality of life and reducing disability.</a:t>
            </a:r>
            <a:r>
              <a:rPr lang="en-GB" baseline="30000" dirty="0"/>
              <a:t>1</a:t>
            </a:r>
            <a:r>
              <a:rPr lang="en-GB" dirty="0"/>
              <a:t> Conventional medical and surgical therapies are still limited to providing only partial relief.</a:t>
            </a:r>
            <a:r>
              <a:rPr lang="en-GB" baseline="30000" dirty="0"/>
              <a:t>1 </a:t>
            </a:r>
            <a:r>
              <a:rPr lang="en-GB" dirty="0"/>
              <a:t>Research has shown that the incorporation of allied healthcare clinicians, such as specialist nurses, physiotherapists and speech therapists, is essential to provide the best quality of care for patients with PD.</a:t>
            </a:r>
            <a:r>
              <a:rPr lang="en-GB" baseline="30000" dirty="0"/>
              <a:t>1,7,8 </a:t>
            </a:r>
            <a:r>
              <a:rPr lang="en-GB" dirty="0"/>
              <a:t>Ideally, this should be organised using an integrative and interdisciplinary model, which promotes open and continuing communication between the patient and all of the clinicians and other practitioners involved in care.</a:t>
            </a:r>
            <a:r>
              <a:rPr lang="en-GB" baseline="30000" dirty="0"/>
              <a:t>1,6,7</a:t>
            </a:r>
            <a:r>
              <a:rPr lang="en-GB" dirty="0"/>
              <a:t> The integrated, holistic approach allows patient preferences and goals to be incorporated into treatment.</a:t>
            </a:r>
            <a:r>
              <a:rPr lang="en-GB" baseline="30000" dirty="0"/>
              <a:t>1,7</a:t>
            </a:r>
            <a:endParaRPr lang="en-GB" dirty="0"/>
          </a:p>
          <a:p>
            <a:r>
              <a:rPr lang="en-GB" dirty="0"/>
              <a:t> </a:t>
            </a:r>
          </a:p>
          <a:p>
            <a:r>
              <a:rPr lang="en-GB" dirty="0"/>
              <a:t>References:</a:t>
            </a:r>
          </a:p>
          <a:p>
            <a:r>
              <a:rPr lang="en-GB" dirty="0"/>
              <a:t>1. Prizer LP, Browner N. The integrative care of Parkinson’s disease: a systematic review. J Parkinsons Dis 2012; 2 (2): 79–86. </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2. National Institute for Health and Care Excellence. Parkinson’s disease in adults. Guideline 71. July 2017.</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3. Fox SH, </a:t>
            </a:r>
            <a:r>
              <a:rPr lang="en-GB" dirty="0" err="1"/>
              <a:t>Katzenschlager</a:t>
            </a:r>
            <a:r>
              <a:rPr lang="en-GB" dirty="0"/>
              <a:t> R, Lim S-Y, et al. International Parkinson and Movement Disorder Society evidence-based medicine review: update on treatments for the motor symptoms of Parkinson’s disease. Mov </a:t>
            </a:r>
            <a:r>
              <a:rPr lang="en-GB" dirty="0" err="1"/>
              <a:t>Disord</a:t>
            </a:r>
            <a:r>
              <a:rPr lang="en-GB" dirty="0"/>
              <a:t> 2018; 33 (8): 1248–1266. </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4. Campbell P, Rooney S, Nicoll A, et al. Speech and language therapy interventions for speech problems in Parkinson’s disease. Cochrane Database </a:t>
            </a:r>
            <a:r>
              <a:rPr lang="en-GB" dirty="0" err="1"/>
              <a:t>Syst</a:t>
            </a:r>
            <a:r>
              <a:rPr lang="en-GB" dirty="0"/>
              <a:t> Rev 2022; 2022 (6): CD015009.</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5. Lister T. </a:t>
            </a:r>
            <a:r>
              <a:rPr lang="en-GB" sz="1000" b="0" i="0" dirty="0">
                <a:solidFill>
                  <a:schemeClr val="tx1"/>
                </a:solidFill>
                <a:effectLst/>
                <a:latin typeface="+mn-lt"/>
              </a:rPr>
              <a:t>Nutrition and lifestyle interventions for managing Parkinson’s disease: a narrative review. 13 (2): 97–104.</a:t>
            </a:r>
            <a:endParaRPr lang="en-GB" sz="1000" b="0" dirty="0">
              <a:solidFill>
                <a:schemeClr val="tx1"/>
              </a:solidFill>
              <a:latin typeface="+mn-lt"/>
            </a:endParaRP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6. Bloem BR, Henderson EJ, Dorsey ER, </a:t>
            </a:r>
            <a:r>
              <a:rPr lang="en-GB" sz="1000" b="0" dirty="0">
                <a:solidFill>
                  <a:schemeClr val="accent6">
                    <a:lumMod val="10000"/>
                  </a:schemeClr>
                </a:solidFill>
                <a:latin typeface="+mn-lt"/>
              </a:rPr>
              <a:t>et al. </a:t>
            </a:r>
            <a:r>
              <a:rPr lang="en-GB" sz="1000" b="0" i="0" dirty="0">
                <a:solidFill>
                  <a:schemeClr val="accent6">
                    <a:lumMod val="10000"/>
                  </a:schemeClr>
                </a:solidFill>
                <a:effectLst/>
                <a:latin typeface="+mn-lt"/>
              </a:rPr>
              <a:t>Integrated and patient-centred management of Parkinson's disease: a network model for reshaping chronic neurological care. Lancet </a:t>
            </a:r>
            <a:r>
              <a:rPr lang="en-GB" sz="1000" b="0" i="0" dirty="0" err="1">
                <a:solidFill>
                  <a:schemeClr val="accent6">
                    <a:lumMod val="10000"/>
                  </a:schemeClr>
                </a:solidFill>
                <a:effectLst/>
                <a:latin typeface="+mn-lt"/>
              </a:rPr>
              <a:t>Neurol</a:t>
            </a:r>
            <a:r>
              <a:rPr lang="en-GB" sz="1000" b="0" i="0" dirty="0">
                <a:solidFill>
                  <a:schemeClr val="accent6">
                    <a:lumMod val="10000"/>
                  </a:schemeClr>
                </a:solidFill>
                <a:effectLst/>
                <a:latin typeface="+mn-lt"/>
              </a:rPr>
              <a:t> 2020; 19 (7): 623–634.</a:t>
            </a:r>
            <a:endParaRPr lang="en-GB" sz="1000" b="0" dirty="0">
              <a:solidFill>
                <a:schemeClr val="accent6">
                  <a:lumMod val="10000"/>
                </a:schemeClr>
              </a:solidFill>
              <a:latin typeface="+mn-lt"/>
            </a:endParaRPr>
          </a:p>
          <a:p>
            <a:r>
              <a:rPr lang="en-US" dirty="0"/>
              <a:t>7. Lim S-Y, Tan AH, Fox SH, et al. Integrating patient concerns into Parkinson’s disease management. Curr Neurol </a:t>
            </a:r>
            <a:r>
              <a:rPr lang="en-US" dirty="0" err="1"/>
              <a:t>Neurosci</a:t>
            </a:r>
            <a:r>
              <a:rPr lang="en-US" dirty="0"/>
              <a:t> Rep 2017; 17 (1): 3.</a:t>
            </a:r>
          </a:p>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8. </a:t>
            </a:r>
            <a:r>
              <a:rPr lang="en-GB" dirty="0" err="1"/>
              <a:t>Ypinga</a:t>
            </a:r>
            <a:r>
              <a:rPr lang="en-GB" dirty="0"/>
              <a:t> JHL, de Vries NM, Boonen LHHM, et al. Effectiveness and costs of specialised physiotherapy given via </a:t>
            </a:r>
            <a:r>
              <a:rPr lang="en-GB" dirty="0" err="1"/>
              <a:t>ParkinsonNet</a:t>
            </a:r>
            <a:r>
              <a:rPr lang="en-GB" dirty="0"/>
              <a:t>: a retrospective analysis of medical claims data. Lancet </a:t>
            </a:r>
            <a:r>
              <a:rPr lang="en-GB" dirty="0" err="1"/>
              <a:t>Neurol</a:t>
            </a:r>
            <a:r>
              <a:rPr lang="en-GB" dirty="0"/>
              <a:t> 2018; 17 (2): 153–161.</a:t>
            </a:r>
          </a:p>
        </p:txBody>
      </p:sp>
      <p:sp>
        <p:nvSpPr>
          <p:cNvPr id="4" name="Slide Number Placeholder 3"/>
          <p:cNvSpPr>
            <a:spLocks noGrp="1"/>
          </p:cNvSpPr>
          <p:nvPr>
            <p:ph type="sldNum" sz="quarter" idx="10"/>
          </p:nvPr>
        </p:nvSpPr>
        <p:spPr/>
        <p:txBody>
          <a:bodyPr/>
          <a:lstStyle/>
          <a:p>
            <a:fld id="{037C2873-EBE5-CF42-9E30-7832FC02D1D9}" type="slidenum">
              <a:rPr lang="en-GB" smtClean="0"/>
              <a:t>14</a:t>
            </a:fld>
            <a:endParaRPr lang="en-GB"/>
          </a:p>
        </p:txBody>
      </p:sp>
    </p:spTree>
    <p:extLst>
      <p:ext uri="{BB962C8B-B14F-4D97-AF65-F5344CB8AC3E}">
        <p14:creationId xmlns:p14="http://schemas.microsoft.com/office/powerpoint/2010/main" val="2232201523"/>
      </p:ext>
    </p:extLst>
  </p:cSld>
  <p:clrMapOvr>
    <a:masterClrMapping/>
  </p:clrMapOvr>
</p:note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dirty="0"/>
          </a:p>
        </p:txBody>
      </p:sp>
    </p:spTree>
    <p:extLst>
      <p:ext uri="{BB962C8B-B14F-4D97-AF65-F5344CB8AC3E}">
        <p14:creationId xmlns:p14="http://schemas.microsoft.com/office/powerpoint/2010/main" val="2874951183"/>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image" Target="/ppt/media/image2.svg" Id="rId38" /><Relationship Type="http://schemas.openxmlformats.org/officeDocument/2006/relationships/slideLayout" Target="/ppt/slideLayouts/slideLayout2.xml" Id="rId2" /><Relationship Type="http://schemas.openxmlformats.org/officeDocument/2006/relationships/image" Target="/ppt/media/image1.png" Id="rId37" /><Relationship Type="http://schemas.openxmlformats.org/officeDocument/2006/relationships/theme" Target="/ppt/theme/theme1.xml" Id="rId36" /></Relationships>
</file>

<file path=ppt/slideMasters/slideMaster1.xml><?xml version="1.0" encoding="utf-8"?>
<p:sldMaster xmlns:a16="http://schemas.microsoft.com/office/drawing/2014/main" xmlns:asvg="http://schemas.microsoft.com/office/drawing/2016/SVG/mai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dirty="0">
                <a:solidFill>
                  <a:srgbClr val="FF00FF"/>
                </a:solidFill>
              </a:rPr>
              <a:t>External logo</a:t>
            </a:r>
          </a:p>
        </p:txBody>
      </p:sp>
    </p:spTree>
    <p:extLst>
      <p:ext uri="{BB962C8B-B14F-4D97-AF65-F5344CB8AC3E}">
        <p14:creationId xmlns:p14="http://schemas.microsoft.com/office/powerpoint/2010/main" val="741038058"/>
      </p:ext>
    </p:extLst>
  </p:cSld>
  <p:clrMap bg1="lt1" tx1="dk1" bg2="lt2" tx2="dk2" accent1="accent1" accent2="accent2" accent3="accent3" accent4="accent4" accent5="accent5" accent6="accent6" hlink="hlink" folHlink="folHlink"/>
  <p:sldLayoutIdLst>
    <p:sldLayoutId id="2147483688" r:id="rId2"/>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4.xml.rels>&#65279;<?xml version="1.0" encoding="utf-8"?><Relationships xmlns="http://schemas.openxmlformats.org/package/2006/relationships"><Relationship Type="http://schemas.openxmlformats.org/officeDocument/2006/relationships/notesSlide" Target="/ppt/notesSlides/notesSlide14.xml" Id="rId3" /><Relationship Type="http://schemas.openxmlformats.org/officeDocument/2006/relationships/slideLayout" Target="/ppt/slideLayouts/slideLayout2.xml" Id="rId2" /><Relationship Type="http://schemas.openxmlformats.org/officeDocument/2006/relationships/tags" Target="/ppt/tags/tag12.xml" Id="rId1" /></Relationships>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7"/>
          </p:nvPr>
        </p:nvSpPr>
        <p:spPr>
          <a:xfrm>
            <a:off x="539749" y="539750"/>
            <a:ext cx="9213851" cy="266676"/>
          </a:xfrm>
        </p:spPr>
        <p:txBody>
          <a:bodyPr/>
          <a:lstStyle/>
          <a:p>
            <a:r>
              <a:rPr lang="en-GB" dirty="0"/>
              <a:t>Parkinson’s disease – Treatment principles</a:t>
            </a:r>
          </a:p>
        </p:txBody>
      </p:sp>
      <p:sp>
        <p:nvSpPr>
          <p:cNvPr id="2" name="Title 1"/>
          <p:cNvSpPr>
            <a:spLocks noGrp="1"/>
          </p:cNvSpPr>
          <p:nvPr>
            <p:ph type="title"/>
          </p:nvPr>
        </p:nvSpPr>
        <p:spPr>
          <a:xfrm>
            <a:off x="539749" y="814386"/>
            <a:ext cx="9213851" cy="332399"/>
          </a:xfrm>
        </p:spPr>
        <p:txBody>
          <a:bodyPr/>
          <a:lstStyle/>
          <a:p>
            <a:r>
              <a:rPr lang="en-GB"/>
              <a:t>Holistic medicine and the multi-disciplinary approach</a:t>
            </a:r>
            <a:endParaRPr lang="en-GB" dirty="0"/>
          </a:p>
        </p:txBody>
      </p:sp>
      <p:sp>
        <p:nvSpPr>
          <p:cNvPr id="12" name="Content Placeholder 11"/>
          <p:cNvSpPr>
            <a:spLocks noGrp="1"/>
          </p:cNvSpPr>
          <p:nvPr>
            <p:ph idx="19"/>
          </p:nvPr>
        </p:nvSpPr>
        <p:spPr>
          <a:xfrm>
            <a:off x="539750" y="1416050"/>
            <a:ext cx="6247487" cy="4416425"/>
          </a:xfrm>
        </p:spPr>
        <p:txBody>
          <a:bodyPr>
            <a:noAutofit/>
          </a:bodyPr>
          <a:lstStyle/>
          <a:p>
            <a:r>
              <a:rPr lang="en-GB" dirty="0"/>
              <a:t>Management by medication alone cannot comprehensively address the symptoms of PD</a:t>
            </a:r>
            <a:r>
              <a:rPr lang="en-GB" baseline="30000" dirty="0"/>
              <a:t>1</a:t>
            </a:r>
          </a:p>
          <a:p>
            <a:r>
              <a:rPr lang="en-GB" dirty="0"/>
              <a:t>Guidelines for the treatment of PD outline a variety of non-pharmacological approaches which can be usefully employed:</a:t>
            </a:r>
            <a:r>
              <a:rPr lang="en-GB" baseline="30000" dirty="0"/>
              <a:t>2,3</a:t>
            </a:r>
          </a:p>
          <a:p>
            <a:pPr lvl="1"/>
            <a:r>
              <a:rPr lang="en-GB" sz="1600" b="1" dirty="0"/>
              <a:t>Physiotherapy and physical activity</a:t>
            </a:r>
            <a:r>
              <a:rPr lang="en-GB" sz="1600" dirty="0"/>
              <a:t> – to </a:t>
            </a:r>
            <a:r>
              <a:rPr lang="en-US" sz="1600" dirty="0"/>
              <a:t>ameliorate loss of function with exercises for gait</a:t>
            </a:r>
            <a:r>
              <a:rPr lang="en-GB" sz="1600" dirty="0"/>
              <a:t>, balance, aerobic capacity, flexibility, and fitness</a:t>
            </a:r>
            <a:r>
              <a:rPr lang="en-GB" sz="1600" baseline="30000" dirty="0"/>
              <a:t>2,3</a:t>
            </a:r>
            <a:endParaRPr lang="en-GB" sz="1600" dirty="0"/>
          </a:p>
          <a:p>
            <a:pPr lvl="1"/>
            <a:r>
              <a:rPr lang="en-GB" sz="1600" b="1" dirty="0"/>
              <a:t>Occupational therapy </a:t>
            </a:r>
            <a:r>
              <a:rPr lang="en-GB" sz="1600" dirty="0"/>
              <a:t>– to help maintain functioning within work, family, and other social roles</a:t>
            </a:r>
            <a:r>
              <a:rPr lang="en-GB" sz="1600" baseline="30000" dirty="0"/>
              <a:t>2,3</a:t>
            </a:r>
            <a:endParaRPr lang="en-GB" sz="1600" dirty="0"/>
          </a:p>
          <a:p>
            <a:pPr lvl="1"/>
            <a:r>
              <a:rPr lang="en-GB" sz="1600" b="1" dirty="0"/>
              <a:t>Speech and language therapy </a:t>
            </a:r>
            <a:r>
              <a:rPr lang="en-GB" sz="1600" dirty="0"/>
              <a:t>– teaching strategies to optimize clarity and volume of speech, and improve safety of swallowing</a:t>
            </a:r>
            <a:r>
              <a:rPr lang="en-GB" sz="1600" baseline="30000" dirty="0"/>
              <a:t>2-4</a:t>
            </a:r>
          </a:p>
          <a:p>
            <a:pPr lvl="1"/>
            <a:r>
              <a:rPr lang="en-GB" sz="1600" b="1" dirty="0"/>
              <a:t>Nutritional advice </a:t>
            </a:r>
            <a:r>
              <a:rPr lang="en-GB" sz="1600" dirty="0"/>
              <a:t>– to ensure appropriate protein intake and help manage symptoms or complications of PD such as dysphagia and sarcopenia</a:t>
            </a:r>
            <a:r>
              <a:rPr lang="en-GB" sz="1600" baseline="30000" dirty="0"/>
              <a:t>2,3,5</a:t>
            </a:r>
          </a:p>
          <a:p>
            <a:r>
              <a:rPr lang="en-GB" dirty="0"/>
              <a:t>Integrated models of multi- and inter-disciplinary patient care are needed to ensure good quality healthcare delivery</a:t>
            </a:r>
            <a:r>
              <a:rPr lang="en-GB" baseline="30000" dirty="0"/>
              <a:t>6</a:t>
            </a:r>
          </a:p>
        </p:txBody>
      </p:sp>
      <p:sp>
        <p:nvSpPr>
          <p:cNvPr id="3" name="Text Placeholder 2">
            <a:extLst>
              <a:ext uri="{FF2B5EF4-FFF2-40B4-BE49-F238E27FC236}">
                <a16:creationId xmlns:a16="http://schemas.microsoft.com/office/drawing/2014/main" id="{7070BB38-009B-4BF7-AE9A-911C4B331C26}"/>
              </a:ext>
            </a:extLst>
          </p:cNvPr>
          <p:cNvSpPr>
            <a:spLocks noGrp="1"/>
          </p:cNvSpPr>
          <p:nvPr>
            <p:ph type="body" sz="quarter" idx="18"/>
          </p:nvPr>
        </p:nvSpPr>
        <p:spPr>
          <a:xfrm>
            <a:off x="539749" y="6102000"/>
            <a:ext cx="9213851" cy="619200"/>
          </a:xfrm>
        </p:spPr>
        <p:txBody>
          <a:bodyPr/>
          <a:lstStyle/>
          <a:p>
            <a:r>
              <a:rPr lang="en-GB" dirty="0"/>
              <a:t>PD=Parkinson’s disease</a:t>
            </a:r>
          </a:p>
          <a:p>
            <a:endParaRPr lang="en-GB" dirty="0"/>
          </a:p>
          <a:p>
            <a:r>
              <a:rPr lang="en-GB" dirty="0"/>
              <a:t>1. </a:t>
            </a:r>
            <a:r>
              <a:rPr lang="en-GB" dirty="0" err="1"/>
              <a:t>Prizer</a:t>
            </a:r>
            <a:r>
              <a:rPr lang="en-GB" dirty="0"/>
              <a:t> &amp; Browner. </a:t>
            </a:r>
            <a:r>
              <a:rPr lang="fr-FR" dirty="0"/>
              <a:t>J Parkinsons Dis 2012;2(2):79–86;  2. </a:t>
            </a:r>
            <a:r>
              <a:rPr lang="en-GB" dirty="0"/>
              <a:t>NICE guideline NG71, 2017; 3. Fox et al. Mov </a:t>
            </a:r>
            <a:r>
              <a:rPr lang="en-GB" dirty="0" err="1"/>
              <a:t>Disord</a:t>
            </a:r>
            <a:r>
              <a:rPr lang="en-GB" dirty="0"/>
              <a:t> 2018;33(8):1248–1266; </a:t>
            </a:r>
            <a:br>
              <a:rPr lang="en-GB" dirty="0"/>
            </a:br>
            <a:r>
              <a:rPr lang="en-GB" dirty="0"/>
              <a:t>4. Campbell et al. Cochrane Database </a:t>
            </a:r>
            <a:r>
              <a:rPr lang="en-GB" dirty="0" err="1"/>
              <a:t>Syst</a:t>
            </a:r>
            <a:r>
              <a:rPr lang="en-GB" dirty="0"/>
              <a:t> Rev 2022;2022(6):CD015009; 5. Lister. J Mov </a:t>
            </a:r>
            <a:r>
              <a:rPr lang="en-GB" dirty="0" err="1"/>
              <a:t>Disord</a:t>
            </a:r>
            <a:r>
              <a:rPr lang="en-GB" dirty="0"/>
              <a:t> 2020;13(2):97–104; 6. Bloem et al. Lancet </a:t>
            </a:r>
            <a:r>
              <a:rPr lang="en-GB" dirty="0" err="1"/>
              <a:t>Neurol</a:t>
            </a:r>
            <a:r>
              <a:rPr lang="en-GB" dirty="0"/>
              <a:t> 2020;19(7):623–634</a:t>
            </a:r>
            <a:endParaRPr lang="da-DK" dirty="0"/>
          </a:p>
        </p:txBody>
      </p:sp>
      <p:sp>
        <p:nvSpPr>
          <p:cNvPr id="4" name="Slide Number Placeholder 3"/>
          <p:cNvSpPr>
            <a:spLocks noGrp="1"/>
          </p:cNvSpPr>
          <p:nvPr>
            <p:ph type="sldNum" sz="quarter" idx="4"/>
          </p:nvPr>
        </p:nvSpPr>
        <p:spPr>
          <a:xfrm>
            <a:off x="11326690" y="6434112"/>
            <a:ext cx="595310" cy="153888"/>
          </a:xfrm>
        </p:spPr>
        <p:txBody>
          <a:bodyPr/>
          <a:lstStyle/>
          <a:p>
            <a:fld id="{6DBC486D-4FAB-B746-8B02-8D7C842291C6}" type="slidenum">
              <a:rPr lang="en-GB" smtClean="0"/>
              <a:pPr/>
              <a:t>14</a:t>
            </a:fld>
            <a:endParaRPr lang="en-GB"/>
          </a:p>
        </p:txBody>
      </p:sp>
      <p:sp>
        <p:nvSpPr>
          <p:cNvPr id="42" name="TextBox 41"/>
          <p:cNvSpPr txBox="1"/>
          <p:nvPr/>
        </p:nvSpPr>
        <p:spPr>
          <a:xfrm>
            <a:off x="7303286" y="1363151"/>
            <a:ext cx="4210024" cy="338554"/>
          </a:xfrm>
          <a:prstGeom prst="rect">
            <a:avLst/>
          </a:prstGeom>
          <a:noFill/>
        </p:spPr>
        <p:txBody>
          <a:bodyPr wrap="square" rtlCol="0">
            <a:spAutoFit/>
          </a:bodyPr>
          <a:lstStyle/>
          <a:p>
            <a:pPr algn="ctr"/>
            <a:r>
              <a:rPr lang="en-GB" sz="1600" b="1" dirty="0">
                <a:solidFill>
                  <a:schemeClr val="accent2">
                    <a:lumMod val="50000"/>
                  </a:schemeClr>
                </a:solidFill>
                <a:latin typeface="Arial" panose="020B0604020202020204" pitchFamily="34" charset="0"/>
                <a:cs typeface="Arial" panose="020B0604020202020204" pitchFamily="34" charset="0"/>
              </a:rPr>
              <a:t>The multi-disciplinary approach</a:t>
            </a:r>
            <a:r>
              <a:rPr lang="en-GB" sz="1600" b="1" baseline="30000" dirty="0">
                <a:solidFill>
                  <a:schemeClr val="accent2">
                    <a:lumMod val="50000"/>
                  </a:schemeClr>
                </a:solidFill>
                <a:latin typeface="Arial" panose="020B0604020202020204" pitchFamily="34" charset="0"/>
                <a:cs typeface="Arial" panose="020B0604020202020204" pitchFamily="34" charset="0"/>
              </a:rPr>
              <a:t>1</a:t>
            </a:r>
            <a:endParaRPr lang="en-GB" sz="1600" b="1" dirty="0">
              <a:solidFill>
                <a:schemeClr val="accent2">
                  <a:lumMod val="50000"/>
                </a:schemeClr>
              </a:solidFill>
              <a:latin typeface="Arial" panose="020B0604020202020204" pitchFamily="34" charset="0"/>
              <a:cs typeface="Arial" panose="020B0604020202020204" pitchFamily="34" charset="0"/>
            </a:endParaRPr>
          </a:p>
        </p:txBody>
      </p:sp>
      <p:sp>
        <p:nvSpPr>
          <p:cNvPr id="8" name="Rectangle 7"/>
          <p:cNvSpPr/>
          <p:nvPr/>
        </p:nvSpPr>
        <p:spPr>
          <a:xfrm>
            <a:off x="7495987" y="4998892"/>
            <a:ext cx="3824621" cy="444623"/>
          </a:xfrm>
          <a:prstGeom prst="rect">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Arial" panose="020B0604020202020204" pitchFamily="34" charset="0"/>
                <a:cs typeface="Arial" panose="020B0604020202020204" pitchFamily="34" charset="0"/>
              </a:rPr>
              <a:t>Patient</a:t>
            </a:r>
          </a:p>
        </p:txBody>
      </p:sp>
      <p:cxnSp>
        <p:nvCxnSpPr>
          <p:cNvPr id="10" name="Straight Arrow Connector 9">
            <a:extLst>
              <a:ext uri="{FF2B5EF4-FFF2-40B4-BE49-F238E27FC236}">
                <a16:creationId xmlns:a16="http://schemas.microsoft.com/office/drawing/2014/main" id="{D1E7131E-E883-4107-B8F0-389E7C707CC6}"/>
              </a:ext>
            </a:extLst>
          </p:cNvPr>
          <p:cNvCxnSpPr>
            <a:cxnSpLocks/>
          </p:cNvCxnSpPr>
          <p:nvPr/>
        </p:nvCxnSpPr>
        <p:spPr>
          <a:xfrm>
            <a:off x="7834992" y="3306196"/>
            <a:ext cx="298058" cy="1560420"/>
          </a:xfrm>
          <a:prstGeom prst="straightConnector1">
            <a:avLst/>
          </a:prstGeom>
          <a:ln w="1905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F31E4F3-7C56-4F74-A2AF-1F3C7B8156B3}"/>
              </a:ext>
            </a:extLst>
          </p:cNvPr>
          <p:cNvCxnSpPr>
            <a:cxnSpLocks/>
          </p:cNvCxnSpPr>
          <p:nvPr/>
        </p:nvCxnSpPr>
        <p:spPr>
          <a:xfrm>
            <a:off x="8620900" y="4100982"/>
            <a:ext cx="187163" cy="765635"/>
          </a:xfrm>
          <a:prstGeom prst="straightConnector1">
            <a:avLst/>
          </a:prstGeom>
          <a:ln w="1905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C1FD827-BACF-4FA7-9DA7-EF1F80A68854}"/>
              </a:ext>
            </a:extLst>
          </p:cNvPr>
          <p:cNvCxnSpPr>
            <a:cxnSpLocks/>
          </p:cNvCxnSpPr>
          <p:nvPr/>
        </p:nvCxnSpPr>
        <p:spPr>
          <a:xfrm>
            <a:off x="9408299" y="2621232"/>
            <a:ext cx="0" cy="2245384"/>
          </a:xfrm>
          <a:prstGeom prst="straightConnector1">
            <a:avLst/>
          </a:prstGeom>
          <a:ln w="1905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0EDDB04-11F0-40CD-B6EA-77617E97DB66}"/>
              </a:ext>
            </a:extLst>
          </p:cNvPr>
          <p:cNvCxnSpPr>
            <a:cxnSpLocks/>
          </p:cNvCxnSpPr>
          <p:nvPr/>
        </p:nvCxnSpPr>
        <p:spPr>
          <a:xfrm flipH="1">
            <a:off x="10009060" y="4107091"/>
            <a:ext cx="252427" cy="750759"/>
          </a:xfrm>
          <a:prstGeom prst="straightConnector1">
            <a:avLst/>
          </a:prstGeom>
          <a:ln w="1905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12D123E-542F-436C-9554-BC9FFF86C161}"/>
              </a:ext>
            </a:extLst>
          </p:cNvPr>
          <p:cNvCxnSpPr>
            <a:cxnSpLocks/>
          </p:cNvCxnSpPr>
          <p:nvPr/>
        </p:nvCxnSpPr>
        <p:spPr>
          <a:xfrm flipH="1">
            <a:off x="10605175" y="3182871"/>
            <a:ext cx="443710" cy="1683746"/>
          </a:xfrm>
          <a:prstGeom prst="straightConnector1">
            <a:avLst/>
          </a:prstGeom>
          <a:ln w="1905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706742" y="2365906"/>
            <a:ext cx="1403112" cy="622428"/>
          </a:xfrm>
          <a:prstGeom prst="rect">
            <a:avLst/>
          </a:prstGeom>
          <a:solidFill>
            <a:srgbClr val="D2CFBD"/>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tx1"/>
                </a:solidFill>
                <a:latin typeface="Arial" panose="020B0604020202020204" pitchFamily="34" charset="0"/>
                <a:cs typeface="Arial" panose="020B0604020202020204" pitchFamily="34" charset="0"/>
              </a:rPr>
              <a:t>Neurology</a:t>
            </a:r>
          </a:p>
        </p:txBody>
      </p:sp>
      <p:sp>
        <p:nvSpPr>
          <p:cNvPr id="15" name="Rectangle 14"/>
          <p:cNvSpPr/>
          <p:nvPr/>
        </p:nvSpPr>
        <p:spPr>
          <a:xfrm>
            <a:off x="10278227" y="2906067"/>
            <a:ext cx="1403112" cy="622428"/>
          </a:xfrm>
          <a:prstGeom prst="rect">
            <a:avLst/>
          </a:prstGeom>
          <a:solidFill>
            <a:srgbClr val="D2CFBD"/>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tx1"/>
                </a:solidFill>
                <a:latin typeface="Arial" panose="020B0604020202020204" pitchFamily="34" charset="0"/>
                <a:cs typeface="Arial" panose="020B0604020202020204" pitchFamily="34" charset="0"/>
              </a:rPr>
              <a:t>Occupational</a:t>
            </a:r>
            <a:br>
              <a:rPr lang="en-GB" dirty="0">
                <a:solidFill>
                  <a:schemeClr val="tx1"/>
                </a:solidFill>
                <a:latin typeface="Arial" panose="020B0604020202020204" pitchFamily="34" charset="0"/>
                <a:cs typeface="Arial" panose="020B0604020202020204" pitchFamily="34" charset="0"/>
              </a:rPr>
            </a:br>
            <a:r>
              <a:rPr lang="en-GB" dirty="0">
                <a:solidFill>
                  <a:schemeClr val="tx1"/>
                </a:solidFill>
                <a:latin typeface="Arial" panose="020B0604020202020204" pitchFamily="34" charset="0"/>
                <a:cs typeface="Arial" panose="020B0604020202020204" pitchFamily="34" charset="0"/>
              </a:rPr>
              <a:t>therapy</a:t>
            </a:r>
          </a:p>
        </p:txBody>
      </p:sp>
      <p:sp>
        <p:nvSpPr>
          <p:cNvPr id="16" name="Rectangle 15"/>
          <p:cNvSpPr/>
          <p:nvPr/>
        </p:nvSpPr>
        <p:spPr>
          <a:xfrm>
            <a:off x="9492485" y="3789768"/>
            <a:ext cx="1403112" cy="622428"/>
          </a:xfrm>
          <a:prstGeom prst="rect">
            <a:avLst/>
          </a:prstGeom>
          <a:solidFill>
            <a:srgbClr val="D2CFBD"/>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tx1"/>
                </a:solidFill>
                <a:latin typeface="Arial" panose="020B0604020202020204" pitchFamily="34" charset="0"/>
                <a:cs typeface="Arial" panose="020B0604020202020204" pitchFamily="34" charset="0"/>
              </a:rPr>
              <a:t>Social</a:t>
            </a:r>
            <a:br>
              <a:rPr lang="en-GB" dirty="0">
                <a:solidFill>
                  <a:schemeClr val="tx1"/>
                </a:solidFill>
                <a:latin typeface="Arial" panose="020B0604020202020204" pitchFamily="34" charset="0"/>
                <a:cs typeface="Arial" panose="020B0604020202020204" pitchFamily="34" charset="0"/>
              </a:rPr>
            </a:br>
            <a:r>
              <a:rPr lang="en-GB" dirty="0">
                <a:solidFill>
                  <a:schemeClr val="tx1"/>
                </a:solidFill>
                <a:latin typeface="Arial" panose="020B0604020202020204" pitchFamily="34" charset="0"/>
                <a:cs typeface="Arial" panose="020B0604020202020204" pitchFamily="34" charset="0"/>
              </a:rPr>
              <a:t>work</a:t>
            </a:r>
          </a:p>
        </p:txBody>
      </p:sp>
      <p:sp>
        <p:nvSpPr>
          <p:cNvPr id="17" name="Rectangle 16"/>
          <p:cNvSpPr/>
          <p:nvPr/>
        </p:nvSpPr>
        <p:spPr>
          <a:xfrm>
            <a:off x="7921000" y="3791007"/>
            <a:ext cx="1403112" cy="622428"/>
          </a:xfrm>
          <a:prstGeom prst="rect">
            <a:avLst/>
          </a:prstGeom>
          <a:solidFill>
            <a:srgbClr val="D2CFBD"/>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tx1"/>
                </a:solidFill>
                <a:latin typeface="Arial" panose="020B0604020202020204" pitchFamily="34" charset="0"/>
                <a:cs typeface="Arial" panose="020B0604020202020204" pitchFamily="34" charset="0"/>
              </a:rPr>
              <a:t>Physical </a:t>
            </a:r>
            <a:br>
              <a:rPr lang="en-GB" dirty="0">
                <a:solidFill>
                  <a:schemeClr val="tx1"/>
                </a:solidFill>
                <a:latin typeface="Arial" panose="020B0604020202020204" pitchFamily="34" charset="0"/>
                <a:cs typeface="Arial" panose="020B0604020202020204" pitchFamily="34" charset="0"/>
              </a:rPr>
            </a:br>
            <a:r>
              <a:rPr lang="en-GB" dirty="0">
                <a:solidFill>
                  <a:schemeClr val="tx1"/>
                </a:solidFill>
                <a:latin typeface="Arial" panose="020B0604020202020204" pitchFamily="34" charset="0"/>
                <a:cs typeface="Arial" panose="020B0604020202020204" pitchFamily="34" charset="0"/>
              </a:rPr>
              <a:t>therapy</a:t>
            </a:r>
          </a:p>
        </p:txBody>
      </p:sp>
      <p:sp>
        <p:nvSpPr>
          <p:cNvPr id="18" name="Rectangle 17"/>
          <p:cNvSpPr/>
          <p:nvPr/>
        </p:nvSpPr>
        <p:spPr>
          <a:xfrm>
            <a:off x="7135257" y="2981920"/>
            <a:ext cx="1403112" cy="622428"/>
          </a:xfrm>
          <a:prstGeom prst="rect">
            <a:avLst/>
          </a:prstGeom>
          <a:solidFill>
            <a:srgbClr val="D2CFBD"/>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dirty="0">
                <a:solidFill>
                  <a:schemeClr val="tx1"/>
                </a:solidFill>
                <a:latin typeface="Arial" panose="020B0604020202020204" pitchFamily="34" charset="0"/>
                <a:cs typeface="Arial" panose="020B0604020202020204" pitchFamily="34" charset="0"/>
              </a:rPr>
              <a:t>Speech</a:t>
            </a:r>
            <a:br>
              <a:rPr lang="en-GB" dirty="0">
                <a:solidFill>
                  <a:schemeClr val="tx1"/>
                </a:solidFill>
                <a:latin typeface="Arial" panose="020B0604020202020204" pitchFamily="34" charset="0"/>
                <a:cs typeface="Arial" panose="020B0604020202020204" pitchFamily="34" charset="0"/>
              </a:rPr>
            </a:br>
            <a:r>
              <a:rPr lang="en-GB" dirty="0">
                <a:solidFill>
                  <a:schemeClr val="tx1"/>
                </a:solidFill>
                <a:latin typeface="Arial" panose="020B0604020202020204" pitchFamily="34" charset="0"/>
                <a:cs typeface="Arial" panose="020B0604020202020204" pitchFamily="34" charset="0"/>
              </a:rPr>
              <a:t>therapy</a:t>
            </a:r>
          </a:p>
        </p:txBody>
      </p:sp>
    </p:spTree>
    <p:custDataLst>
      <p:tags r:id="rId1"/>
    </p:custDataLst>
    <p:extLst>
      <p:ext uri="{BB962C8B-B14F-4D97-AF65-F5344CB8AC3E}">
        <p14:creationId xmlns:p14="http://schemas.microsoft.com/office/powerpoint/2010/main" val="12959935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XQcB0C6"/>
  <p:tag name="ARTICULATE_SLIDE_COUNT" val="26"/>
  <p:tag name="ARTICULATE_PROJECT_OPEN" val="0"/>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7843C6-C183-422A-ABB1-65FFF8A2EA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0E0459-E050-43DE-A644-5368B4A5A29D}">
  <ds:schemaRefs>
    <ds:schemaRef ds:uri="http://schemas.openxmlformats.org/package/2006/metadata/core-properties"/>
    <ds:schemaRef ds:uri="http://purl.org/dc/terms/"/>
    <ds:schemaRef ds:uri="http://schemas.microsoft.com/office/infopath/2007/PartnerControls"/>
    <ds:schemaRef ds:uri="http://purl.org/dc/dcmitype/"/>
    <ds:schemaRef ds:uri="http://schemas.microsoft.com/office/2006/documentManagement/types"/>
    <ds:schemaRef ds:uri="08562aa6-c0ad-4fb9-8a82-15409d3a28b4"/>
    <ds:schemaRef ds:uri="28627d7c-4416-4bc1-86cf-ca6c3a42a8f2"/>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96CF0862-CB1E-40B6-A1AD-41FFDB9893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13796</TotalTime>
  <Words>15971</Words>
  <Application>Microsoft Office PowerPoint</Application>
  <PresentationFormat>Widescreen</PresentationFormat>
  <Paragraphs>786</Paragraphs>
  <Slides>34</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BlinkMacSystemFont</vt:lpstr>
      <vt:lpstr>Calibri</vt:lpstr>
      <vt:lpstr>Times New Roman</vt:lpstr>
      <vt:lpstr>Wingdings</vt:lpstr>
      <vt:lpstr>Neurotorium - PowerPoint-Skabelon - 2022-01-28</vt:lpstr>
      <vt:lpstr>PowerPoint Presentation</vt:lpstr>
      <vt:lpstr>Approaches to the treatment of Parkinson’s disease</vt:lpstr>
      <vt:lpstr>Pharmacological approaches to treating Parkinson’s disease</vt:lpstr>
      <vt:lpstr>Levodopa</vt:lpstr>
      <vt:lpstr>Mechanism of action of levodopa plus a peripheral dopa decarboxylase inhibitor</vt:lpstr>
      <vt:lpstr>Strengths and limitations of levodopa</vt:lpstr>
      <vt:lpstr>Change in levodopa response over time – ‘wearing-off’</vt:lpstr>
      <vt:lpstr>Dyskinesia and motor fluctuations</vt:lpstr>
      <vt:lpstr>Other medications used in the treatment of Parkinson’s disease (I)</vt:lpstr>
      <vt:lpstr>Other medications used in the treatment of Parkinson’s disease (II)</vt:lpstr>
      <vt:lpstr>Other medications used in the treatment of Parkinson’s disease (III)</vt:lpstr>
      <vt:lpstr>Other medications used in the treatment of Parkinson’s disease (IV)</vt:lpstr>
      <vt:lpstr>Non-pharmacological approaches to treating Parkinson’s disease</vt:lpstr>
      <vt:lpstr>Holistic medicine and the multi-disciplinary approach</vt:lpstr>
      <vt:lpstr>Exercise and Parkinson’s disease</vt:lpstr>
      <vt:lpstr>Treatment principles in the advanced stages of Parkinson’s disease</vt:lpstr>
      <vt:lpstr>Device-aided surgical therapies for Parkinson’s disease</vt:lpstr>
      <vt:lpstr>Surgical approaches to treating Parkinson’s disease</vt:lpstr>
      <vt:lpstr>Deep brain stimulation</vt:lpstr>
      <vt:lpstr>Where to target  – The subthalamic nucleus (STN) versus the globus pallidus internus (GPi)</vt:lpstr>
      <vt:lpstr>The clinical efficacy of deep brain stimulation</vt:lpstr>
      <vt:lpstr>Pallidotomy for Parkinson’s disease</vt:lpstr>
      <vt:lpstr>Treatment efficacy of interventional therapies</vt:lpstr>
      <vt:lpstr>Future prospects for  disease-modifying treatments for Parkinson’s disease</vt:lpstr>
      <vt:lpstr>The ‘holy grail’ – disease-modifying drugs</vt:lpstr>
      <vt:lpstr>Immunotherapeutic approaches targeting α-synuclein</vt:lpstr>
      <vt:lpstr>Some other targets for disease modification</vt:lpstr>
      <vt:lpstr>Gene- and cell-based therapies</vt:lpstr>
      <vt:lpstr>Gene therapy</vt:lpstr>
      <vt:lpstr>The potential of stem cell therapies</vt:lpstr>
      <vt:lpstr>The future of treatment for Parkinson’s disease (I)</vt:lpstr>
      <vt:lpstr>The future of treatment for Parkinson’s disease (II)</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Viktoria-Maria Hvidtfelt Lykke</cp:lastModifiedBy>
  <cp:revision>1251</cp:revision>
  <cp:lastPrinted>2019-09-02T09:59:17Z</cp:lastPrinted>
  <dcterms:created xsi:type="dcterms:W3CDTF">2017-01-23T14:24:15Z</dcterms:created>
  <dcterms:modified xsi:type="dcterms:W3CDTF">2025-06-20T08:24:08Z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46037A0A-8216-4196-8276-A9048178043C</vt:lpwstr>
  </property>
  <property fmtid="{D5CDD505-2E9C-101B-9397-08002B2CF9AE}" pid="3" name="ArticulatePath">
    <vt:lpwstr>6 - Treatment principles 15-Aug-18</vt:lpwstr>
  </property>
  <property fmtid="{D5CDD505-2E9C-101B-9397-08002B2CF9AE}" pid="4" name="ContentTypeId">
    <vt:lpwstr>0x01010062B393518E922946AD600E2E02326B8A</vt:lpwstr>
  </property>
  <property fmtid="{D5CDD505-2E9C-101B-9397-08002B2CF9AE}" pid="5" name="MediaServiceImageTags">
    <vt:lpwstr/>
  </property>
</Properties>
</file>