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svg" ContentType="image/svg+xml"/>
  <Default Extension="rels" ContentType="application/vnd.openxmlformats-package.relationships+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commentAuthors.xml" ContentType="application/vnd.openxmlformats-officedocument.presentationml.commentAuthors+xml"/>
  <Override PartName="/ppt/authors.xml" ContentType="application/vnd.ms-powerpoint.authors+xml"/>
  <Override PartName="/customXml/item2.xml" ContentType="application/xml"/>
  <Override PartName="/customXml/itemProps2.xml" ContentType="application/vnd.openxmlformats-officedocument.customXmlProperties+xml"/>
  <Override PartName="/customXml/item1.xml" ContentType="application/xml"/>
  <Override PartName="/customXml/itemProps1.xml" ContentType="application/vnd.openxmlformats-officedocument.customXmlProperties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slideLayouts/slideLayout6.xml" ContentType="application/vnd.openxmlformats-officedocument.presentationml.slideLayout+xml"/>
  <Override PartName="/ppt/presProps.xml" ContentType="application/vnd.openxmlformats-officedocument.presentationml.presProps+xml"/>
  <Override PartName="/customXml/item3.xml" ContentType="application/xml"/>
  <Override PartName="/customXml/itemProps3.xml" ContentType="application/vnd.openxmlformats-officedocument.customXmlProperties+xml"/>
  <Override PartName="/ppt/tableStyles.xml" ContentType="application/vnd.openxmlformats-officedocument.presentationml.tableStyles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tags/tag14.xml" ContentType="application/vnd.openxmlformats-officedocument.presentationml.tags+xml"/>
  <Override PartName="/ppt/tags/tag1.xml" ContentType="application/vnd.openxmlformats-officedocument.presentationml.tags+xml"/>
  <Override PartName="/docProps/custom.xml" ContentType="application/vnd.openxmlformats-officedocument.custom-properties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Id3" /><Relationship Type="http://schemas.openxmlformats.org/package/2006/relationships/metadata/thumbnail" Target="/docProps/thumbnail.jpeg" Id="rId2" /><Relationship Type="http://schemas.openxmlformats.org/officeDocument/2006/relationships/officeDocument" Target="/ppt/presentation.xml" Id="rId1" /><Relationship Type="http://schemas.openxmlformats.org/officeDocument/2006/relationships/custom-properties" Target="/docProps/custom.xml" Id="rId5" /><Relationship Type="http://schemas.openxmlformats.org/officeDocument/2006/relationships/extended-properties" Target="/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6" r:id="rId4"/>
  </p:sldMasterIdLst>
  <p:notesMasterIdLst>
    <p:notesMasterId r:id="rId39"/>
  </p:notesMasterIdLst>
  <p:handoutMasterIdLst>
    <p:handoutMasterId r:id="rId40"/>
  </p:handoutMasterIdLst>
  <p:sldIdLst>
    <p:sldId id="260" r:id="rId20"/>
  </p:sldIdLst>
  <p:sldSz cx="12192000" cy="6858000"/>
  <p:notesSz cx="6797675" cy="9928225"/>
  <p:custDataLst>
    <p:tags r:id="rId41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53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C910755-3805-7BFA-6DD6-38D0DEB42E74}" name="LIM SHEN-YANG" initials="LS" userId="S::limshenyang@365.um.edu.my::9cfd9c3b-c36f-4671-b1b7-eaf4a1f3db1d" providerId="AD"/>
  <p188:author id="{F286F46B-D11B-7411-908D-9B4A368D0C37}" name="Chris Edge" initials="CE" userId="S::Chris.Edge@primeglobalpeople.com::9878e1fe-fc43-4c11-846c-29f97c46eb4b" providerId="AD"/>
  <p188:author id="{147F2874-1246-3F60-FA90-4223E9C36F93}" name="Bryn Farnsworth von Cederwald" initials="Bv" userId="S::bfc@lundbeckfonden.com::827f453e-d371-4a1e-8a43-bba9e40cc001" providerId="AD"/>
  <p188:author id="{62E723AE-9468-6AF4-9FB1-9993C575DEE3}" name="Rachel Jagger" initials="RJ" userId="Rachel Jagger" providerId="None"/>
  <p188:author id="{548E33BE-41FD-592C-5C8D-31BD765ADCA9}" name="Cambridge" initials="CB" userId="Cambridge" providerId="None"/>
  <p188:author id="{5ACDF9C1-C97A-4004-6B13-08511EB5CE41}" name="Rachel Jagger" initials="RJ" userId="S::Rachel.Jagger@primeglobalpeople.com::cf4acb15-657a-45e0-bad4-d602a69c1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User" initials="U" lastIdx="68" clrIdx="6">
    <p:extLst>
      <p:ext uri="{19B8F6BF-5375-455C-9EA6-DF929625EA0E}">
        <p15:presenceInfo xmlns:p15="http://schemas.microsoft.com/office/powerpoint/2012/main" userId="User" providerId="None"/>
      </p:ext>
    </p:extLst>
  </p:cmAuthor>
  <p:cmAuthor id="1" name="Christopher Edge" initials="CE" lastIdx="228" clrIdx="0"/>
  <p:cmAuthor id="2" name="Chris Edge" initials="CE" lastIdx="9" clrIdx="1"/>
  <p:cmAuthor id="3" name="Audrey Dufour" initials="AD" lastIdx="64" clrIdx="2"/>
  <p:cmAuthor id="4" name="Shen Yang Lim" initials="SYL" lastIdx="12" clrIdx="3">
    <p:extLst>
      <p:ext uri="{19B8F6BF-5375-455C-9EA6-DF929625EA0E}">
        <p15:presenceInfo xmlns:p15="http://schemas.microsoft.com/office/powerpoint/2012/main" userId="9812e3e6622eaa0d" providerId="Windows Live"/>
      </p:ext>
    </p:extLst>
  </p:cmAuthor>
  <p:cmAuthor id="5" name="Ebru Karakoc Madsen" initials="EKM" lastIdx="5" clrIdx="4">
    <p:extLst>
      <p:ext uri="{19B8F6BF-5375-455C-9EA6-DF929625EA0E}">
        <p15:presenceInfo xmlns:p15="http://schemas.microsoft.com/office/powerpoint/2012/main" userId="S-1-5-21-1839211835-619659539-556599288-180377" providerId="AD"/>
      </p:ext>
    </p:extLst>
  </p:cmAuthor>
  <p:cmAuthor id="6" name="Mikko Kuoppamäki" initials="MK" lastIdx="49" clrIdx="5">
    <p:extLst>
      <p:ext uri="{19B8F6BF-5375-455C-9EA6-DF929625EA0E}">
        <p15:presenceInfo xmlns:p15="http://schemas.microsoft.com/office/powerpoint/2012/main" userId="S-1-5-21-1839211835-619659539-556599288-22366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F0EA"/>
    <a:srgbClr val="E5DFD2"/>
    <a:srgbClr val="E5DFE2"/>
    <a:srgbClr val="D9D1CC"/>
    <a:srgbClr val="00FFFF"/>
    <a:srgbClr val="DEE7EE"/>
    <a:srgbClr val="CAD8E4"/>
    <a:srgbClr val="9FB7CD"/>
    <a:srgbClr val="BDCEDD"/>
    <a:srgbClr val="D0DB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62" autoAdjust="0"/>
    <p:restoredTop sz="78279" autoAdjust="0"/>
  </p:normalViewPr>
  <p:slideViewPr>
    <p:cSldViewPr snapToGrid="0" snapToObjects="1">
      <p:cViewPr varScale="1">
        <p:scale>
          <a:sx n="124" d="100"/>
          <a:sy n="124" d="100"/>
        </p:scale>
        <p:origin x="1338" y="108"/>
      </p:cViewPr>
      <p:guideLst>
        <p:guide orient="horz" pos="1253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8886"/>
    </p:cViewPr>
  </p:sorterViewPr>
  <p:notesViewPr>
    <p:cSldViewPr snapToGrid="0" snapToObjects="1">
      <p:cViewPr>
        <p:scale>
          <a:sx n="60" d="100"/>
          <a:sy n="60" d="100"/>
        </p:scale>
        <p:origin x="3202" y="-106"/>
      </p:cViewPr>
      <p:guideLst/>
    </p:cSldViewPr>
  </p:notesViewPr>
  <p:gridSpacing cx="36004" cy="36004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39" /><Relationship Type="http://schemas.openxmlformats.org/officeDocument/2006/relationships/commentAuthors" Target="/ppt/commentAuthors.xml" Id="rId42" /><Relationship Type="http://schemas.microsoft.com/office/2018/10/relationships/authors" Target="/ppt/authors.xml" Id="rId47" /><Relationship Type="http://schemas.openxmlformats.org/officeDocument/2006/relationships/customXml" Target="/customXml/item2.xml" Id="rId2" /><Relationship Type="http://schemas.openxmlformats.org/officeDocument/2006/relationships/customXml" Target="/customXml/item1.xml" Id="rId1" /><Relationship Type="http://schemas.openxmlformats.org/officeDocument/2006/relationships/handoutMaster" Target="/ppt/handoutMasters/handoutMaster1.xml" Id="rId40" /><Relationship Type="http://schemas.openxmlformats.org/officeDocument/2006/relationships/theme" Target="/ppt/theme/theme1.xml" Id="rId45" /><Relationship Type="http://schemas.openxmlformats.org/officeDocument/2006/relationships/viewProps" Target="/ppt/viewProps.xml" Id="rId44" /><Relationship Type="http://schemas.openxmlformats.org/officeDocument/2006/relationships/slideMaster" Target="/ppt/slideMasters/slideMaster1.xml" Id="rId4" /><Relationship Type="http://schemas.openxmlformats.org/officeDocument/2006/relationships/presProps" Target="/ppt/presProps.xml" Id="rId43" /><Relationship Type="http://schemas.openxmlformats.org/officeDocument/2006/relationships/customXml" Target="/customXml/item3.xml" Id="rId3" /><Relationship Type="http://schemas.openxmlformats.org/officeDocument/2006/relationships/tableStyles" Target="/ppt/tableStyles.xml" Id="rId46" /><Relationship Type="http://schemas.openxmlformats.org/officeDocument/2006/relationships/slide" Target="/ppt/slides/slide16.xml" Id="rId20" /><Relationship Type="http://schemas.openxmlformats.org/officeDocument/2006/relationships/tags" Target="/ppt/tags/tag1.xml" Id="rId41" /></Relationships>
</file>

<file path=ppt/handoutMasters/_rels/handoutMaster1.xml.rels>&#65279;<?xml version="1.0" encoding="utf-8"?><Relationships xmlns="http://schemas.openxmlformats.org/package/2006/relationships"><Relationship Type="http://schemas.openxmlformats.org/officeDocument/2006/relationships/theme" Target="/ppt/theme/theme3.xml" Id="rId1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20/06/2025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theme/theme2.xml" Id="rId1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20-06-2025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Id2" /><Relationship Type="http://schemas.openxmlformats.org/officeDocument/2006/relationships/notesMaster" Target="/ppt/notesMasters/notesMaster1.xml" Id="rId1" /></Relationship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4777959"/>
            <a:ext cx="5438140" cy="4351754"/>
          </a:xfrm>
        </p:spPr>
        <p:txBody>
          <a:bodyPr/>
          <a:lstStyle/>
          <a:p>
            <a:r>
              <a:rPr lang="en-GB" dirty="0"/>
              <a:t>Although levodopa and dopamine agonists are initially able to control motor symptoms effectively, eventually most patients will start to develop motor complications, which comprise ON– OFF motor fluctuations and dyskinesia.</a:t>
            </a:r>
            <a:r>
              <a:rPr lang="en-GB" baseline="30000" dirty="0"/>
              <a:t>1</a:t>
            </a:r>
            <a:endParaRPr lang="en-GB" dirty="0"/>
          </a:p>
          <a:p>
            <a:r>
              <a:rPr lang="en-GB" dirty="0"/>
              <a:t>‘Wearing-off’ is one of the more troublesome problems associated with long-term dopaminergic therapy.</a:t>
            </a:r>
            <a:r>
              <a:rPr lang="en-GB" baseline="30000" dirty="0"/>
              <a:t>5</a:t>
            </a:r>
            <a:r>
              <a:rPr lang="en-GB" dirty="0"/>
              <a:t> It is characterised by an increasingly short duration of effect of individual doses of levodopa or dopamine agonists, which results in a faster reversion to uncontrolled motor symptoms.</a:t>
            </a:r>
            <a:r>
              <a:rPr lang="en-GB" baseline="30000" dirty="0"/>
              <a:t>5</a:t>
            </a:r>
            <a:endParaRPr lang="en-GB" dirty="0"/>
          </a:p>
          <a:p>
            <a:r>
              <a:rPr lang="en-GB" dirty="0"/>
              <a:t>Current treatment of ‘wearing-off’ attempts to provide a more sustained and continuous delivery of dopaminergic medication by (a) increasing the frequency or dosage of medication, (b) splitting a single, large dose over several, smaller administrations (‘fractionation’), or (c) using a modified release form of medication, which remains effective over a longer duration.</a:t>
            </a:r>
            <a:r>
              <a:rPr lang="en-GB" baseline="30000" dirty="0"/>
              <a:t>5</a:t>
            </a:r>
            <a:endParaRPr lang="en-GB" dirty="0"/>
          </a:p>
          <a:p>
            <a:r>
              <a:rPr lang="en-GB" dirty="0"/>
              <a:t>During late-stage PD, oral administration of dopaminergic medication becomes less effective as patients experience more fluctuations and motor complications,</a:t>
            </a:r>
            <a:r>
              <a:rPr lang="en-GB" baseline="30000" dirty="0"/>
              <a:t>5</a:t>
            </a:r>
            <a:r>
              <a:rPr lang="en-GB" dirty="0"/>
              <a:t> and may also have difficulty swallowing.</a:t>
            </a:r>
            <a:r>
              <a:rPr lang="en-GB" baseline="30000" dirty="0"/>
              <a:t>6</a:t>
            </a:r>
            <a:r>
              <a:rPr lang="en-GB" dirty="0"/>
              <a:t> Several non-oral alternatives have been developed, including transdermal (e.g., patches), pulmonary (e.g., inhalers or nebulisers), nasal (e.g., intranasal sprays), buccal (e.g., absorbed under the tongue), and intraduodenal (intestinal infusion) medications.</a:t>
            </a:r>
            <a:r>
              <a:rPr lang="en-GB" baseline="30000" dirty="0"/>
              <a:t>5</a:t>
            </a:r>
            <a:r>
              <a:rPr lang="en-GB" dirty="0"/>
              <a:t>  </a:t>
            </a:r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1. </a:t>
            </a:r>
            <a:r>
              <a:rPr lang="en-GB" dirty="0" err="1"/>
              <a:t>Stocchi</a:t>
            </a:r>
            <a:r>
              <a:rPr lang="en-GB" dirty="0"/>
              <a:t> F. Conventional treatment-related motor complications: their prevention and treatment. In:  Wolters &amp; Baumann (eds). Parkinson Disease and Other Movement Disorders. VU University Press, 2014.</a:t>
            </a:r>
          </a:p>
          <a:p>
            <a:r>
              <a:rPr lang="en-GB" dirty="0"/>
              <a:t>2. Schapira AHV, Chaudhuri KR, Jenner P. Non-motor features of Parkinson disease. Nat Rev </a:t>
            </a:r>
            <a:r>
              <a:rPr lang="en-GB" dirty="0" err="1"/>
              <a:t>Neurosci</a:t>
            </a:r>
            <a:r>
              <a:rPr lang="en-GB" dirty="0"/>
              <a:t> 2017; 18 (8): 435–450.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3. Seppi K, Chaudhuri KR, Coelho M, et al</a:t>
            </a:r>
            <a:r>
              <a:rPr lang="en-GB" sz="1000" b="0" dirty="0">
                <a:solidFill>
                  <a:schemeClr val="accent6">
                    <a:lumMod val="10000"/>
                  </a:schemeClr>
                </a:solidFill>
                <a:latin typeface="+mn-lt"/>
              </a:rPr>
              <a:t>. </a:t>
            </a:r>
            <a:r>
              <a:rPr lang="en-GB" sz="1000" b="0" i="0" dirty="0">
                <a:solidFill>
                  <a:schemeClr val="accent6">
                    <a:lumMod val="10000"/>
                  </a:schemeClr>
                </a:solidFill>
                <a:effectLst/>
                <a:latin typeface="+mn-lt"/>
              </a:rPr>
              <a:t>Update on treatments for nonmotor symptoms of Parkinson's disease</a:t>
            </a:r>
            <a:r>
              <a:rPr lang="en-GB" b="0" i="0" dirty="0">
                <a:solidFill>
                  <a:schemeClr val="tx1"/>
                </a:solidFill>
                <a:effectLst/>
                <a:latin typeface="+mn-lt"/>
              </a:rPr>
              <a:t>—</a:t>
            </a:r>
            <a:r>
              <a:rPr lang="en-GB" sz="1000" b="0" i="0" dirty="0">
                <a:solidFill>
                  <a:schemeClr val="accent6">
                    <a:lumMod val="10000"/>
                  </a:schemeClr>
                </a:solidFill>
                <a:effectLst/>
                <a:latin typeface="+mn-lt"/>
              </a:rPr>
              <a:t>an evidence-based medicine review. Mov </a:t>
            </a:r>
            <a:r>
              <a:rPr lang="en-GB" sz="1000" b="0" i="0" dirty="0" err="1">
                <a:solidFill>
                  <a:schemeClr val="accent6">
                    <a:lumMod val="10000"/>
                  </a:schemeClr>
                </a:solidFill>
                <a:effectLst/>
                <a:latin typeface="+mn-lt"/>
              </a:rPr>
              <a:t>Disord</a:t>
            </a:r>
            <a:r>
              <a:rPr lang="en-GB" sz="1000" b="0" i="0" dirty="0">
                <a:solidFill>
                  <a:schemeClr val="accent6">
                    <a:lumMod val="10000"/>
                  </a:schemeClr>
                </a:solidFill>
                <a:effectLst/>
                <a:latin typeface="+mn-lt"/>
              </a:rPr>
              <a:t> 2019; 34 (2): 180–198.</a:t>
            </a:r>
          </a:p>
          <a:p>
            <a:r>
              <a:rPr lang="en-GB" dirty="0"/>
              <a:t>4. Chaudhuri KR, </a:t>
            </a:r>
            <a:r>
              <a:rPr lang="en-GB" dirty="0" err="1"/>
              <a:t>Bhidayasiri</a:t>
            </a:r>
            <a:r>
              <a:rPr lang="en-GB" dirty="0"/>
              <a:t> R, van Laar T. Unmet needs in Parkinson’s disease: new horizons in a changing landscape. Parkinsonism </a:t>
            </a:r>
            <a:r>
              <a:rPr lang="en-GB" dirty="0" err="1"/>
              <a:t>Relat</a:t>
            </a:r>
            <a:r>
              <a:rPr lang="en-GB" dirty="0"/>
              <a:t> </a:t>
            </a:r>
            <a:r>
              <a:rPr lang="en-GB" dirty="0" err="1"/>
              <a:t>Disord</a:t>
            </a:r>
            <a:r>
              <a:rPr lang="en-GB" dirty="0"/>
              <a:t> 2016; 33 (</a:t>
            </a:r>
            <a:r>
              <a:rPr lang="en-GB" dirty="0" err="1"/>
              <a:t>Suppl</a:t>
            </a:r>
            <a:r>
              <a:rPr lang="en-GB" dirty="0"/>
              <a:t> 1): S2–S8.</a:t>
            </a:r>
          </a:p>
          <a:p>
            <a:r>
              <a:rPr lang="en-GB" dirty="0"/>
              <a:t>5. Jenner P. Treatment of the later stages of Parkinson’s disease – pharmacological approaches now and in the future. </a:t>
            </a:r>
            <a:r>
              <a:rPr lang="en-GB" dirty="0" err="1"/>
              <a:t>Transl</a:t>
            </a:r>
            <a:r>
              <a:rPr lang="en-GB" dirty="0"/>
              <a:t> </a:t>
            </a:r>
            <a:r>
              <a:rPr lang="en-GB" dirty="0" err="1"/>
              <a:t>Neurodegener</a:t>
            </a:r>
            <a:r>
              <a:rPr lang="en-GB" dirty="0"/>
              <a:t> 2015; 4: 3.</a:t>
            </a:r>
          </a:p>
          <a:p>
            <a:r>
              <a:rPr lang="en-GB" dirty="0"/>
              <a:t>6. Miller N, Noble E, Jones D, Burn D. Hard to swallow: dysphagia in Parkinson’s disease. Age Ageing 2006; 35 (6): 614–618.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4452197"/>
      </p:ext>
    </p:extLst>
  </p:cSld>
  <p:clrMapOvr>
    <a:masterClrMapping/>
  </p:clrMapOvr>
</p:note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35117383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image" Target="/ppt/media/image2.svg" Id="rId38" /><Relationship Type="http://schemas.openxmlformats.org/officeDocument/2006/relationships/slideLayout" Target="/ppt/slideLayouts/slideLayout6.xml" Id="rId6" /><Relationship Type="http://schemas.openxmlformats.org/officeDocument/2006/relationships/image" Target="/ppt/media/image1.png" Id="rId37" /><Relationship Type="http://schemas.openxmlformats.org/officeDocument/2006/relationships/theme" Target="/ppt/theme/theme1.xml" Id="rId36" /></Relationships>
</file>

<file path=ppt/slideMasters/slideMaster1.xml><?xml version="1.0" encoding="utf-8"?>
<p:sldMaster xmlns:a16="http://schemas.microsoft.com/office/drawing/2014/main" xmlns:asvg="http://schemas.microsoft.com/office/drawing/2016/SVG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41038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6.xml.rels>&#65279;<?xml version="1.0" encoding="utf-8"?><Relationships xmlns="http://schemas.openxmlformats.org/package/2006/relationships"><Relationship Type="http://schemas.openxmlformats.org/officeDocument/2006/relationships/notesSlide" Target="/ppt/notesSlides/notesSlide16.xml" Id="rId3" /><Relationship Type="http://schemas.openxmlformats.org/officeDocument/2006/relationships/slideLayout" Target="/ppt/slideLayouts/slideLayout6.xml" Id="rId2" /><Relationship Type="http://schemas.openxmlformats.org/officeDocument/2006/relationships/tags" Target="/ppt/tags/tag14.xml" Id="rId1" /></Relationships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</p:spPr>
        <p:txBody>
          <a:bodyPr/>
          <a:lstStyle/>
          <a:p>
            <a:r>
              <a:rPr lang="en-GB" dirty="0"/>
              <a:t>Parkinson’s disease – Treatment principles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</p:spPr>
        <p:txBody>
          <a:bodyPr>
            <a:normAutofit fontScale="90000"/>
          </a:bodyPr>
          <a:lstStyle/>
          <a:p>
            <a:r>
              <a:rPr lang="en-US" dirty="0"/>
              <a:t>Treatment principles in the advanced stages of Parkinson’s disease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</p:spPr>
        <p:txBody>
          <a:bodyPr/>
          <a:lstStyle/>
          <a:p>
            <a:r>
              <a:rPr lang="en-US" sz="1800" dirty="0"/>
              <a:t>Because gastrointestinal issues commonly arise alongside or as part of the progression of PD, intestinal absorption may not always work optimally for drug delivery</a:t>
            </a:r>
            <a:r>
              <a:rPr lang="en-US" sz="1800" baseline="30000" dirty="0"/>
              <a:t>4</a:t>
            </a:r>
            <a:endParaRPr lang="en-GB" sz="1800" dirty="0"/>
          </a:p>
          <a:p>
            <a:r>
              <a:rPr lang="en-GB" sz="1800" dirty="0"/>
              <a:t>Improved levodopa delivery strategies explored include:</a:t>
            </a:r>
            <a:r>
              <a:rPr lang="en-GB" sz="1800" baseline="30000" dirty="0"/>
              <a:t>5</a:t>
            </a:r>
          </a:p>
          <a:p>
            <a:pPr lvl="1"/>
            <a:r>
              <a:rPr lang="en-GB" sz="1600" b="1" dirty="0"/>
              <a:t>Transdermal</a:t>
            </a:r>
            <a:r>
              <a:rPr lang="en-GB" sz="1600" dirty="0"/>
              <a:t> – through the skin, e.g., a patch</a:t>
            </a:r>
          </a:p>
          <a:p>
            <a:pPr lvl="1"/>
            <a:r>
              <a:rPr lang="en-GB" sz="1600" b="1" dirty="0"/>
              <a:t>Subcutaneous</a:t>
            </a:r>
            <a:r>
              <a:rPr lang="en-GB" sz="1600" dirty="0"/>
              <a:t> – via injection or continuous infusion</a:t>
            </a:r>
          </a:p>
          <a:p>
            <a:pPr lvl="1"/>
            <a:r>
              <a:rPr lang="en-GB" sz="1600" b="1" dirty="0"/>
              <a:t>Pulmonary</a:t>
            </a:r>
            <a:r>
              <a:rPr lang="en-GB" sz="1600" dirty="0"/>
              <a:t> – breathed into the lungs, e.g., an inhaler</a:t>
            </a:r>
          </a:p>
          <a:p>
            <a:pPr lvl="1"/>
            <a:r>
              <a:rPr lang="en-GB" sz="1600" b="1" dirty="0"/>
              <a:t>Percutaneous</a:t>
            </a:r>
            <a:r>
              <a:rPr lang="en-GB" sz="1600" dirty="0"/>
              <a:t> – directly into the intestine, e.g., intestinal infusion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</p:spPr>
        <p:txBody>
          <a:bodyPr>
            <a:normAutofit/>
          </a:bodyPr>
          <a:lstStyle/>
          <a:p>
            <a:r>
              <a:rPr lang="en-GB" sz="1800" dirty="0"/>
              <a:t>After long-term levodopa therapy, some patients develop motor complications, which comprise ON–OFF motor fluctuations and dyskinesia</a:t>
            </a:r>
            <a:r>
              <a:rPr lang="en-GB" sz="1800" baseline="30000" dirty="0"/>
              <a:t>1</a:t>
            </a:r>
          </a:p>
          <a:p>
            <a:r>
              <a:rPr lang="en-GB" sz="1800" dirty="0"/>
              <a:t>In the advanced stages, numerous non-motor symptoms will emerge which are more troublesome to the patient and respond only partially, if at all, to drugs</a:t>
            </a:r>
            <a:r>
              <a:rPr lang="en-GB" sz="1800" baseline="30000" dirty="0"/>
              <a:t>2,3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5C2EDF5-56C1-4608-A6B9-5E6A3CDB00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9" y="6102000"/>
            <a:ext cx="9213851" cy="619200"/>
          </a:xfrm>
        </p:spPr>
        <p:txBody>
          <a:bodyPr/>
          <a:lstStyle/>
          <a:p>
            <a:r>
              <a:rPr lang="en-US" dirty="0"/>
              <a:t>PD=Parkinson’s disease</a:t>
            </a:r>
          </a:p>
          <a:p>
            <a:endParaRPr lang="en-US" dirty="0"/>
          </a:p>
          <a:p>
            <a:r>
              <a:rPr lang="en-US" dirty="0"/>
              <a:t>1. </a:t>
            </a:r>
            <a:r>
              <a:rPr lang="en-GB" dirty="0" err="1"/>
              <a:t>Stocchi</a:t>
            </a:r>
            <a:r>
              <a:rPr lang="en-GB" dirty="0"/>
              <a:t>. Conventional treatment-related motor complications: their prevention and treatment. In:  Wolters &amp; Baumann (eds). Parkinson Disease and Other Movement Disorders. 2014;</a:t>
            </a:r>
          </a:p>
          <a:p>
            <a:r>
              <a:rPr lang="en-US" dirty="0"/>
              <a:t>2. Schapira et al. Nat Rev </a:t>
            </a:r>
            <a:r>
              <a:rPr lang="en-US" dirty="0" err="1"/>
              <a:t>Neurosci</a:t>
            </a:r>
            <a:r>
              <a:rPr lang="en-US" dirty="0"/>
              <a:t> 2017;18(8):435–450; 3. Seppi et al. Mov </a:t>
            </a:r>
            <a:r>
              <a:rPr lang="en-US" dirty="0" err="1"/>
              <a:t>Disord</a:t>
            </a:r>
            <a:r>
              <a:rPr lang="en-US" dirty="0"/>
              <a:t> 2019;34(2):180–198; </a:t>
            </a:r>
            <a:br>
              <a:rPr lang="en-US" dirty="0"/>
            </a:br>
            <a:r>
              <a:rPr lang="en-US" dirty="0"/>
              <a:t>4. </a:t>
            </a:r>
            <a:r>
              <a:rPr lang="en-GB" dirty="0"/>
              <a:t>Chaudhuri et al. Parkinsonism </a:t>
            </a:r>
            <a:r>
              <a:rPr lang="en-GB" dirty="0" err="1"/>
              <a:t>Relat</a:t>
            </a:r>
            <a:r>
              <a:rPr lang="en-GB" dirty="0"/>
              <a:t> </a:t>
            </a:r>
            <a:r>
              <a:rPr lang="en-GB" dirty="0" err="1"/>
              <a:t>Disord</a:t>
            </a:r>
            <a:r>
              <a:rPr lang="en-GB" dirty="0"/>
              <a:t> 2016;33(</a:t>
            </a:r>
            <a:r>
              <a:rPr lang="en-GB" dirty="0" err="1"/>
              <a:t>Suppl</a:t>
            </a:r>
            <a:r>
              <a:rPr lang="en-GB" dirty="0"/>
              <a:t> 1):S2–S8; 5. Jenner. </a:t>
            </a:r>
            <a:r>
              <a:rPr lang="en-GB" dirty="0" err="1"/>
              <a:t>Transl</a:t>
            </a:r>
            <a:r>
              <a:rPr lang="en-GB" dirty="0"/>
              <a:t> </a:t>
            </a:r>
            <a:r>
              <a:rPr lang="en-GB" dirty="0" err="1"/>
              <a:t>Neurodegener</a:t>
            </a:r>
            <a:r>
              <a:rPr lang="en-GB" dirty="0"/>
              <a:t> 2015;4:3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</p:spPr>
        <p:txBody>
          <a:bodyPr/>
          <a:lstStyle/>
          <a:p>
            <a:fld id="{6DBC486D-4FAB-B746-8B02-8D7C842291C6}" type="slidenum">
              <a:rPr lang="en-GB" smtClean="0"/>
              <a:pPr/>
              <a:t>16</a:t>
            </a:fld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5091827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fXQcB0C6"/>
  <p:tag name="ARTICULATE_SLIDE_COUNT" val="26"/>
  <p:tag name="ARTICULATE_PROJECT_OPEN" val="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&#65279;<?xml version="1.0" encoding="utf-8"?><Relationships xmlns="http://schemas.openxmlformats.org/package/2006/relationships"><Relationship Type="http://schemas.openxmlformats.org/officeDocument/2006/relationships/customXmlProps" Target="/customXml/itemProps1.xml" Id="rId1" /></Relationships>
</file>

<file path=customXml/_rels/item2.xml.rels>&#65279;<?xml version="1.0" encoding="utf-8"?><Relationships xmlns="http://schemas.openxmlformats.org/package/2006/relationships"><Relationship Type="http://schemas.openxmlformats.org/officeDocument/2006/relationships/customXmlProps" Target="/customXml/itemProps2.xml" Id="rId1" /></Relationships>
</file>

<file path=customXml/_rels/item3.xml.rels>&#65279;<?xml version="1.0" encoding="utf-8"?><Relationships xmlns="http://schemas.openxmlformats.org/package/2006/relationships"><Relationship Type="http://schemas.openxmlformats.org/officeDocument/2006/relationships/customXmlProps" Target="/customXml/itemProps3.xml" Id="rId1" 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37843C6-C183-422A-ABB1-65FFF8A2EA1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20E0459-E050-43DE-A644-5368B4A5A29D}">
  <ds:schemaRefs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purl.org/dc/dcmitype/"/>
    <ds:schemaRef ds:uri="http://schemas.microsoft.com/office/2006/documentManagement/types"/>
    <ds:schemaRef ds:uri="08562aa6-c0ad-4fb9-8a82-15409d3a28b4"/>
    <ds:schemaRef ds:uri="28627d7c-4416-4bc1-86cf-ca6c3a42a8f2"/>
    <ds:schemaRef ds:uri="http://schemas.microsoft.com/office/2006/metadata/properties"/>
    <ds:schemaRef ds:uri="http://www.w3.org/XML/1998/namespace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96CF0862-CB1E-40B6-A1AD-41FFDB9893E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13796</TotalTime>
  <Words>15971</Words>
  <Application>Microsoft Office PowerPoint</Application>
  <PresentationFormat>Widescreen</PresentationFormat>
  <Paragraphs>786</Paragraphs>
  <Slides>34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0" baseType="lpstr">
      <vt:lpstr>Arial</vt:lpstr>
      <vt:lpstr>BlinkMacSystemFont</vt:lpstr>
      <vt:lpstr>Calibri</vt:lpstr>
      <vt:lpstr>Times New Roman</vt:lpstr>
      <vt:lpstr>Wingdings</vt:lpstr>
      <vt:lpstr>Neurotorium - PowerPoint-Skabelon - 2022-01-28</vt:lpstr>
      <vt:lpstr>PowerPoint Presentation</vt:lpstr>
      <vt:lpstr>Approaches to the treatment of Parkinson’s disease</vt:lpstr>
      <vt:lpstr>Pharmacological approaches to treating Parkinson’s disease</vt:lpstr>
      <vt:lpstr>Levodopa</vt:lpstr>
      <vt:lpstr>Mechanism of action of levodopa plus a peripheral dopa decarboxylase inhibitor</vt:lpstr>
      <vt:lpstr>Strengths and limitations of levodopa</vt:lpstr>
      <vt:lpstr>Change in levodopa response over time – ‘wearing-off’</vt:lpstr>
      <vt:lpstr>Dyskinesia and motor fluctuations</vt:lpstr>
      <vt:lpstr>Other medications used in the treatment of Parkinson’s disease (I)</vt:lpstr>
      <vt:lpstr>Other medications used in the treatment of Parkinson’s disease (II)</vt:lpstr>
      <vt:lpstr>Other medications used in the treatment of Parkinson’s disease (III)</vt:lpstr>
      <vt:lpstr>Other medications used in the treatment of Parkinson’s disease (IV)</vt:lpstr>
      <vt:lpstr>Non-pharmacological approaches to treating Parkinson’s disease</vt:lpstr>
      <vt:lpstr>Holistic medicine and the multi-disciplinary approach</vt:lpstr>
      <vt:lpstr>Exercise and Parkinson’s disease</vt:lpstr>
      <vt:lpstr>Treatment principles in the advanced stages of Parkinson’s disease</vt:lpstr>
      <vt:lpstr>Device-aided surgical therapies for Parkinson’s disease</vt:lpstr>
      <vt:lpstr>Surgical approaches to treating Parkinson’s disease</vt:lpstr>
      <vt:lpstr>Deep brain stimulation</vt:lpstr>
      <vt:lpstr>Where to target  – The subthalamic nucleus (STN) versus the globus pallidus internus (GPi)</vt:lpstr>
      <vt:lpstr>The clinical efficacy of deep brain stimulation</vt:lpstr>
      <vt:lpstr>Pallidotomy for Parkinson’s disease</vt:lpstr>
      <vt:lpstr>Treatment efficacy of interventional therapies</vt:lpstr>
      <vt:lpstr>Future prospects for  disease-modifying treatments for Parkinson’s disease</vt:lpstr>
      <vt:lpstr>The ‘holy grail’ – disease-modifying drugs</vt:lpstr>
      <vt:lpstr>Immunotherapeutic approaches targeting α-synuclein</vt:lpstr>
      <vt:lpstr>Some other targets for disease modification</vt:lpstr>
      <vt:lpstr>Gene- and cell-based therapies</vt:lpstr>
      <vt:lpstr>Gene therapy</vt:lpstr>
      <vt:lpstr>The potential of stem cell therapies</vt:lpstr>
      <vt:lpstr>The future of treatment for Parkinson’s disease (I)</vt:lpstr>
      <vt:lpstr>The future of treatment for Parkinson’s disease (II)</vt:lpstr>
      <vt:lpstr>Summary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Viktoria-Maria Hvidtfelt Lykke</cp:lastModifiedBy>
  <cp:revision>1251</cp:revision>
  <cp:lastPrinted>2019-09-02T09:59:17Z</cp:lastPrinted>
  <dcterms:created xsi:type="dcterms:W3CDTF">2017-01-23T14:24:15Z</dcterms:created>
  <dcterms:modified xsi:type="dcterms:W3CDTF">2025-06-20T08:24:08Z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46037A0A-8216-4196-8276-A9048178043C</vt:lpwstr>
  </property>
  <property fmtid="{D5CDD505-2E9C-101B-9397-08002B2CF9AE}" pid="3" name="ArticulatePath">
    <vt:lpwstr>6 - Treatment principles 15-Aug-18</vt:lpwstr>
  </property>
  <property fmtid="{D5CDD505-2E9C-101B-9397-08002B2CF9AE}" pid="4" name="ContentTypeId">
    <vt:lpwstr>0x01010062B393518E922946AD600E2E02326B8A</vt:lpwstr>
  </property>
  <property fmtid="{D5CDD505-2E9C-101B-9397-08002B2CF9AE}" pid="5" name="MediaServiceImageTags">
    <vt:lpwstr/>
  </property>
</Properties>
</file>