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svg" ContentType="image/svg+xml"/>
  <Default Extension="rels" ContentType="application/vnd.openxmlformats-package.relationships+xml"/>
  <Override PartName="/ppt/presentation.xml" ContentType="application/vnd.openxmlformats-officedocument.presentationml.presentation.main+xml"/>
  <Override PartName="/ppt/notesMasters/notesMaster1.xml" ContentType="application/vnd.openxmlformats-officedocument.presentationml.notesMaster+xml"/>
  <Override PartName="/ppt/theme/theme2.xml" ContentType="application/vnd.openxmlformats-officedocument.theme+xml"/>
  <Override PartName="/ppt/commentAuthors.xml" ContentType="application/vnd.openxmlformats-officedocument.presentationml.commentAuthors+xml"/>
  <Override PartName="/ppt/authors.xml" ContentType="application/vnd.ms-powerpoint.authors+xml"/>
  <Override PartName="/customXml/item2.xml" ContentType="application/xml"/>
  <Override PartName="/customXml/itemProps2.xml" ContentType="application/vnd.openxmlformats-officedocument.customXmlProperties+xml"/>
  <Override PartName="/customXml/item1.xml" ContentType="application/xml"/>
  <Override PartName="/customXml/itemProps1.xml" ContentType="application/vnd.openxmlformats-officedocument.customXmlProperties+xml"/>
  <Override PartName="/ppt/slides/slide20.xml" ContentType="application/vnd.openxmlformats-officedocument.presentationml.slide+xml"/>
  <Override PartName="/ppt/notesSlides/notesSlide20.xml" ContentType="application/vnd.openxmlformats-officedocument.presentationml.notesSlid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ags/tag17.xml" ContentType="application/vnd.openxmlformats-officedocument.presentationml.tags+xml"/>
  <Override PartName="/ppt/handoutMasters/handoutMaster1.xml" ContentType="application/vnd.openxmlformats-officedocument.presentationml.handoutMaster+xml"/>
  <Override PartName="/ppt/theme/theme3.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customXml/item3.xml" ContentType="application/xml"/>
  <Override PartName="/customXml/itemProps3.xml" ContentType="application/vnd.openxmlformats-officedocument.customXmlProperties+xml"/>
  <Override PartName="/ppt/tableStyles.xml" ContentType="application/vnd.openxmlformats-officedocument.presentationml.tableStyles+xml"/>
  <Override PartName="/ppt/tags/tag1.xml" ContentType="application/vnd.openxmlformats-officedocument.presentationml.tags+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86" r:id="rId4"/>
  </p:sldMasterIdLst>
  <p:notesMasterIdLst>
    <p:notesMasterId r:id="rId39"/>
  </p:notesMasterIdLst>
  <p:handoutMasterIdLst>
    <p:handoutMasterId r:id="rId40"/>
  </p:handoutMasterIdLst>
  <p:sldIdLst>
    <p:sldId id="293" r:id="rId24"/>
  </p:sldIdLst>
  <p:sldSz cx="12192000" cy="6858000"/>
  <p:notesSz cx="6797675" cy="9928225"/>
  <p:custDataLst>
    <p:tags r:id="rId41"/>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53"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910755-3805-7BFA-6DD6-38D0DEB42E74}" name="LIM SHEN-YANG" initials="LS" userId="S::limshenyang@365.um.edu.my::9cfd9c3b-c36f-4671-b1b7-eaf4a1f3db1d" providerId="AD"/>
  <p188:author id="{F286F46B-D11B-7411-908D-9B4A368D0C37}" name="Chris Edge" initials="CE" userId="S::Chris.Edge@primeglobalpeople.com::9878e1fe-fc43-4c11-846c-29f97c46eb4b" providerId="AD"/>
  <p188:author id="{147F2874-1246-3F60-FA90-4223E9C36F93}" name="Bryn Farnsworth von Cederwald" initials="Bv" userId="S::bfc@lundbeckfonden.com::827f453e-d371-4a1e-8a43-bba9e40cc001" providerId="AD"/>
  <p188:author id="{62E723AE-9468-6AF4-9FB1-9993C575DEE3}" name="Rachel Jagger" initials="RJ" userId="Rachel Jagger" providerId="None"/>
  <p188:author id="{548E33BE-41FD-592C-5C8D-31BD765ADCA9}" name="Cambridge" initials="CB" userId="Cambridge" providerId="None"/>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User" initials="U" lastIdx="68" clrIdx="6">
    <p:extLst>
      <p:ext uri="{19B8F6BF-5375-455C-9EA6-DF929625EA0E}">
        <p15:presenceInfo xmlns:p15="http://schemas.microsoft.com/office/powerpoint/2012/main" userId="User" providerId="None"/>
      </p:ext>
    </p:extLst>
  </p:cmAuthor>
  <p:cmAuthor id="1" name="Christopher Edge" initials="CE" lastIdx="228" clrIdx="0"/>
  <p:cmAuthor id="2" name="Chris Edge" initials="CE" lastIdx="9" clrIdx="1"/>
  <p:cmAuthor id="3" name="Audrey Dufour" initials="AD" lastIdx="64" clrIdx="2"/>
  <p:cmAuthor id="4" name="Shen Yang Lim" initials="SYL" lastIdx="12" clrIdx="3">
    <p:extLst>
      <p:ext uri="{19B8F6BF-5375-455C-9EA6-DF929625EA0E}">
        <p15:presenceInfo xmlns:p15="http://schemas.microsoft.com/office/powerpoint/2012/main" userId="9812e3e6622eaa0d" providerId="Windows Live"/>
      </p:ext>
    </p:extLst>
  </p:cmAuthor>
  <p:cmAuthor id="5" name="Ebru Karakoc Madsen" initials="EKM" lastIdx="5" clrIdx="4">
    <p:extLst>
      <p:ext uri="{19B8F6BF-5375-455C-9EA6-DF929625EA0E}">
        <p15:presenceInfo xmlns:p15="http://schemas.microsoft.com/office/powerpoint/2012/main" userId="S-1-5-21-1839211835-619659539-556599288-180377" providerId="AD"/>
      </p:ext>
    </p:extLst>
  </p:cmAuthor>
  <p:cmAuthor id="6" name="Mikko Kuoppamäki" initials="MK" lastIdx="49" clrIdx="5">
    <p:extLst>
      <p:ext uri="{19B8F6BF-5375-455C-9EA6-DF929625EA0E}">
        <p15:presenceInfo xmlns:p15="http://schemas.microsoft.com/office/powerpoint/2012/main" userId="S-1-5-21-1839211835-619659539-556599288-2236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0EA"/>
    <a:srgbClr val="E5DFD2"/>
    <a:srgbClr val="E5DFE2"/>
    <a:srgbClr val="D9D1CC"/>
    <a:srgbClr val="00FFFF"/>
    <a:srgbClr val="DEE7EE"/>
    <a:srgbClr val="CAD8E4"/>
    <a:srgbClr val="9FB7CD"/>
    <a:srgbClr val="BDCEDD"/>
    <a:srgbClr val="D0DB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62" autoAdjust="0"/>
    <p:restoredTop sz="78279" autoAdjust="0"/>
  </p:normalViewPr>
  <p:slideViewPr>
    <p:cSldViewPr snapToGrid="0" snapToObjects="1">
      <p:cViewPr varScale="1">
        <p:scale>
          <a:sx n="124" d="100"/>
          <a:sy n="124" d="100"/>
        </p:scale>
        <p:origin x="1338" y="108"/>
      </p:cViewPr>
      <p:guideLst>
        <p:guide orient="horz" pos="1253"/>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8886"/>
    </p:cViewPr>
  </p:sorterViewPr>
  <p:notesViewPr>
    <p:cSldViewPr snapToGrid="0" snapToObjects="1">
      <p:cViewPr>
        <p:scale>
          <a:sx n="60" d="100"/>
          <a:sy n="60" d="100"/>
        </p:scale>
        <p:origin x="3202" y="-106"/>
      </p:cViewPr>
      <p:guideLst/>
    </p:cSldViewPr>
  </p:notesViewPr>
  <p:gridSpacing cx="36004" cy="36004"/>
</p:viewPr>
</file>

<file path=ppt/_rels/presentation.xml.rels>&#65279;<?xml version="1.0" encoding="utf-8"?><Relationships xmlns="http://schemas.openxmlformats.org/package/2006/relationships"><Relationship Type="http://schemas.openxmlformats.org/officeDocument/2006/relationships/notesMaster" Target="/ppt/notesMasters/notesMaster1.xml" Id="rId39" /><Relationship Type="http://schemas.openxmlformats.org/officeDocument/2006/relationships/commentAuthors" Target="/ppt/commentAuthors.xml" Id="rId42" /><Relationship Type="http://schemas.microsoft.com/office/2018/10/relationships/authors" Target="/ppt/authors.xml" Id="rId47" /><Relationship Type="http://schemas.openxmlformats.org/officeDocument/2006/relationships/customXml" Target="/customXml/item2.xml" Id="rId2" /><Relationship Type="http://schemas.openxmlformats.org/officeDocument/2006/relationships/customXml" Target="/customXml/item1.xml" Id="rId1" /><Relationship Type="http://schemas.openxmlformats.org/officeDocument/2006/relationships/slide" Target="/ppt/slides/slide20.xml" Id="rId24" /><Relationship Type="http://schemas.openxmlformats.org/officeDocument/2006/relationships/handoutMaster" Target="/ppt/handoutMasters/handoutMaster1.xml" Id="rId40" /><Relationship Type="http://schemas.openxmlformats.org/officeDocument/2006/relationships/theme" Target="/ppt/theme/theme1.xml" Id="rId45" /><Relationship Type="http://schemas.openxmlformats.org/officeDocument/2006/relationships/viewProps" Target="/ppt/viewProps.xml" Id="rId44" /><Relationship Type="http://schemas.openxmlformats.org/officeDocument/2006/relationships/slideMaster" Target="/ppt/slideMasters/slideMaster1.xml" Id="rId4" /><Relationship Type="http://schemas.openxmlformats.org/officeDocument/2006/relationships/presProps" Target="/ppt/presProps.xml" Id="rId43" /><Relationship Type="http://schemas.openxmlformats.org/officeDocument/2006/relationships/customXml" Target="/customXml/item3.xml" Id="rId3" /><Relationship Type="http://schemas.openxmlformats.org/officeDocument/2006/relationships/tableStyles" Target="/ppt/tableStyles.xml" Id="rId46" /><Relationship Type="http://schemas.openxmlformats.org/officeDocument/2006/relationships/tags" Target="/ppt/tags/tag1.xml" Id="rId41" /></Relationships>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3B6579D3-62B4-4809-8D0C-4876020E209D}" type="datetimeFigureOut">
              <a:rPr lang="en-GB" smtClean="0"/>
              <a:t>20/06/2025</a:t>
            </a:fld>
            <a:endParaRPr lang="en-GB"/>
          </a:p>
        </p:txBody>
      </p:sp>
      <p:sp>
        <p:nvSpPr>
          <p:cNvPr id="4" name="Footer Placehold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799FA8D8-D74F-5A4A-BB10-7F88E22CEF6D}" type="datetimeFigureOut">
              <a:t>20-06-2025</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0.xml.rels>&#65279;<?xml version="1.0" encoding="utf-8"?><Relationships xmlns="http://schemas.openxmlformats.org/package/2006/relationships"><Relationship Type="http://schemas.openxmlformats.org/officeDocument/2006/relationships/slide" Target="/ppt/slides/slide20.xml" Id="rId2" /><Relationship Type="http://schemas.openxmlformats.org/officeDocument/2006/relationships/notesMaster" Target="/ppt/notesMasters/notesMaster1.xml" Id="rId1" /></Relationship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958"/>
            <a:ext cx="5438140" cy="4370805"/>
          </a:xfrm>
        </p:spPr>
        <p:txBody>
          <a:bodyPr/>
          <a:lstStyle/>
          <a:p>
            <a:r>
              <a:rPr lang="en-GB" dirty="0"/>
              <a:t>The most common targets for DBS are the subthalamic nucleus (STN) and the globus pallidus internus (</a:t>
            </a:r>
            <a:r>
              <a:rPr lang="en-GB" dirty="0" err="1"/>
              <a:t>GPi</a:t>
            </a:r>
            <a:r>
              <a:rPr lang="en-GB" dirty="0"/>
              <a:t>).</a:t>
            </a:r>
            <a:r>
              <a:rPr lang="en-GB" baseline="30000" dirty="0"/>
              <a:t>1</a:t>
            </a:r>
            <a:r>
              <a:rPr lang="en-GB" dirty="0"/>
              <a:t> However, the optimal choice of target is still unclear since, when looking at the evidence, there do not appear to be unequivocal, clinically significant differences that make one target obviously superior to the other.</a:t>
            </a:r>
            <a:r>
              <a:rPr lang="en-GB" baseline="30000" dirty="0"/>
              <a:t>7</a:t>
            </a:r>
            <a:r>
              <a:rPr lang="en-GB" dirty="0"/>
              <a:t> </a:t>
            </a:r>
          </a:p>
          <a:p>
            <a:r>
              <a:rPr lang="en-GB" dirty="0"/>
              <a:t>Some researchers have expressed concerns that STN DBS may have more significant adverse effects on cognition, as compared with </a:t>
            </a:r>
            <a:r>
              <a:rPr lang="en-GB" dirty="0" err="1"/>
              <a:t>GPi</a:t>
            </a:r>
            <a:r>
              <a:rPr lang="en-GB" dirty="0"/>
              <a:t> DBS.</a:t>
            </a:r>
            <a:r>
              <a:rPr lang="en-GB" baseline="30000" dirty="0"/>
              <a:t>8</a:t>
            </a:r>
            <a:r>
              <a:rPr lang="en-GB" dirty="0"/>
              <a:t> However, a high-quality trial showed no difference between the two methods in a combined score of cognition, mood, and behaviour.</a:t>
            </a:r>
            <a:r>
              <a:rPr lang="en-GB" baseline="30000" dirty="0"/>
              <a:t>4</a:t>
            </a:r>
            <a:endParaRPr lang="en-GB" dirty="0"/>
          </a:p>
          <a:p>
            <a:r>
              <a:rPr lang="en-GB" dirty="0"/>
              <a:t> </a:t>
            </a:r>
          </a:p>
          <a:p>
            <a:r>
              <a:rPr lang="en-GB" dirty="0"/>
              <a:t>References:</a:t>
            </a:r>
          </a:p>
          <a:p>
            <a:r>
              <a:rPr lang="en-GB" dirty="0"/>
              <a:t>1. </a:t>
            </a:r>
            <a:r>
              <a:rPr lang="en-GB" dirty="0" err="1"/>
              <a:t>Pouratian</a:t>
            </a:r>
            <a:r>
              <a:rPr lang="en-GB" dirty="0"/>
              <a:t> N, Thakkar S, Kim W, Bronstein JM. Deep brain stimulation for the treatment of Parkinson’s disease: efficacy and safety. Degener </a:t>
            </a:r>
            <a:r>
              <a:rPr lang="en-GB" dirty="0" err="1"/>
              <a:t>Neurol</a:t>
            </a:r>
            <a:r>
              <a:rPr lang="en-GB" dirty="0"/>
              <a:t> </a:t>
            </a:r>
            <a:r>
              <a:rPr lang="en-GB" dirty="0" err="1"/>
              <a:t>Neuromuscul</a:t>
            </a:r>
            <a:r>
              <a:rPr lang="en-GB" dirty="0"/>
              <a:t> Dis 2012; 2012 (2): 107–117.</a:t>
            </a:r>
          </a:p>
          <a:p>
            <a:r>
              <a:rPr lang="en-GB" sz="1000" dirty="0"/>
              <a:t>2. </a:t>
            </a:r>
            <a:r>
              <a:rPr lang="en-GB" sz="1000" dirty="0" err="1"/>
              <a:t>Mahlknecht</a:t>
            </a:r>
            <a:r>
              <a:rPr lang="en-GB" sz="1000" dirty="0"/>
              <a:t> P, </a:t>
            </a:r>
            <a:r>
              <a:rPr lang="en-GB" sz="1000" dirty="0" err="1"/>
              <a:t>Foltynie</a:t>
            </a:r>
            <a:r>
              <a:rPr lang="en-GB" sz="1000" dirty="0"/>
              <a:t> T, Limousin P, </a:t>
            </a:r>
            <a:r>
              <a:rPr lang="en-GB" sz="1000" dirty="0" err="1"/>
              <a:t>Poewe</a:t>
            </a:r>
            <a:r>
              <a:rPr lang="en-GB" sz="1000" dirty="0"/>
              <a:t> W. How does deep brain stimulation change the course of Parkinson’s disease? Mov </a:t>
            </a:r>
            <a:r>
              <a:rPr lang="en-GB" sz="1000" dirty="0" err="1"/>
              <a:t>Disord</a:t>
            </a:r>
            <a:r>
              <a:rPr lang="en-GB" sz="1000" dirty="0"/>
              <a:t> 2022; 37 (8): 1581–1592.</a:t>
            </a:r>
          </a:p>
          <a:p>
            <a:r>
              <a:rPr lang="en-GB" dirty="0"/>
              <a:t>3. </a:t>
            </a:r>
            <a:r>
              <a:rPr lang="en-GB" dirty="0" err="1"/>
              <a:t>Castrioto</a:t>
            </a:r>
            <a:r>
              <a:rPr lang="en-GB" dirty="0"/>
              <a:t> A, Moro E. New targets for deep brain stimulation treatment of Parkinson’s disease. Expert Rev </a:t>
            </a:r>
            <a:r>
              <a:rPr lang="en-GB" dirty="0" err="1"/>
              <a:t>Neurother</a:t>
            </a:r>
            <a:r>
              <a:rPr lang="en-GB" dirty="0"/>
              <a:t> 2013; 13 (12): 1319–1328.</a:t>
            </a:r>
          </a:p>
          <a:p>
            <a:r>
              <a:rPr lang="en-GB" dirty="0"/>
              <a:t>4. </a:t>
            </a:r>
            <a:r>
              <a:rPr lang="en-GB" dirty="0" err="1"/>
              <a:t>Odekerken</a:t>
            </a:r>
            <a:r>
              <a:rPr lang="en-GB" dirty="0"/>
              <a:t> VJJ, Boel JA, Schmand BA, et al. </a:t>
            </a:r>
            <a:r>
              <a:rPr lang="en-GB" dirty="0" err="1"/>
              <a:t>GPi</a:t>
            </a:r>
            <a:r>
              <a:rPr lang="en-GB" dirty="0"/>
              <a:t> vs STN deep brain stimulation for Parkinson disease: three-year follow-up. Neurology 2016; 86 (8): 755–761. </a:t>
            </a:r>
          </a:p>
          <a:p>
            <a:r>
              <a:rPr lang="en-GB" sz="1000" dirty="0"/>
              <a:t>5. Follett KA, Weaver FM, Stern M, et al. Pallidal versus subthalamic deep-brain stimulation for Parkinson’s disease. N Engl J Med 2010; 362 (22): 2077–2091.</a:t>
            </a:r>
          </a:p>
          <a:p>
            <a:r>
              <a:rPr lang="en-GB" sz="1000" dirty="0"/>
              <a:t>6. </a:t>
            </a:r>
            <a:r>
              <a:rPr lang="en-GB" sz="1000" dirty="0" err="1"/>
              <a:t>Thevathasan</a:t>
            </a:r>
            <a:r>
              <a:rPr lang="en-GB" sz="1000" dirty="0"/>
              <a:t> W, </a:t>
            </a:r>
            <a:r>
              <a:rPr lang="en-GB" sz="1000" dirty="0" err="1"/>
              <a:t>Debu</a:t>
            </a:r>
            <a:r>
              <a:rPr lang="en-GB" sz="1000" dirty="0"/>
              <a:t> B, Aziz T, et al. Pedunculopontine nucleus deep brain stimulation in Parkinson’s disease: a clinical review. Mov </a:t>
            </a:r>
            <a:r>
              <a:rPr lang="en-GB" sz="1000" dirty="0" err="1"/>
              <a:t>Disord</a:t>
            </a:r>
            <a:r>
              <a:rPr lang="en-GB" sz="1000" dirty="0"/>
              <a:t> 2018; 33 (1): 10–20.</a:t>
            </a:r>
          </a:p>
          <a:p>
            <a:r>
              <a:rPr lang="en-GB" dirty="0"/>
              <a:t>7. Tan Z-G, Zhou Q, Huang T, Jiang Y. Efficacies of globus pallidus stimulation and subthalamic nucleus stimulation for advanced Parkinson’s disease: a meta-analysis of randomized controlled trials. Clin </a:t>
            </a:r>
            <a:r>
              <a:rPr lang="en-GB" dirty="0" err="1"/>
              <a:t>Interv</a:t>
            </a:r>
            <a:r>
              <a:rPr lang="en-GB" dirty="0"/>
              <a:t> Aging 2016; 11: 777–786. </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8. Tagliati M. Turning tables: should </a:t>
            </a:r>
            <a:r>
              <a:rPr lang="en-GB" dirty="0" err="1"/>
              <a:t>GPi</a:t>
            </a:r>
            <a:r>
              <a:rPr lang="en-GB" dirty="0"/>
              <a:t> become the preferred DBS target for Parkinson disease? Neurology 2012; 79 (1): 19–20.</a:t>
            </a:r>
          </a:p>
        </p:txBody>
      </p:sp>
      <p:sp>
        <p:nvSpPr>
          <p:cNvPr id="4" name="Slide Number Placeholder 3"/>
          <p:cNvSpPr>
            <a:spLocks noGrp="1"/>
          </p:cNvSpPr>
          <p:nvPr>
            <p:ph type="sldNum" sz="quarter" idx="10"/>
          </p:nvPr>
        </p:nvSpPr>
        <p:spPr/>
        <p:txBody>
          <a:bodyPr/>
          <a:lstStyle/>
          <a:p>
            <a:fld id="{037C2873-EBE5-CF42-9E30-7832FC02D1D9}" type="slidenum">
              <a:rPr lang="en-GB" smtClean="0"/>
              <a:t>20</a:t>
            </a:fld>
            <a:endParaRPr lang="en-GB"/>
          </a:p>
        </p:txBody>
      </p:sp>
    </p:spTree>
    <p:extLst>
      <p:ext uri="{BB962C8B-B14F-4D97-AF65-F5344CB8AC3E}">
        <p14:creationId xmlns:p14="http://schemas.microsoft.com/office/powerpoint/2010/main" val="3351792727"/>
      </p:ext>
    </p:extLst>
  </p:cSld>
  <p:clrMapOvr>
    <a:masterClrMapping/>
  </p:clrMapOvr>
</p:note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874951183"/>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8" /><Relationship Type="http://schemas.openxmlformats.org/officeDocument/2006/relationships/slideLayout" Target="/ppt/slideLayouts/slideLayout2.xml" Id="rId2" /><Relationship Type="http://schemas.openxmlformats.org/officeDocument/2006/relationships/image" Target="/ppt/media/image1.png" Id="rId37" /><Relationship Type="http://schemas.openxmlformats.org/officeDocument/2006/relationships/theme" Target="/ppt/theme/theme1.xml" Id="rId36"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41038058"/>
      </p:ext>
    </p:extLst>
  </p:cSld>
  <p:clrMap bg1="lt1" tx1="dk1" bg2="lt2" tx2="dk2" accent1="accent1" accent2="accent2" accent3="accent3" accent4="accent4" accent5="accent5" accent6="accent6" hlink="hlink" folHlink="folHlink"/>
  <p:sldLayoutIdLst>
    <p:sldLayoutId id="2147483688" r:id="rId2"/>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20.xml.rels>&#65279;<?xml version="1.0" encoding="utf-8"?><Relationships xmlns="http://schemas.openxmlformats.org/package/2006/relationships"><Relationship Type="http://schemas.openxmlformats.org/officeDocument/2006/relationships/notesSlide" Target="/ppt/notesSlides/notesSlide20.xml" Id="rId3" /><Relationship Type="http://schemas.openxmlformats.org/officeDocument/2006/relationships/slideLayout" Target="/ppt/slideLayouts/slideLayout2.xml" Id="rId2" /><Relationship Type="http://schemas.openxmlformats.org/officeDocument/2006/relationships/tags" Target="/ppt/tags/tag17.xml" Id="rId1" /></Relationships>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7"/>
          </p:nvPr>
        </p:nvSpPr>
        <p:spPr>
          <a:xfrm>
            <a:off x="539749" y="539750"/>
            <a:ext cx="9213851" cy="266676"/>
          </a:xfrm>
        </p:spPr>
        <p:txBody>
          <a:bodyPr/>
          <a:lstStyle/>
          <a:p>
            <a:r>
              <a:rPr lang="en-GB" dirty="0"/>
              <a:t>Parkinson’s disease – Treatment principles</a:t>
            </a:r>
          </a:p>
        </p:txBody>
      </p:sp>
      <p:sp>
        <p:nvSpPr>
          <p:cNvPr id="2" name="Title 1"/>
          <p:cNvSpPr>
            <a:spLocks noGrp="1"/>
          </p:cNvSpPr>
          <p:nvPr>
            <p:ph type="title"/>
          </p:nvPr>
        </p:nvSpPr>
        <p:spPr>
          <a:xfrm>
            <a:off x="539749" y="814386"/>
            <a:ext cx="9213851" cy="332399"/>
          </a:xfrm>
        </p:spPr>
        <p:txBody>
          <a:bodyPr anchor="t">
            <a:normAutofit fontScale="90000"/>
          </a:bodyPr>
          <a:lstStyle/>
          <a:p>
            <a:r>
              <a:rPr lang="en-GB" sz="2700" dirty="0"/>
              <a:t>Where to target </a:t>
            </a:r>
            <a:br>
              <a:rPr lang="en-GB" dirty="0"/>
            </a:br>
            <a:r>
              <a:rPr lang="en-GB" sz="2000" dirty="0"/>
              <a:t>– The subthalamic nucleus (STN) versus the globus pallidus internus (</a:t>
            </a:r>
            <a:r>
              <a:rPr lang="en-GB" sz="2000" dirty="0" err="1"/>
              <a:t>GPi</a:t>
            </a:r>
            <a:r>
              <a:rPr lang="en-GB" sz="2000" dirty="0"/>
              <a:t>)</a:t>
            </a:r>
          </a:p>
        </p:txBody>
      </p:sp>
      <p:sp>
        <p:nvSpPr>
          <p:cNvPr id="3" name="Content Placeholder 2"/>
          <p:cNvSpPr>
            <a:spLocks noGrp="1"/>
          </p:cNvSpPr>
          <p:nvPr>
            <p:ph idx="19"/>
          </p:nvPr>
        </p:nvSpPr>
        <p:spPr>
          <a:xfrm>
            <a:off x="539750" y="1416785"/>
            <a:ext cx="9213849" cy="4415215"/>
          </a:xfrm>
        </p:spPr>
        <p:txBody>
          <a:bodyPr>
            <a:normAutofit/>
          </a:bodyPr>
          <a:lstStyle/>
          <a:p>
            <a:endParaRPr lang="en-GB" dirty="0"/>
          </a:p>
          <a:p>
            <a:r>
              <a:rPr lang="en-GB" dirty="0"/>
              <a:t>There is an ongoing discussion concerning the relative efficacy of stimulating the subthalamic nucleus (STN) versus the globus pallidus internus (</a:t>
            </a:r>
            <a:r>
              <a:rPr lang="en-GB" dirty="0" err="1"/>
              <a:t>GPi</a:t>
            </a:r>
            <a:r>
              <a:rPr lang="en-GB" dirty="0"/>
              <a:t>) in treating PD</a:t>
            </a:r>
            <a:r>
              <a:rPr lang="en-GB" baseline="30000" dirty="0"/>
              <a:t>1,2</a:t>
            </a:r>
          </a:p>
          <a:p>
            <a:r>
              <a:rPr lang="en-GB" dirty="0"/>
              <a:t>Strong clinical evidence supports the use of DBS for PD, with data showing improvements of motor and non-motor complications and quality of life – whilst some data suggest that </a:t>
            </a:r>
            <a:r>
              <a:rPr lang="en-GB" dirty="0" err="1"/>
              <a:t>GPi</a:t>
            </a:r>
            <a:r>
              <a:rPr lang="en-GB" dirty="0"/>
              <a:t> DBS might be less effective than STN DBS, other data contradict this</a:t>
            </a:r>
            <a:r>
              <a:rPr lang="en-GB" baseline="30000" dirty="0"/>
              <a:t>3-5</a:t>
            </a:r>
          </a:p>
          <a:p>
            <a:r>
              <a:rPr lang="en-GB" dirty="0"/>
              <a:t>However, neither STN nor </a:t>
            </a:r>
            <a:r>
              <a:rPr lang="en-GB" dirty="0" err="1"/>
              <a:t>GPi</a:t>
            </a:r>
            <a:r>
              <a:rPr lang="en-GB" dirty="0"/>
              <a:t> stimulation provides control of non-dopaminergic symptoms (e.g., levodopa-unresponsive gait and balance impairment, and cognitive decline)</a:t>
            </a:r>
            <a:r>
              <a:rPr lang="en-GB" baseline="30000" dirty="0"/>
              <a:t>3</a:t>
            </a:r>
          </a:p>
          <a:p>
            <a:r>
              <a:rPr lang="en-GB" dirty="0"/>
              <a:t>Other areas of the brain are under investigation, such as the pedunculopontine nucleus (PPN), with the aim of finding a brain region which, when stimulated by DBS, would lead to the improvement in the symptoms adversely affecting the quality of life of patients with PD</a:t>
            </a:r>
            <a:r>
              <a:rPr lang="en-GB" baseline="30000" dirty="0"/>
              <a:t>3,6</a:t>
            </a:r>
          </a:p>
        </p:txBody>
      </p:sp>
      <p:sp>
        <p:nvSpPr>
          <p:cNvPr id="6" name="Text Placeholder 5">
            <a:extLst>
              <a:ext uri="{FF2B5EF4-FFF2-40B4-BE49-F238E27FC236}">
                <a16:creationId xmlns:a16="http://schemas.microsoft.com/office/drawing/2014/main" id="{CAF03598-C0D5-431B-8587-1D31944E97E3}"/>
              </a:ext>
            </a:extLst>
          </p:cNvPr>
          <p:cNvSpPr>
            <a:spLocks noGrp="1"/>
          </p:cNvSpPr>
          <p:nvPr>
            <p:ph type="body" sz="quarter" idx="18"/>
          </p:nvPr>
        </p:nvSpPr>
        <p:spPr>
          <a:xfrm>
            <a:off x="539749" y="6102000"/>
            <a:ext cx="9213851" cy="619200"/>
          </a:xfrm>
        </p:spPr>
        <p:txBody>
          <a:bodyPr/>
          <a:lstStyle/>
          <a:p>
            <a:r>
              <a:rPr lang="en-GB" dirty="0"/>
              <a:t>DBS=deep brain stimulation; </a:t>
            </a:r>
            <a:r>
              <a:rPr lang="en-GB" dirty="0" err="1"/>
              <a:t>GPi</a:t>
            </a:r>
            <a:r>
              <a:rPr lang="en-GB" dirty="0"/>
              <a:t>=globus pallidus internus; PD=Parkinson’s disease; PPN=pedunculopontine nucleus; STN=subthalamic nucleus</a:t>
            </a:r>
          </a:p>
          <a:p>
            <a:endParaRPr lang="en-GB" dirty="0"/>
          </a:p>
          <a:p>
            <a:r>
              <a:rPr lang="en-GB" dirty="0"/>
              <a:t>1. </a:t>
            </a:r>
            <a:r>
              <a:rPr lang="en-GB" dirty="0" err="1"/>
              <a:t>Pouratian</a:t>
            </a:r>
            <a:r>
              <a:rPr lang="en-GB" dirty="0"/>
              <a:t> et al. Degener </a:t>
            </a:r>
            <a:r>
              <a:rPr lang="en-GB" dirty="0" err="1"/>
              <a:t>Neurol</a:t>
            </a:r>
            <a:r>
              <a:rPr lang="en-GB" dirty="0"/>
              <a:t> </a:t>
            </a:r>
            <a:r>
              <a:rPr lang="en-GB" dirty="0" err="1"/>
              <a:t>Neuromuscul</a:t>
            </a:r>
            <a:r>
              <a:rPr lang="en-GB" dirty="0"/>
              <a:t> Dis 2012;2012(2):107–117; 2. </a:t>
            </a:r>
            <a:r>
              <a:rPr lang="en-GB" dirty="0" err="1"/>
              <a:t>Mahlknecht</a:t>
            </a:r>
            <a:r>
              <a:rPr lang="en-GB" dirty="0"/>
              <a:t> et al. Mov </a:t>
            </a:r>
            <a:r>
              <a:rPr lang="en-GB" dirty="0" err="1"/>
              <a:t>Disord</a:t>
            </a:r>
            <a:r>
              <a:rPr lang="en-GB" dirty="0"/>
              <a:t> 2022;37(8):1581–1592; </a:t>
            </a:r>
          </a:p>
          <a:p>
            <a:r>
              <a:rPr lang="en-GB" dirty="0"/>
              <a:t>3. </a:t>
            </a:r>
            <a:r>
              <a:rPr lang="en-GB" dirty="0" err="1"/>
              <a:t>Castrioto</a:t>
            </a:r>
            <a:r>
              <a:rPr lang="en-GB" dirty="0"/>
              <a:t> &amp; Moro. Expert Rev </a:t>
            </a:r>
            <a:r>
              <a:rPr lang="en-GB" dirty="0" err="1"/>
              <a:t>Neurother</a:t>
            </a:r>
            <a:r>
              <a:rPr lang="en-GB" dirty="0"/>
              <a:t> 2013;13(12):1319–1328; 4. </a:t>
            </a:r>
            <a:r>
              <a:rPr lang="en-GB" dirty="0" err="1"/>
              <a:t>Odekerken</a:t>
            </a:r>
            <a:r>
              <a:rPr lang="en-GB" dirty="0"/>
              <a:t> et al. Neurology 2016;86(8):755–761; </a:t>
            </a:r>
            <a:br>
              <a:rPr lang="en-GB" dirty="0"/>
            </a:br>
            <a:r>
              <a:rPr lang="da-DK" dirty="0"/>
              <a:t>5. Follett et al. N Engl J Med 2010;362(22):2077–2091; 6. Thevathasan et al. Mov Disord 2018;33(1):10–20</a:t>
            </a:r>
          </a:p>
        </p:txBody>
      </p:sp>
      <p:sp>
        <p:nvSpPr>
          <p:cNvPr id="4" name="Slide Number Placeholder 3"/>
          <p:cNvSpPr>
            <a:spLocks noGrp="1"/>
          </p:cNvSpPr>
          <p:nvPr>
            <p:ph type="sldNum" sz="quarter" idx="4"/>
          </p:nvPr>
        </p:nvSpPr>
        <p:spPr>
          <a:xfrm>
            <a:off x="11326690" y="6434112"/>
            <a:ext cx="595310" cy="153888"/>
          </a:xfrm>
        </p:spPr>
        <p:txBody>
          <a:bodyPr/>
          <a:lstStyle/>
          <a:p>
            <a:fld id="{6DBC486D-4FAB-B746-8B02-8D7C842291C6}" type="slidenum">
              <a:rPr lang="en-GB" smtClean="0"/>
              <a:pPr/>
              <a:t>20</a:t>
            </a:fld>
            <a:endParaRPr lang="en-GB"/>
          </a:p>
        </p:txBody>
      </p:sp>
    </p:spTree>
    <p:custDataLst>
      <p:tags r:id="rId1"/>
    </p:custDataLst>
    <p:extLst>
      <p:ext uri="{BB962C8B-B14F-4D97-AF65-F5344CB8AC3E}">
        <p14:creationId xmlns:p14="http://schemas.microsoft.com/office/powerpoint/2010/main" val="14114990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fXQcB0C6"/>
  <p:tag name="ARTICULATE_SLIDE_COUNT" val="26"/>
  <p:tag name="ARTICULATE_PROJECT_OPEN" val="0"/>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37843C6-C183-422A-ABB1-65FFF8A2EA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20E0459-E050-43DE-A644-5368B4A5A29D}">
  <ds:schemaRefs>
    <ds:schemaRef ds:uri="http://schemas.openxmlformats.org/package/2006/metadata/core-properties"/>
    <ds:schemaRef ds:uri="http://purl.org/dc/terms/"/>
    <ds:schemaRef ds:uri="http://schemas.microsoft.com/office/infopath/2007/PartnerControls"/>
    <ds:schemaRef ds:uri="http://purl.org/dc/dcmitype/"/>
    <ds:schemaRef ds:uri="http://schemas.microsoft.com/office/2006/documentManagement/types"/>
    <ds:schemaRef ds:uri="08562aa6-c0ad-4fb9-8a82-15409d3a28b4"/>
    <ds:schemaRef ds:uri="28627d7c-4416-4bc1-86cf-ca6c3a42a8f2"/>
    <ds:schemaRef ds:uri="http://schemas.microsoft.com/office/2006/metadata/properties"/>
    <ds:schemaRef ds:uri="http://www.w3.org/XML/1998/namespace"/>
    <ds:schemaRef ds:uri="http://purl.org/dc/elements/1.1/"/>
  </ds:schemaRefs>
</ds:datastoreItem>
</file>

<file path=customXml/itemProps3.xml><?xml version="1.0" encoding="utf-8"?>
<ds:datastoreItem xmlns:ds="http://schemas.openxmlformats.org/officeDocument/2006/customXml" ds:itemID="{96CF0862-CB1E-40B6-A1AD-41FFDB9893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13796</TotalTime>
  <Words>15971</Words>
  <Application>Microsoft Office PowerPoint</Application>
  <PresentationFormat>Widescreen</PresentationFormat>
  <Paragraphs>786</Paragraphs>
  <Slides>34</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BlinkMacSystemFont</vt:lpstr>
      <vt:lpstr>Calibri</vt:lpstr>
      <vt:lpstr>Times New Roman</vt:lpstr>
      <vt:lpstr>Wingdings</vt:lpstr>
      <vt:lpstr>Neurotorium - PowerPoint-Skabelon - 2022-01-28</vt:lpstr>
      <vt:lpstr>PowerPoint Presentation</vt:lpstr>
      <vt:lpstr>Approaches to the treatment of Parkinson’s disease</vt:lpstr>
      <vt:lpstr>Pharmacological approaches to treating Parkinson’s disease</vt:lpstr>
      <vt:lpstr>Levodopa</vt:lpstr>
      <vt:lpstr>Mechanism of action of levodopa plus a peripheral dopa decarboxylase inhibitor</vt:lpstr>
      <vt:lpstr>Strengths and limitations of levodopa</vt:lpstr>
      <vt:lpstr>Change in levodopa response over time – ‘wearing-off’</vt:lpstr>
      <vt:lpstr>Dyskinesia and motor fluctuations</vt:lpstr>
      <vt:lpstr>Other medications used in the treatment of Parkinson’s disease (I)</vt:lpstr>
      <vt:lpstr>Other medications used in the treatment of Parkinson’s disease (II)</vt:lpstr>
      <vt:lpstr>Other medications used in the treatment of Parkinson’s disease (III)</vt:lpstr>
      <vt:lpstr>Other medications used in the treatment of Parkinson’s disease (IV)</vt:lpstr>
      <vt:lpstr>Non-pharmacological approaches to treating Parkinson’s disease</vt:lpstr>
      <vt:lpstr>Holistic medicine and the multi-disciplinary approach</vt:lpstr>
      <vt:lpstr>Exercise and Parkinson’s disease</vt:lpstr>
      <vt:lpstr>Treatment principles in the advanced stages of Parkinson’s disease</vt:lpstr>
      <vt:lpstr>Device-aided surgical therapies for Parkinson’s disease</vt:lpstr>
      <vt:lpstr>Surgical approaches to treating Parkinson’s disease</vt:lpstr>
      <vt:lpstr>Deep brain stimulation</vt:lpstr>
      <vt:lpstr>Where to target  – The subthalamic nucleus (STN) versus the globus pallidus internus (GPi)</vt:lpstr>
      <vt:lpstr>The clinical efficacy of deep brain stimulation</vt:lpstr>
      <vt:lpstr>Pallidotomy for Parkinson’s disease</vt:lpstr>
      <vt:lpstr>Treatment efficacy of interventional therapies</vt:lpstr>
      <vt:lpstr>Future prospects for  disease-modifying treatments for Parkinson’s disease</vt:lpstr>
      <vt:lpstr>The ‘holy grail’ – disease-modifying drugs</vt:lpstr>
      <vt:lpstr>Immunotherapeutic approaches targeting α-synuclein</vt:lpstr>
      <vt:lpstr>Some other targets for disease modification</vt:lpstr>
      <vt:lpstr>Gene- and cell-based therapies</vt:lpstr>
      <vt:lpstr>Gene therapy</vt:lpstr>
      <vt:lpstr>The potential of stem cell therapies</vt:lpstr>
      <vt:lpstr>The future of treatment for Parkinson’s disease (I)</vt:lpstr>
      <vt:lpstr>The future of treatment for Parkinson’s disease (II)</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Viktoria-Maria Hvidtfelt Lykke</cp:lastModifiedBy>
  <cp:revision>1251</cp:revision>
  <cp:lastPrinted>2019-09-02T09:59:17Z</cp:lastPrinted>
  <dcterms:created xsi:type="dcterms:W3CDTF">2017-01-23T14:24:15Z</dcterms:created>
  <dcterms:modified xsi:type="dcterms:W3CDTF">2025-06-20T08:24:08Z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46037A0A-8216-4196-8276-A9048178043C</vt:lpwstr>
  </property>
  <property fmtid="{D5CDD505-2E9C-101B-9397-08002B2CF9AE}" pid="3" name="ArticulatePath">
    <vt:lpwstr>6 - Treatment principles 15-Aug-18</vt:lpwstr>
  </property>
  <property fmtid="{D5CDD505-2E9C-101B-9397-08002B2CF9AE}" pid="4" name="ContentTypeId">
    <vt:lpwstr>0x01010062B393518E922946AD600E2E02326B8A</vt:lpwstr>
  </property>
  <property fmtid="{D5CDD505-2E9C-101B-9397-08002B2CF9AE}" pid="5" name="MediaServiceImageTags">
    <vt:lpwstr/>
  </property>
</Properties>
</file>