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svg" ContentType="image/svg+xml"/>
  <Default Extension="rels" ContentType="application/vnd.openxmlformats-package.relationships+xml"/>
  <Override PartName="/ppt/presentation.xml" ContentType="application/vnd.openxmlformats-officedocument.presentationml.presentation.main+xml"/>
  <Override PartName="/ppt/notesMasters/notesMaster1.xml" ContentType="application/vnd.openxmlformats-officedocument.presentationml.notesMaster+xml"/>
  <Override PartName="/ppt/theme/theme2.xml" ContentType="application/vnd.openxmlformats-officedocument.theme+xml"/>
  <Override PartName="/ppt/commentAuthors.xml" ContentType="application/vnd.openxmlformats-officedocument.presentationml.commentAuthors+xml"/>
  <Override PartName="/ppt/authors.xml" ContentType="application/vnd.ms-powerpoint.authors+xml"/>
  <Override PartName="/customXml/item2.xml" ContentType="application/xml"/>
  <Override PartName="/customXml/itemProps2.xml" ContentType="application/vnd.openxmlformats-officedocument.customXmlProperties+xml"/>
  <Override PartName="/customXml/item1.xml" ContentType="application/xml"/>
  <Override PartName="/customXml/itemProps1.xml" ContentType="application/vnd.openxmlformats-officedocument.customXmlProperties+xml"/>
  <Override PartName="/ppt/handoutMasters/handoutMaster1.xml" ContentType="application/vnd.openxmlformats-officedocument.presentationml.handoutMaster+xml"/>
  <Override PartName="/ppt/theme/theme3.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s/slide23.xml" ContentType="application/vnd.openxmlformats-officedocument.presentationml.slide+xml"/>
  <Override PartName="/ppt/notesSlides/notesSlide23.xml" ContentType="application/vnd.openxmlformats-officedocument.presentationml.notesSlide+xml"/>
  <Override PartName="/ppt/presProps.xml" ContentType="application/vnd.openxmlformats-officedocument.presentationml.presProps+xml"/>
  <Override PartName="/customXml/item3.xml" ContentType="application/xml"/>
  <Override PartName="/customXml/itemProps3.xml" ContentType="application/vnd.openxmlformats-officedocument.customXmlProperties+xml"/>
  <Override PartName="/ppt/tableStyles.xml" ContentType="application/vnd.openxmlformats-officedocument.presentationml.tableStyles+xml"/>
  <Override PartName="/ppt/tags/tag1.xml" ContentType="application/vnd.openxmlformats-officedocument.presentationml.tags+xml"/>
  <Override PartName="/docProps/custom.xml" ContentType="application/vnd.openxmlformats-officedocument.custom-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custom-properties" Target="/docProps/custom.xml" Id="rId5"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86" r:id="rId4"/>
  </p:sldMasterIdLst>
  <p:notesMasterIdLst>
    <p:notesMasterId r:id="rId39"/>
  </p:notesMasterIdLst>
  <p:handoutMasterIdLst>
    <p:handoutMasterId r:id="rId40"/>
  </p:handoutMasterIdLst>
  <p:sldIdLst>
    <p:sldId id="975" r:id="rId27"/>
  </p:sldIdLst>
  <p:sldSz cx="12192000" cy="6858000"/>
  <p:notesSz cx="6797675" cy="9928225"/>
  <p:custDataLst>
    <p:tags r:id="rId41"/>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53"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910755-3805-7BFA-6DD6-38D0DEB42E74}" name="LIM SHEN-YANG" initials="LS" userId="S::limshenyang@365.um.edu.my::9cfd9c3b-c36f-4671-b1b7-eaf4a1f3db1d" providerId="AD"/>
  <p188:author id="{F286F46B-D11B-7411-908D-9B4A368D0C37}" name="Chris Edge" initials="CE" userId="S::Chris.Edge@primeglobalpeople.com::9878e1fe-fc43-4c11-846c-29f97c46eb4b" providerId="AD"/>
  <p188:author id="{147F2874-1246-3F60-FA90-4223E9C36F93}" name="Bryn Farnsworth von Cederwald" initials="Bv" userId="S::bfc@lundbeckfonden.com::827f453e-d371-4a1e-8a43-bba9e40cc001" providerId="AD"/>
  <p188:author id="{62E723AE-9468-6AF4-9FB1-9993C575DEE3}" name="Rachel Jagger" initials="RJ" userId="Rachel Jagger" providerId="None"/>
  <p188:author id="{548E33BE-41FD-592C-5C8D-31BD765ADCA9}" name="Cambridge" initials="CB" userId="Cambridge" providerId="None"/>
  <p188:author id="{5ACDF9C1-C97A-4004-6B13-08511EB5CE41}" name="Rachel Jagger" initials="RJ" userId="S::Rachel.Jagger@primeglobalpeople.com::cf4acb15-657a-45e0-bad4-d602a69c1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User" initials="U" lastIdx="68" clrIdx="6">
    <p:extLst>
      <p:ext uri="{19B8F6BF-5375-455C-9EA6-DF929625EA0E}">
        <p15:presenceInfo xmlns:p15="http://schemas.microsoft.com/office/powerpoint/2012/main" userId="User" providerId="None"/>
      </p:ext>
    </p:extLst>
  </p:cmAuthor>
  <p:cmAuthor id="1" name="Christopher Edge" initials="CE" lastIdx="228" clrIdx="0"/>
  <p:cmAuthor id="2" name="Chris Edge" initials="CE" lastIdx="9" clrIdx="1"/>
  <p:cmAuthor id="3" name="Audrey Dufour" initials="AD" lastIdx="64" clrIdx="2"/>
  <p:cmAuthor id="4" name="Shen Yang Lim" initials="SYL" lastIdx="12" clrIdx="3">
    <p:extLst>
      <p:ext uri="{19B8F6BF-5375-455C-9EA6-DF929625EA0E}">
        <p15:presenceInfo xmlns:p15="http://schemas.microsoft.com/office/powerpoint/2012/main" userId="9812e3e6622eaa0d" providerId="Windows Live"/>
      </p:ext>
    </p:extLst>
  </p:cmAuthor>
  <p:cmAuthor id="5" name="Ebru Karakoc Madsen" initials="EKM" lastIdx="5" clrIdx="4">
    <p:extLst>
      <p:ext uri="{19B8F6BF-5375-455C-9EA6-DF929625EA0E}">
        <p15:presenceInfo xmlns:p15="http://schemas.microsoft.com/office/powerpoint/2012/main" userId="S-1-5-21-1839211835-619659539-556599288-180377" providerId="AD"/>
      </p:ext>
    </p:extLst>
  </p:cmAuthor>
  <p:cmAuthor id="6" name="Mikko Kuoppamäki" initials="MK" lastIdx="49" clrIdx="5">
    <p:extLst>
      <p:ext uri="{19B8F6BF-5375-455C-9EA6-DF929625EA0E}">
        <p15:presenceInfo xmlns:p15="http://schemas.microsoft.com/office/powerpoint/2012/main" userId="S-1-5-21-1839211835-619659539-556599288-2236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0EA"/>
    <a:srgbClr val="E5DFD2"/>
    <a:srgbClr val="E5DFE2"/>
    <a:srgbClr val="D9D1CC"/>
    <a:srgbClr val="00FFFF"/>
    <a:srgbClr val="DEE7EE"/>
    <a:srgbClr val="CAD8E4"/>
    <a:srgbClr val="9FB7CD"/>
    <a:srgbClr val="BDCEDD"/>
    <a:srgbClr val="D0DB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62" autoAdjust="0"/>
    <p:restoredTop sz="78279" autoAdjust="0"/>
  </p:normalViewPr>
  <p:slideViewPr>
    <p:cSldViewPr snapToGrid="0" snapToObjects="1">
      <p:cViewPr varScale="1">
        <p:scale>
          <a:sx n="124" d="100"/>
          <a:sy n="124" d="100"/>
        </p:scale>
        <p:origin x="1338" y="108"/>
      </p:cViewPr>
      <p:guideLst>
        <p:guide orient="horz" pos="1253"/>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8886"/>
    </p:cViewPr>
  </p:sorterViewPr>
  <p:notesViewPr>
    <p:cSldViewPr snapToGrid="0" snapToObjects="1">
      <p:cViewPr>
        <p:scale>
          <a:sx n="60" d="100"/>
          <a:sy n="60" d="100"/>
        </p:scale>
        <p:origin x="3202" y="-106"/>
      </p:cViewPr>
      <p:guideLst/>
    </p:cSldViewPr>
  </p:notesViewPr>
  <p:gridSpacing cx="36004" cy="36004"/>
</p:viewPr>
</file>

<file path=ppt/_rels/presentation.xml.rels>&#65279;<?xml version="1.0" encoding="utf-8"?><Relationships xmlns="http://schemas.openxmlformats.org/package/2006/relationships"><Relationship Type="http://schemas.openxmlformats.org/officeDocument/2006/relationships/notesMaster" Target="/ppt/notesMasters/notesMaster1.xml" Id="rId39" /><Relationship Type="http://schemas.openxmlformats.org/officeDocument/2006/relationships/commentAuthors" Target="/ppt/commentAuthors.xml" Id="rId42" /><Relationship Type="http://schemas.microsoft.com/office/2018/10/relationships/authors" Target="/ppt/authors.xml" Id="rId47" /><Relationship Type="http://schemas.openxmlformats.org/officeDocument/2006/relationships/customXml" Target="/customXml/item2.xml" Id="rId2" /><Relationship Type="http://schemas.openxmlformats.org/officeDocument/2006/relationships/customXml" Target="/customXml/item1.xml" Id="rId1" /><Relationship Type="http://schemas.openxmlformats.org/officeDocument/2006/relationships/handoutMaster" Target="/ppt/handoutMasters/handoutMaster1.xml" Id="rId40" /><Relationship Type="http://schemas.openxmlformats.org/officeDocument/2006/relationships/theme" Target="/ppt/theme/theme1.xml" Id="rId45" /><Relationship Type="http://schemas.openxmlformats.org/officeDocument/2006/relationships/viewProps" Target="/ppt/viewProps.xml" Id="rId44" /><Relationship Type="http://schemas.openxmlformats.org/officeDocument/2006/relationships/slideMaster" Target="/ppt/slideMasters/slideMaster1.xml" Id="rId4" /><Relationship Type="http://schemas.openxmlformats.org/officeDocument/2006/relationships/slide" Target="/ppt/slides/slide23.xml" Id="rId27" /><Relationship Type="http://schemas.openxmlformats.org/officeDocument/2006/relationships/presProps" Target="/ppt/presProps.xml" Id="rId43" /><Relationship Type="http://schemas.openxmlformats.org/officeDocument/2006/relationships/customXml" Target="/customXml/item3.xml" Id="rId3" /><Relationship Type="http://schemas.openxmlformats.org/officeDocument/2006/relationships/tableStyles" Target="/ppt/tableStyles.xml" Id="rId46" /><Relationship Type="http://schemas.openxmlformats.org/officeDocument/2006/relationships/tags" Target="/ppt/tags/tag1.xml" Id="rId41" /></Relationships>
</file>

<file path=ppt/handoutMasters/_rels/handoutMaster1.xml.rels>&#65279;<?xml version="1.0" encoding="utf-8"?><Relationships xmlns="http://schemas.openxmlformats.org/package/2006/relationships"><Relationship Type="http://schemas.openxmlformats.org/officeDocument/2006/relationships/theme" Target="/pp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3B6579D3-62B4-4809-8D0C-4876020E209D}" type="datetimeFigureOut">
              <a:rPr lang="en-GB" smtClean="0"/>
              <a:t>20/06/2025</a:t>
            </a:fld>
            <a:endParaRPr lang="en-GB"/>
          </a:p>
        </p:txBody>
      </p:sp>
      <p:sp>
        <p:nvSpPr>
          <p:cNvPr id="4" name="Footer Placeholder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799FA8D8-D74F-5A4A-BB10-7F88E22CEF6D}" type="datetimeFigureOut">
              <a:t>20-06-2025</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3.xml.rels>&#65279;<?xml version="1.0" encoding="utf-8"?><Relationships xmlns="http://schemas.openxmlformats.org/package/2006/relationships"><Relationship Type="http://schemas.openxmlformats.org/officeDocument/2006/relationships/slide" Target="/ppt/slides/slide23.xml" Id="rId2" /><Relationship Type="http://schemas.openxmlformats.org/officeDocument/2006/relationships/notesMaster" Target="/ppt/notesMasters/notesMaster1.xml" Id="rId1" /></Relationship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360"/>
              </a:spcBef>
              <a:spcAft>
                <a:spcPts val="0"/>
              </a:spcAft>
              <a:buClrTx/>
              <a:buSzTx/>
              <a:buFontTx/>
              <a:buNone/>
              <a:tabLst/>
              <a:defRPr/>
            </a:pPr>
            <a:r>
              <a:rPr lang="en-GB" sz="1000" dirty="0">
                <a:solidFill>
                  <a:schemeClr val="accent6">
                    <a:lumMod val="10000"/>
                  </a:schemeClr>
                </a:solidFill>
                <a:latin typeface="+mn-lt"/>
              </a:rPr>
              <a:t>The </a:t>
            </a:r>
            <a:r>
              <a:rPr lang="en-US" dirty="0">
                <a:solidFill>
                  <a:schemeClr val="accent6">
                    <a:lumMod val="10000"/>
                  </a:schemeClr>
                </a:solidFill>
                <a:latin typeface="+mn-lt"/>
              </a:rPr>
              <a:t>International Parkinson and Movement Disorder Society (MDS) </a:t>
            </a:r>
            <a:r>
              <a:rPr lang="en-GB" sz="1000" dirty="0">
                <a:solidFill>
                  <a:schemeClr val="accent6">
                    <a:lumMod val="10000"/>
                  </a:schemeClr>
                </a:solidFill>
                <a:latin typeface="+mn-lt"/>
              </a:rPr>
              <a:t>produced an evidence-based review evaluating the available interventions for the treatment of motor fluctuations in patients with PD receiving oral levodopa therapy.</a:t>
            </a:r>
            <a:r>
              <a:rPr lang="en-GB" baseline="30000" dirty="0">
                <a:solidFill>
                  <a:schemeClr val="accent6">
                    <a:lumMod val="10000"/>
                  </a:schemeClr>
                </a:solidFill>
                <a:latin typeface="+mn-lt"/>
              </a:rPr>
              <a:t>1</a:t>
            </a:r>
            <a:r>
              <a:rPr lang="en-GB" baseline="0" dirty="0">
                <a:solidFill>
                  <a:schemeClr val="accent6">
                    <a:lumMod val="10000"/>
                  </a:schemeClr>
                </a:solidFill>
                <a:latin typeface="+mn-lt"/>
              </a:rPr>
              <a:t> To this purpose, the MDS conducted a literature search </a:t>
            </a:r>
            <a:r>
              <a:rPr lang="en-GB" b="0" i="0" dirty="0">
                <a:solidFill>
                  <a:schemeClr val="accent6">
                    <a:lumMod val="10000"/>
                  </a:schemeClr>
                </a:solidFill>
                <a:effectLst/>
                <a:latin typeface="+mn-lt"/>
              </a:rPr>
              <a:t>in the MEDLINE, Embase, and Cochrane databases, using the following search terms: Parkinson disease, levodopa and, for the Embase and MEDLINE databases, randomized controlled trial (RCT).</a:t>
            </a:r>
            <a:r>
              <a:rPr lang="en-GB" baseline="30000" dirty="0">
                <a:solidFill>
                  <a:schemeClr val="accent6">
                    <a:lumMod val="10000"/>
                  </a:schemeClr>
                </a:solidFill>
                <a:latin typeface="+mn-lt"/>
              </a:rPr>
              <a:t>1</a:t>
            </a:r>
            <a:r>
              <a:rPr lang="en-GB" b="0" i="0" dirty="0">
                <a:solidFill>
                  <a:schemeClr val="accent6">
                    <a:lumMod val="10000"/>
                  </a:schemeClr>
                </a:solidFill>
                <a:effectLst/>
                <a:latin typeface="+mn-lt"/>
              </a:rPr>
              <a:t> Studies were included in the literature review if they included patients with PD, on oral levodopa therapy, experiencing motor fluctuations, and if they investigated an intervention that was (commercially) available in at least one country, had a randomized controlled study design, and a follow-up duration of at least 3 months.</a:t>
            </a:r>
            <a:r>
              <a:rPr lang="en-GB" baseline="30000" dirty="0">
                <a:solidFill>
                  <a:schemeClr val="accent6">
                    <a:lumMod val="10000"/>
                  </a:schemeClr>
                </a:solidFill>
                <a:latin typeface="+mn-lt"/>
              </a:rPr>
              <a:t>1 </a:t>
            </a:r>
            <a:r>
              <a:rPr lang="en-GB" sz="1000" dirty="0">
                <a:solidFill>
                  <a:schemeClr val="accent6">
                    <a:lumMod val="10000"/>
                  </a:schemeClr>
                </a:solidFill>
                <a:latin typeface="+mn-lt"/>
              </a:rPr>
              <a:t>MDS</a:t>
            </a:r>
            <a:r>
              <a:rPr lang="en-US" dirty="0">
                <a:solidFill>
                  <a:schemeClr val="accent6">
                    <a:lumMod val="10000"/>
                  </a:schemeClr>
                </a:solidFill>
                <a:latin typeface="+mn-lt"/>
              </a:rPr>
              <a:t> </a:t>
            </a:r>
            <a:r>
              <a:rPr lang="en-GB" dirty="0"/>
              <a:t>formulated an efficacy conclusion for each intervention based on the clinical relevance of the outcome (rather than the effect size), and on the quality of the available evidence (assessing the risk of bias, imprecision, inconsistency, indirectness, and likelihood of publication bias).</a:t>
            </a:r>
            <a:r>
              <a:rPr lang="en-GB" baseline="30000" dirty="0">
                <a:solidFill>
                  <a:schemeClr val="accent6">
                    <a:lumMod val="10000"/>
                  </a:schemeClr>
                </a:solidFill>
                <a:latin typeface="+mn-lt"/>
              </a:rPr>
              <a:t>1</a:t>
            </a:r>
            <a:endParaRPr lang="en-US" dirty="0"/>
          </a:p>
          <a:p>
            <a:pPr marL="0" marR="0" lvl="0" indent="0" algn="l" defTabSz="914400" rtl="0" eaLnBrk="1" fontAlgn="auto" latinLnBrk="0" hangingPunct="1">
              <a:lnSpc>
                <a:spcPct val="100000"/>
              </a:lnSpc>
              <a:spcBef>
                <a:spcPts val="36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Reference:</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1. de Bie RMA, </a:t>
            </a:r>
            <a:r>
              <a:rPr lang="en-GB" dirty="0" err="1"/>
              <a:t>Katzenschlager</a:t>
            </a:r>
            <a:r>
              <a:rPr lang="en-GB" dirty="0"/>
              <a:t> R, </a:t>
            </a:r>
            <a:r>
              <a:rPr lang="en-GB" dirty="0" err="1"/>
              <a:t>Swinnen</a:t>
            </a:r>
            <a:r>
              <a:rPr lang="en-GB" dirty="0"/>
              <a:t> BEKS, </a:t>
            </a:r>
            <a:r>
              <a:rPr lang="en-GB" b="0" dirty="0">
                <a:solidFill>
                  <a:schemeClr val="accent6">
                    <a:lumMod val="10000"/>
                  </a:schemeClr>
                </a:solidFill>
                <a:latin typeface="+mn-lt"/>
              </a:rPr>
              <a:t>et al. </a:t>
            </a:r>
            <a:r>
              <a:rPr lang="en-GB" b="0" i="0" dirty="0">
                <a:solidFill>
                  <a:schemeClr val="accent6">
                    <a:lumMod val="10000"/>
                  </a:schemeClr>
                </a:solidFill>
                <a:effectLst/>
                <a:latin typeface="+mn-lt"/>
              </a:rPr>
              <a:t>Update on treatments for Parkinson’s disease motor fluctuations - An International Parkinson and Movement Disorder Society evidence-based medicine review. Mov </a:t>
            </a:r>
            <a:r>
              <a:rPr lang="en-GB" b="0" i="0" dirty="0" err="1">
                <a:solidFill>
                  <a:schemeClr val="accent6">
                    <a:lumMod val="10000"/>
                  </a:schemeClr>
                </a:solidFill>
                <a:effectLst/>
                <a:latin typeface="+mn-lt"/>
              </a:rPr>
              <a:t>Disord</a:t>
            </a:r>
            <a:r>
              <a:rPr lang="en-GB" b="0" i="0" dirty="0">
                <a:solidFill>
                  <a:schemeClr val="accent6">
                    <a:lumMod val="10000"/>
                  </a:schemeClr>
                </a:solidFill>
                <a:effectLst/>
                <a:latin typeface="+mn-lt"/>
              </a:rPr>
              <a:t> 2025; </a:t>
            </a:r>
            <a:r>
              <a:rPr lang="en-GB" b="0" i="0" dirty="0" err="1">
                <a:solidFill>
                  <a:srgbClr val="5B616B"/>
                </a:solidFill>
                <a:effectLst/>
                <a:latin typeface="BlinkMacSystemFont"/>
              </a:rPr>
              <a:t>doi</a:t>
            </a:r>
            <a:r>
              <a:rPr lang="en-GB" b="0" i="0" dirty="0">
                <a:solidFill>
                  <a:srgbClr val="5B616B"/>
                </a:solidFill>
                <a:effectLst/>
                <a:latin typeface="BlinkMacSystemFont"/>
              </a:rPr>
              <a:t>: 10.1002/mds.30162.</a:t>
            </a:r>
            <a:endParaRPr lang="en-GB" b="0" dirty="0">
              <a:solidFill>
                <a:schemeClr val="accent6">
                  <a:lumMod val="10000"/>
                </a:schemeClr>
              </a:solidFill>
              <a:latin typeface="+mn-lt"/>
            </a:endParaRPr>
          </a:p>
        </p:txBody>
      </p:sp>
      <p:sp>
        <p:nvSpPr>
          <p:cNvPr id="4" name="Slide Number Placeholder 3"/>
          <p:cNvSpPr>
            <a:spLocks noGrp="1"/>
          </p:cNvSpPr>
          <p:nvPr>
            <p:ph type="sldNum" sz="quarter" idx="5"/>
          </p:nvPr>
        </p:nvSpPr>
        <p:spPr/>
        <p:txBody>
          <a:bodyPr/>
          <a:lstStyle/>
          <a:p>
            <a:fld id="{037C2873-EBE5-CF42-9E30-7832FC02D1D9}" type="slidenum">
              <a:rPr lang="en-GB" smtClean="0"/>
              <a:t>23</a:t>
            </a:fld>
            <a:endParaRPr lang="en-GB"/>
          </a:p>
        </p:txBody>
      </p:sp>
    </p:spTree>
    <p:extLst>
      <p:ext uri="{BB962C8B-B14F-4D97-AF65-F5344CB8AC3E}">
        <p14:creationId xmlns:p14="http://schemas.microsoft.com/office/powerpoint/2010/main" val="3507283203"/>
      </p:ext>
    </p:extLst>
  </p:cSld>
  <p:clrMapOvr>
    <a:masterClrMapping/>
  </p:clrMapOvr>
</p:note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84200636"/>
      </p:ext>
    </p:extLst>
  </p:cSld>
  <p:clrMapOvr>
    <a:masterClrMapping/>
  </p:clrMapOvr>
  <p:hf hdr="0" ftr="0" dt="0"/>
</p:sldLayout>
</file>

<file path=ppt/slideMasters/_rels/slideMaster1.xml.rels>&#65279;<?xml version="1.0" encoding="utf-8"?><Relationships xmlns="http://schemas.openxmlformats.org/package/2006/relationships"><Relationship Type="http://schemas.openxmlformats.org/officeDocument/2006/relationships/image" Target="/ppt/media/image2.svg" Id="rId38" /><Relationship Type="http://schemas.openxmlformats.org/officeDocument/2006/relationships/image" Target="/ppt/media/image1.png" Id="rId37" /><Relationship Type="http://schemas.openxmlformats.org/officeDocument/2006/relationships/theme" Target="/ppt/theme/theme1.xml" Id="rId36" /><Relationship Type="http://schemas.openxmlformats.org/officeDocument/2006/relationships/slideLayout" Target="/ppt/slideLayouts/slideLayout10.xml" Id="rId10"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41038058"/>
      </p:ext>
    </p:extLst>
  </p:cSld>
  <p:clrMap bg1="lt1" tx1="dk1" bg2="lt2" tx2="dk2" accent1="accent1" accent2="accent2" accent3="accent3" accent4="accent4" accent5="accent5" accent6="accent6" hlink="hlink" folHlink="folHlink"/>
  <p:sldLayoutIdLst>
    <p:sldLayoutId id="2147483696" r:id="rId10"/>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23.xml.rels>&#65279;<?xml version="1.0" encoding="utf-8"?><Relationships xmlns="http://schemas.openxmlformats.org/package/2006/relationships"><Relationship Type="http://schemas.openxmlformats.org/officeDocument/2006/relationships/notesSlide" Target="/ppt/notesSlides/notesSlide23.xml" Id="rId2" /><Relationship Type="http://schemas.openxmlformats.org/officeDocument/2006/relationships/slideLayout" Target="/ppt/slideLayouts/slideLayout10.xml" Id="rId1" /></Relationships>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E8FF19BA-BC66-F818-A3C5-2EFBBDB4D168}"/>
              </a:ext>
            </a:extLst>
          </p:cNvPr>
          <p:cNvSpPr>
            <a:spLocks noGrp="1"/>
          </p:cNvSpPr>
          <p:nvPr>
            <p:ph sz="half" idx="1"/>
          </p:nvPr>
        </p:nvSpPr>
        <p:spPr>
          <a:xfrm>
            <a:off x="8977313" y="1416050"/>
            <a:ext cx="3214687" cy="4416425"/>
          </a:xfrm>
        </p:spPr>
        <p:txBody>
          <a:bodyPr lIns="216000" rIns="216000"/>
          <a:lstStyle/>
          <a:p>
            <a:r>
              <a:rPr lang="en-GB" dirty="0"/>
              <a:t>The MDS EBM review used a modified version of the GRADE framework</a:t>
            </a:r>
          </a:p>
        </p:txBody>
      </p:sp>
      <p:sp>
        <p:nvSpPr>
          <p:cNvPr id="2" name="Text Placeholder 1">
            <a:extLst>
              <a:ext uri="{FF2B5EF4-FFF2-40B4-BE49-F238E27FC236}">
                <a16:creationId xmlns:a16="http://schemas.microsoft.com/office/drawing/2014/main" id="{8A6888AC-F411-6FA2-B668-9C6E4FB34FCC}"/>
              </a:ext>
            </a:extLst>
          </p:cNvPr>
          <p:cNvSpPr>
            <a:spLocks noGrp="1"/>
          </p:cNvSpPr>
          <p:nvPr>
            <p:ph type="body" sz="quarter" idx="17"/>
          </p:nvPr>
        </p:nvSpPr>
        <p:spPr>
          <a:xfrm>
            <a:off x="539749" y="539750"/>
            <a:ext cx="9213851" cy="266676"/>
          </a:xfrm>
        </p:spPr>
        <p:txBody>
          <a:bodyPr/>
          <a:lstStyle/>
          <a:p>
            <a:r>
              <a:rPr lang="en-GB"/>
              <a:t>Parkinson’s disease – Treatment principles</a:t>
            </a:r>
            <a:endParaRPr lang="en-GB" dirty="0"/>
          </a:p>
        </p:txBody>
      </p:sp>
      <p:sp>
        <p:nvSpPr>
          <p:cNvPr id="3" name="Title 2">
            <a:extLst>
              <a:ext uri="{FF2B5EF4-FFF2-40B4-BE49-F238E27FC236}">
                <a16:creationId xmlns:a16="http://schemas.microsoft.com/office/drawing/2014/main" id="{448B156E-8381-AFF5-DB55-119074A91806}"/>
              </a:ext>
            </a:extLst>
          </p:cNvPr>
          <p:cNvSpPr>
            <a:spLocks noGrp="1"/>
          </p:cNvSpPr>
          <p:nvPr>
            <p:ph type="title"/>
          </p:nvPr>
        </p:nvSpPr>
        <p:spPr>
          <a:xfrm>
            <a:off x="539749" y="814386"/>
            <a:ext cx="9213851" cy="332399"/>
          </a:xfrm>
        </p:spPr>
        <p:txBody>
          <a:bodyPr/>
          <a:lstStyle/>
          <a:p>
            <a:r>
              <a:rPr lang="en-US"/>
              <a:t>Treatment efficacy of interventional therapies</a:t>
            </a:r>
            <a:endParaRPr lang="en-GB" dirty="0"/>
          </a:p>
        </p:txBody>
      </p:sp>
      <p:graphicFrame>
        <p:nvGraphicFramePr>
          <p:cNvPr id="4" name="Content Placeholder 3">
            <a:extLst>
              <a:ext uri="{FF2B5EF4-FFF2-40B4-BE49-F238E27FC236}">
                <a16:creationId xmlns:a16="http://schemas.microsoft.com/office/drawing/2014/main" id="{5F6D4494-06A1-D603-3AE8-8AC0F645C061}"/>
              </a:ext>
            </a:extLst>
          </p:cNvPr>
          <p:cNvGraphicFramePr>
            <a:graphicFrameLocks noGrp="1"/>
          </p:cNvGraphicFramePr>
          <p:nvPr>
            <p:ph idx="19"/>
            <p:extLst>
              <p:ext uri="{D42A27DB-BD31-4B8C-83A1-F6EECF244321}">
                <p14:modId xmlns:p14="http://schemas.microsoft.com/office/powerpoint/2010/main" val="1625809879"/>
              </p:ext>
            </p:extLst>
          </p:nvPr>
        </p:nvGraphicFramePr>
        <p:xfrm>
          <a:off x="539750" y="2347160"/>
          <a:ext cx="7891357" cy="2804160"/>
        </p:xfrm>
        <a:graphic>
          <a:graphicData uri="http://schemas.openxmlformats.org/drawingml/2006/table">
            <a:tbl>
              <a:tblPr firstRow="1" bandRow="1">
                <a:tableStyleId>{21E4AEA4-8DFA-4A89-87EB-49C32662AFE0}</a:tableStyleId>
              </a:tblPr>
              <a:tblGrid>
                <a:gridCol w="3004961">
                  <a:extLst>
                    <a:ext uri="{9D8B030D-6E8A-4147-A177-3AD203B41FA5}">
                      <a16:colId xmlns:a16="http://schemas.microsoft.com/office/drawing/2014/main" val="828554858"/>
                    </a:ext>
                  </a:extLst>
                </a:gridCol>
                <a:gridCol w="2336800">
                  <a:extLst>
                    <a:ext uri="{9D8B030D-6E8A-4147-A177-3AD203B41FA5}">
                      <a16:colId xmlns:a16="http://schemas.microsoft.com/office/drawing/2014/main" val="2697974444"/>
                    </a:ext>
                  </a:extLst>
                </a:gridCol>
                <a:gridCol w="2549596">
                  <a:extLst>
                    <a:ext uri="{9D8B030D-6E8A-4147-A177-3AD203B41FA5}">
                      <a16:colId xmlns:a16="http://schemas.microsoft.com/office/drawing/2014/main" val="1489540888"/>
                    </a:ext>
                  </a:extLst>
                </a:gridCol>
              </a:tblGrid>
              <a:tr h="370840">
                <a:tc>
                  <a:txBody>
                    <a:bodyPr/>
                    <a:lstStyle/>
                    <a:p>
                      <a:r>
                        <a:rPr lang="en-GB" sz="1600" dirty="0"/>
                        <a:t>Surgical approach</a:t>
                      </a:r>
                    </a:p>
                  </a:txBody>
                  <a:tcPr>
                    <a:lnR w="19050" cap="flat" cmpd="sng" algn="ctr">
                      <a:noFill/>
                      <a:prstDash val="solid"/>
                      <a:round/>
                      <a:headEnd type="none" w="med" len="med"/>
                      <a:tailEnd type="none" w="med" len="med"/>
                    </a:lnR>
                    <a:solidFill>
                      <a:schemeClr val="accent5">
                        <a:lumMod val="75000"/>
                      </a:schemeClr>
                    </a:solidFill>
                  </a:tcPr>
                </a:tc>
                <a:tc>
                  <a:txBody>
                    <a:bodyPr/>
                    <a:lstStyle/>
                    <a:p>
                      <a:r>
                        <a:rPr lang="en-GB" sz="1600" dirty="0"/>
                        <a:t>Efficacy conclusion</a:t>
                      </a:r>
                    </a:p>
                  </a:txBody>
                  <a:tcPr>
                    <a:lnL w="19050" cap="flat" cmpd="sng" algn="ctr">
                      <a:noFill/>
                      <a:prstDash val="solid"/>
                      <a:round/>
                      <a:headEnd type="none" w="med" len="med"/>
                      <a:tailEnd type="none" w="med" len="med"/>
                    </a:lnL>
                    <a:lnR w="12700" cmpd="sng">
                      <a:noFill/>
                    </a:lnR>
                    <a:solidFill>
                      <a:schemeClr val="accent5">
                        <a:lumMod val="75000"/>
                      </a:schemeClr>
                    </a:solidFill>
                  </a:tcPr>
                </a:tc>
                <a:tc>
                  <a:txBody>
                    <a:bodyPr/>
                    <a:lstStyle/>
                    <a:p>
                      <a:r>
                        <a:rPr lang="en-GB" sz="1600" dirty="0" err="1"/>
                        <a:t>Safety</a:t>
                      </a:r>
                      <a:r>
                        <a:rPr lang="en-GB" sz="1600" baseline="30000" dirty="0" err="1"/>
                        <a:t>a</a:t>
                      </a:r>
                      <a:endParaRPr lang="en-GB" sz="1600" baseline="30000" dirty="0"/>
                    </a:p>
                  </a:txBody>
                  <a:tcPr>
                    <a:lnL w="12700" cmpd="sng">
                      <a:noFill/>
                    </a:lnL>
                    <a:solidFill>
                      <a:schemeClr val="accent5">
                        <a:lumMod val="75000"/>
                      </a:schemeClr>
                    </a:solidFill>
                  </a:tcPr>
                </a:tc>
                <a:extLst>
                  <a:ext uri="{0D108BD9-81ED-4DB2-BD59-A6C34878D82A}">
                    <a16:rowId xmlns:a16="http://schemas.microsoft.com/office/drawing/2014/main" val="3954838803"/>
                  </a:ext>
                </a:extLst>
              </a:tr>
              <a:tr h="370840">
                <a:tc>
                  <a:txBody>
                    <a:bodyPr/>
                    <a:lstStyle/>
                    <a:p>
                      <a:r>
                        <a:rPr lang="en-GB" sz="1600" dirty="0"/>
                        <a:t>Bilateral STN DBS</a:t>
                      </a:r>
                    </a:p>
                  </a:txBody>
                  <a:tcPr>
                    <a:lnR w="19050" cap="flat" cmpd="sng" algn="ctr">
                      <a:solidFill>
                        <a:schemeClr val="bg1"/>
                      </a:solidFill>
                      <a:prstDash val="solid"/>
                      <a:round/>
                      <a:headEnd type="none" w="med" len="med"/>
                      <a:tailEnd type="none" w="med" len="med"/>
                    </a:lnR>
                    <a:noFill/>
                  </a:tcPr>
                </a:tc>
                <a:tc>
                  <a:txBody>
                    <a:bodyPr/>
                    <a:lstStyle/>
                    <a:p>
                      <a:r>
                        <a:rPr lang="en-GB" sz="1600" dirty="0"/>
                        <a:t>Efficacious</a:t>
                      </a:r>
                    </a:p>
                  </a:txBody>
                  <a:tcPr>
                    <a:lnL w="19050" cap="flat" cmpd="sng" algn="ctr">
                      <a:solidFill>
                        <a:schemeClr val="bg1"/>
                      </a:solidFill>
                      <a:prstDash val="solid"/>
                      <a:round/>
                      <a:headEnd type="none" w="med" len="med"/>
                      <a:tailEnd type="none" w="med" len="med"/>
                    </a:lnL>
                    <a:noFill/>
                  </a:tcPr>
                </a:tc>
                <a:tc>
                  <a:txBody>
                    <a:bodyPr/>
                    <a:lstStyle/>
                    <a:p>
                      <a:r>
                        <a:rPr lang="en-GB" sz="1600" dirty="0"/>
                        <a:t>Acceptable risk with specialized monitoring</a:t>
                      </a:r>
                    </a:p>
                  </a:txBody>
                  <a:tcPr>
                    <a:noFill/>
                  </a:tcPr>
                </a:tc>
                <a:extLst>
                  <a:ext uri="{0D108BD9-81ED-4DB2-BD59-A6C34878D82A}">
                    <a16:rowId xmlns:a16="http://schemas.microsoft.com/office/drawing/2014/main" val="2277082661"/>
                  </a:ext>
                </a:extLst>
              </a:tr>
              <a:tr h="370840">
                <a:tc>
                  <a:txBody>
                    <a:bodyPr/>
                    <a:lstStyle/>
                    <a:p>
                      <a:r>
                        <a:rPr lang="en-GB" sz="1600" dirty="0"/>
                        <a:t>Bilateral </a:t>
                      </a:r>
                      <a:r>
                        <a:rPr lang="en-GB" sz="1600" dirty="0" err="1"/>
                        <a:t>GPi</a:t>
                      </a:r>
                      <a:r>
                        <a:rPr lang="en-GB" sz="1600" dirty="0"/>
                        <a:t> DBS</a:t>
                      </a:r>
                    </a:p>
                  </a:txBody>
                  <a:tcPr>
                    <a:lnR w="19050" cap="flat" cmpd="sng" algn="ctr">
                      <a:noFill/>
                      <a:prstDash val="solid"/>
                      <a:round/>
                      <a:headEnd type="none" w="med" len="med"/>
                      <a:tailEnd type="none" w="med" len="med"/>
                    </a:lnR>
                    <a:solidFill>
                      <a:schemeClr val="accent5">
                        <a:lumMod val="20000"/>
                        <a:lumOff val="80000"/>
                      </a:schemeClr>
                    </a:solidFill>
                  </a:tcPr>
                </a:tc>
                <a:tc gridSpan="2">
                  <a:txBody>
                    <a:bodyPr/>
                    <a:lstStyle/>
                    <a:p>
                      <a:r>
                        <a:rPr lang="en-GB" sz="1600" dirty="0"/>
                        <a:t>Likely efficacious</a:t>
                      </a:r>
                    </a:p>
                  </a:txBody>
                  <a:tcPr>
                    <a:lnL w="19050" cap="flat" cmpd="sng" algn="ctr">
                      <a:noFill/>
                      <a:prstDash val="solid"/>
                      <a:round/>
                      <a:headEnd type="none" w="med" len="med"/>
                      <a:tailEnd type="none" w="med" len="med"/>
                    </a:lnL>
                    <a:solidFill>
                      <a:schemeClr val="accent5">
                        <a:lumMod val="20000"/>
                        <a:lumOff val="80000"/>
                      </a:schemeClr>
                    </a:solidFill>
                  </a:tcPr>
                </a:tc>
                <a:tc hMerge="1">
                  <a:txBody>
                    <a:bodyPr/>
                    <a:lstStyle/>
                    <a:p>
                      <a:endParaRPr lang="en-GB" sz="1600" dirty="0"/>
                    </a:p>
                  </a:txBody>
                  <a:tcPr>
                    <a:solidFill>
                      <a:schemeClr val="accent5">
                        <a:lumMod val="20000"/>
                        <a:lumOff val="80000"/>
                      </a:schemeClr>
                    </a:solidFill>
                  </a:tcPr>
                </a:tc>
                <a:extLst>
                  <a:ext uri="{0D108BD9-81ED-4DB2-BD59-A6C34878D82A}">
                    <a16:rowId xmlns:a16="http://schemas.microsoft.com/office/drawing/2014/main" val="4189034077"/>
                  </a:ext>
                </a:extLst>
              </a:tr>
              <a:tr h="370840">
                <a:tc>
                  <a:txBody>
                    <a:bodyPr/>
                    <a:lstStyle/>
                    <a:p>
                      <a:r>
                        <a:rPr lang="en-GB" sz="1600" dirty="0"/>
                        <a:t>Unilateral pallidotomy</a:t>
                      </a:r>
                    </a:p>
                  </a:txBody>
                  <a:tcPr>
                    <a:lnR w="19050" cap="flat" cmpd="sng" algn="ctr">
                      <a:noFill/>
                      <a:prstDash val="solid"/>
                      <a:round/>
                      <a:headEnd type="none" w="med" len="med"/>
                      <a:tailEnd type="none" w="med" len="med"/>
                    </a:lnR>
                    <a:no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Likely efficacious</a:t>
                      </a:r>
                    </a:p>
                  </a:txBody>
                  <a:tcPr>
                    <a:lnL w="19050" cap="flat" cmpd="sng" algn="ctr">
                      <a:noFill/>
                      <a:prstDash val="solid"/>
                      <a:round/>
                      <a:headEnd type="none" w="med" len="med"/>
                      <a:tailEnd type="none" w="med" len="med"/>
                    </a:lnL>
                    <a:no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p>
                  </a:txBody>
                  <a:tcPr>
                    <a:noFill/>
                  </a:tcPr>
                </a:tc>
                <a:extLst>
                  <a:ext uri="{0D108BD9-81ED-4DB2-BD59-A6C34878D82A}">
                    <a16:rowId xmlns:a16="http://schemas.microsoft.com/office/drawing/2014/main" val="1246434485"/>
                  </a:ext>
                </a:extLst>
              </a:tr>
              <a:tr h="370840">
                <a:tc>
                  <a:txBody>
                    <a:bodyPr/>
                    <a:lstStyle/>
                    <a:p>
                      <a:r>
                        <a:rPr lang="en-GB" sz="1600" dirty="0" err="1"/>
                        <a:t>Subthalamotomy</a:t>
                      </a:r>
                      <a:endParaRPr lang="en-GB" sz="1600" dirty="0"/>
                    </a:p>
                  </a:txBody>
                  <a:tcPr>
                    <a:lnR w="19050" cap="flat" cmpd="sng" algn="ctr">
                      <a:noFill/>
                      <a:prstDash val="solid"/>
                      <a:round/>
                      <a:headEnd type="none" w="med" len="med"/>
                      <a:tailEnd type="none" w="med" len="med"/>
                    </a:lnR>
                    <a:solidFill>
                      <a:schemeClr val="accent5">
                        <a:lumMod val="20000"/>
                        <a:lumOff val="80000"/>
                      </a:schemeClr>
                    </a:solidFill>
                  </a:tcPr>
                </a:tc>
                <a:tc gridSpan="2">
                  <a:txBody>
                    <a:bodyPr/>
                    <a:lstStyle/>
                    <a:p>
                      <a:r>
                        <a:rPr lang="en-GB" sz="1600" dirty="0"/>
                        <a:t>Insufficient evidence</a:t>
                      </a:r>
                    </a:p>
                  </a:txBody>
                  <a:tcPr>
                    <a:lnL w="19050" cap="flat" cmpd="sng" algn="ctr">
                      <a:noFill/>
                      <a:prstDash val="solid"/>
                      <a:round/>
                      <a:headEnd type="none" w="med" len="med"/>
                      <a:tailEnd type="none" w="med" len="med"/>
                    </a:lnL>
                    <a:solidFill>
                      <a:schemeClr val="accent5">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p>
                  </a:txBody>
                  <a:tcPr>
                    <a:solidFill>
                      <a:schemeClr val="accent5">
                        <a:lumMod val="20000"/>
                        <a:lumOff val="80000"/>
                      </a:schemeClr>
                    </a:solidFill>
                  </a:tcPr>
                </a:tc>
                <a:extLst>
                  <a:ext uri="{0D108BD9-81ED-4DB2-BD59-A6C34878D82A}">
                    <a16:rowId xmlns:a16="http://schemas.microsoft.com/office/drawing/2014/main" val="1043127575"/>
                  </a:ext>
                </a:extLst>
              </a:tr>
              <a:tr h="370840">
                <a:tc>
                  <a:txBody>
                    <a:bodyPr/>
                    <a:lstStyle/>
                    <a:p>
                      <a:r>
                        <a:rPr lang="en-GB" sz="1600" dirty="0"/>
                        <a:t>Bilateral zona incerta DBS</a:t>
                      </a:r>
                    </a:p>
                  </a:txBody>
                  <a:tcPr>
                    <a:lnR w="19050" cap="flat" cmpd="sng" algn="ctr">
                      <a:noFill/>
                      <a:prstDash val="solid"/>
                      <a:round/>
                      <a:headEnd type="none" w="med" len="med"/>
                      <a:tailEnd type="none" w="med" len="med"/>
                    </a:lnR>
                    <a:noFill/>
                  </a:tcPr>
                </a:tc>
                <a:tc gridSpan="2">
                  <a:txBody>
                    <a:bodyPr/>
                    <a:lstStyle/>
                    <a:p>
                      <a:r>
                        <a:rPr lang="en-GB" sz="1600" dirty="0"/>
                        <a:t>Insufficient evidence</a:t>
                      </a:r>
                    </a:p>
                  </a:txBody>
                  <a:tcPr>
                    <a:lnL w="19050" cap="flat" cmpd="sng" algn="ctr">
                      <a:noFill/>
                      <a:prstDash val="solid"/>
                      <a:round/>
                      <a:headEnd type="none" w="med" len="med"/>
                      <a:tailEnd type="none" w="med" len="med"/>
                    </a:lnL>
                    <a:no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p>
                  </a:txBody>
                  <a:tcPr>
                    <a:noFill/>
                  </a:tcPr>
                </a:tc>
                <a:extLst>
                  <a:ext uri="{0D108BD9-81ED-4DB2-BD59-A6C34878D82A}">
                    <a16:rowId xmlns:a16="http://schemas.microsoft.com/office/drawing/2014/main" val="100431223"/>
                  </a:ext>
                </a:extLst>
              </a:tr>
              <a:tr h="370840">
                <a:tc>
                  <a:txBody>
                    <a:bodyPr/>
                    <a:lstStyle/>
                    <a:p>
                      <a:r>
                        <a:rPr lang="en-GB" sz="1600" dirty="0"/>
                        <a:t>GDNF</a:t>
                      </a:r>
                    </a:p>
                  </a:txBody>
                  <a:tcPr>
                    <a:lnR w="19050" cap="flat" cmpd="sng" algn="ctr">
                      <a:no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r>
                        <a:rPr lang="en-GB" sz="1600" dirty="0"/>
                        <a:t>Insufficient evidence</a:t>
                      </a:r>
                    </a:p>
                  </a:txBody>
                  <a:tcPr>
                    <a:lnL w="19050" cap="flat" cmpd="sng" algn="ctr">
                      <a:noFill/>
                      <a:prstDash val="solid"/>
                      <a:round/>
                      <a:headEnd type="none" w="med" len="med"/>
                      <a:tailEnd type="none" w="med" len="med"/>
                    </a:lnL>
                    <a:lnR w="12700" cmpd="sng">
                      <a:noFill/>
                    </a:lnR>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p>
                  </a:txBody>
                  <a:tcPr>
                    <a:lnL w="12700" cmpd="sng">
                      <a:noFill/>
                    </a:lnL>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198018018"/>
                  </a:ext>
                </a:extLst>
              </a:tr>
            </a:tbl>
          </a:graphicData>
        </a:graphic>
      </p:graphicFrame>
      <p:sp>
        <p:nvSpPr>
          <p:cNvPr id="6" name="Text Placeholder 5">
            <a:extLst>
              <a:ext uri="{FF2B5EF4-FFF2-40B4-BE49-F238E27FC236}">
                <a16:creationId xmlns:a16="http://schemas.microsoft.com/office/drawing/2014/main" id="{10A268B7-F999-B203-772F-4C4576A81940}"/>
              </a:ext>
            </a:extLst>
          </p:cNvPr>
          <p:cNvSpPr>
            <a:spLocks noGrp="1"/>
          </p:cNvSpPr>
          <p:nvPr>
            <p:ph type="body" sz="quarter" idx="18"/>
          </p:nvPr>
        </p:nvSpPr>
        <p:spPr>
          <a:xfrm>
            <a:off x="539749" y="6102000"/>
            <a:ext cx="9213851" cy="619200"/>
          </a:xfrm>
        </p:spPr>
        <p:txBody>
          <a:bodyPr/>
          <a:lstStyle/>
          <a:p>
            <a:r>
              <a:rPr lang="en-US" dirty="0"/>
              <a:t>DBS=deep brain stimulation; EBM=evidence-based medicine; GDNF=glial cell-derived neurotrophic factor; </a:t>
            </a:r>
            <a:r>
              <a:rPr lang="en-US" dirty="0" err="1"/>
              <a:t>GPi</a:t>
            </a:r>
            <a:r>
              <a:rPr lang="en-US" dirty="0"/>
              <a:t>=globus pallidus; GRADE=Grading of Recommendations, Assessment, Development, and Evaluation; MDS=Movement Disorder Society; </a:t>
            </a:r>
            <a:r>
              <a:rPr lang="en-GB" dirty="0"/>
              <a:t>PD=Parkinson’s disease; RCT=randomized controlled trial; STN=subthalamic nucleus</a:t>
            </a:r>
          </a:p>
          <a:p>
            <a:endParaRPr lang="en-GB" dirty="0"/>
          </a:p>
          <a:p>
            <a:r>
              <a:rPr lang="en-GB" dirty="0"/>
              <a:t>de Bie et al. Mov </a:t>
            </a:r>
            <a:r>
              <a:rPr lang="en-GB" dirty="0" err="1"/>
              <a:t>Disord</a:t>
            </a:r>
            <a:r>
              <a:rPr lang="en-GB" dirty="0"/>
              <a:t> 2025;doi:10.1002/mds.30162</a:t>
            </a:r>
            <a:r>
              <a:rPr lang="en-US" dirty="0"/>
              <a:t> </a:t>
            </a:r>
            <a:endParaRPr lang="en-GB" dirty="0"/>
          </a:p>
        </p:txBody>
      </p:sp>
      <p:sp>
        <p:nvSpPr>
          <p:cNvPr id="7" name="Slide Number Placeholder 6">
            <a:extLst>
              <a:ext uri="{FF2B5EF4-FFF2-40B4-BE49-F238E27FC236}">
                <a16:creationId xmlns:a16="http://schemas.microsoft.com/office/drawing/2014/main" id="{2DB7A13F-A1C7-AAA6-86CE-F9E1326A6173}"/>
              </a:ext>
            </a:extLst>
          </p:cNvPr>
          <p:cNvSpPr>
            <a:spLocks noGrp="1"/>
          </p:cNvSpPr>
          <p:nvPr>
            <p:ph type="sldNum" sz="quarter" idx="4"/>
          </p:nvPr>
        </p:nvSpPr>
        <p:spPr>
          <a:xfrm>
            <a:off x="11326690" y="6434112"/>
            <a:ext cx="595310" cy="153888"/>
          </a:xfrm>
        </p:spPr>
        <p:txBody>
          <a:bodyPr/>
          <a:lstStyle/>
          <a:p>
            <a:fld id="{C5E73D8C-6D1C-4360-8101-83ED279A0FF1}" type="slidenum">
              <a:rPr lang="en-GB" smtClean="0"/>
              <a:pPr/>
              <a:t>23</a:t>
            </a:fld>
            <a:endParaRPr lang="en-GB" dirty="0"/>
          </a:p>
        </p:txBody>
      </p:sp>
      <p:sp>
        <p:nvSpPr>
          <p:cNvPr id="5" name="TextBox 4">
            <a:extLst>
              <a:ext uri="{FF2B5EF4-FFF2-40B4-BE49-F238E27FC236}">
                <a16:creationId xmlns:a16="http://schemas.microsoft.com/office/drawing/2014/main" id="{024748EA-3327-5B8E-16F0-8662F8E9BFA9}"/>
              </a:ext>
            </a:extLst>
          </p:cNvPr>
          <p:cNvSpPr txBox="1"/>
          <p:nvPr/>
        </p:nvSpPr>
        <p:spPr>
          <a:xfrm>
            <a:off x="519287" y="5209597"/>
            <a:ext cx="8266113" cy="246221"/>
          </a:xfrm>
          <a:prstGeom prst="rect">
            <a:avLst/>
          </a:prstGeom>
          <a:noFill/>
        </p:spPr>
        <p:txBody>
          <a:bodyPr wrap="square" rtlCol="0">
            <a:spAutoFit/>
          </a:bodyPr>
          <a:lstStyle/>
          <a:p>
            <a:r>
              <a:rPr lang="en-GB" sz="1000" baseline="30000" dirty="0" err="1"/>
              <a:t>a</a:t>
            </a:r>
            <a:r>
              <a:rPr lang="en-GB" sz="1000" dirty="0" err="1"/>
              <a:t>Unless</a:t>
            </a:r>
            <a:r>
              <a:rPr lang="en-GB" sz="1000" dirty="0"/>
              <a:t> otherwise stated, the conclusion for safety is acceptable risk without specialized monitoring.</a:t>
            </a:r>
          </a:p>
        </p:txBody>
      </p:sp>
      <p:sp>
        <p:nvSpPr>
          <p:cNvPr id="9" name="TextBox 8">
            <a:extLst>
              <a:ext uri="{FF2B5EF4-FFF2-40B4-BE49-F238E27FC236}">
                <a16:creationId xmlns:a16="http://schemas.microsoft.com/office/drawing/2014/main" id="{2294C3D5-B7D9-7E7F-4AC4-5F6F41889F59}"/>
              </a:ext>
            </a:extLst>
          </p:cNvPr>
          <p:cNvSpPr txBox="1"/>
          <p:nvPr/>
        </p:nvSpPr>
        <p:spPr>
          <a:xfrm>
            <a:off x="539749" y="1443679"/>
            <a:ext cx="8139819" cy="830997"/>
          </a:xfrm>
          <a:prstGeom prst="rect">
            <a:avLst/>
          </a:prstGeom>
          <a:noFill/>
        </p:spPr>
        <p:txBody>
          <a:bodyPr wrap="square" rtlCol="0">
            <a:spAutoFit/>
          </a:bodyPr>
          <a:lstStyle/>
          <a:p>
            <a:pPr marL="285750" indent="-285750">
              <a:buFont typeface="Arial" panose="020B0604020202020204" pitchFamily="34" charset="0"/>
              <a:buChar char="•"/>
            </a:pPr>
            <a:r>
              <a:rPr lang="en-GB" sz="1600" dirty="0"/>
              <a:t>Following a review of 102 RCTs, the International Parkinson and Movement Disorder Society (MDS) concluded that bilateral STN DBS was an efficacious surgical approach:</a:t>
            </a:r>
            <a:endParaRPr lang="en-GB" sz="1600" baseline="30000" dirty="0"/>
          </a:p>
        </p:txBody>
      </p:sp>
    </p:spTree>
    <p:extLst>
      <p:ext uri="{BB962C8B-B14F-4D97-AF65-F5344CB8AC3E}">
        <p14:creationId xmlns:p14="http://schemas.microsoft.com/office/powerpoint/2010/main" val="729766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fXQcB0C6"/>
  <p:tag name="ARTICULATE_SLIDE_COUNT" val="26"/>
  <p:tag name="ARTICULATE_PROJECT_OPEN" val="0"/>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37843C6-C183-422A-ABB1-65FFF8A2EA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20E0459-E050-43DE-A644-5368B4A5A29D}">
  <ds:schemaRefs>
    <ds:schemaRef ds:uri="http://schemas.openxmlformats.org/package/2006/metadata/core-properties"/>
    <ds:schemaRef ds:uri="http://purl.org/dc/terms/"/>
    <ds:schemaRef ds:uri="http://schemas.microsoft.com/office/infopath/2007/PartnerControls"/>
    <ds:schemaRef ds:uri="http://purl.org/dc/dcmitype/"/>
    <ds:schemaRef ds:uri="http://schemas.microsoft.com/office/2006/documentManagement/types"/>
    <ds:schemaRef ds:uri="08562aa6-c0ad-4fb9-8a82-15409d3a28b4"/>
    <ds:schemaRef ds:uri="28627d7c-4416-4bc1-86cf-ca6c3a42a8f2"/>
    <ds:schemaRef ds:uri="http://schemas.microsoft.com/office/2006/metadata/properties"/>
    <ds:schemaRef ds:uri="http://www.w3.org/XML/1998/namespace"/>
    <ds:schemaRef ds:uri="http://purl.org/dc/elements/1.1/"/>
  </ds:schemaRefs>
</ds:datastoreItem>
</file>

<file path=customXml/itemProps3.xml><?xml version="1.0" encoding="utf-8"?>
<ds:datastoreItem xmlns:ds="http://schemas.openxmlformats.org/officeDocument/2006/customXml" ds:itemID="{96CF0862-CB1E-40B6-A1AD-41FFDB9893E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13796</TotalTime>
  <Words>15971</Words>
  <Application>Microsoft Office PowerPoint</Application>
  <PresentationFormat>Widescreen</PresentationFormat>
  <Paragraphs>786</Paragraphs>
  <Slides>34</Slides>
  <Notes>34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BlinkMacSystemFont</vt:lpstr>
      <vt:lpstr>Calibri</vt:lpstr>
      <vt:lpstr>Times New Roman</vt:lpstr>
      <vt:lpstr>Wingdings</vt:lpstr>
      <vt:lpstr>Neurotorium - PowerPoint-Skabelon - 2022-01-28</vt:lpstr>
      <vt:lpstr>PowerPoint Presentation</vt:lpstr>
      <vt:lpstr>Approaches to the treatment of Parkinson’s disease</vt:lpstr>
      <vt:lpstr>Pharmacological approaches to treating Parkinson’s disease</vt:lpstr>
      <vt:lpstr>Levodopa</vt:lpstr>
      <vt:lpstr>Mechanism of action of levodopa plus a peripheral dopa decarboxylase inhibitor</vt:lpstr>
      <vt:lpstr>Strengths and limitations of levodopa</vt:lpstr>
      <vt:lpstr>Change in levodopa response over time – ‘wearing-off’</vt:lpstr>
      <vt:lpstr>Dyskinesia and motor fluctuations</vt:lpstr>
      <vt:lpstr>Other medications used in the treatment of Parkinson’s disease (I)</vt:lpstr>
      <vt:lpstr>Other medications used in the treatment of Parkinson’s disease (II)</vt:lpstr>
      <vt:lpstr>Other medications used in the treatment of Parkinson’s disease (III)</vt:lpstr>
      <vt:lpstr>Other medications used in the treatment of Parkinson’s disease (IV)</vt:lpstr>
      <vt:lpstr>Non-pharmacological approaches to treating Parkinson’s disease</vt:lpstr>
      <vt:lpstr>Holistic medicine and the multi-disciplinary approach</vt:lpstr>
      <vt:lpstr>Exercise and Parkinson’s disease</vt:lpstr>
      <vt:lpstr>Treatment principles in the advanced stages of Parkinson’s disease</vt:lpstr>
      <vt:lpstr>Device-aided surgical therapies for Parkinson’s disease</vt:lpstr>
      <vt:lpstr>Surgical approaches to treating Parkinson’s disease</vt:lpstr>
      <vt:lpstr>Deep brain stimulation</vt:lpstr>
      <vt:lpstr>Where to target  – The subthalamic nucleus (STN) versus the globus pallidus internus (GPi)</vt:lpstr>
      <vt:lpstr>The clinical efficacy of deep brain stimulation</vt:lpstr>
      <vt:lpstr>Pallidotomy for Parkinson’s disease</vt:lpstr>
      <vt:lpstr>Treatment efficacy of interventional therapies</vt:lpstr>
      <vt:lpstr>Future prospects for  disease-modifying treatments for Parkinson’s disease</vt:lpstr>
      <vt:lpstr>The ‘holy grail’ – disease-modifying drugs</vt:lpstr>
      <vt:lpstr>Immunotherapeutic approaches targeting α-synuclein</vt:lpstr>
      <vt:lpstr>Some other targets for disease modification</vt:lpstr>
      <vt:lpstr>Gene- and cell-based therapies</vt:lpstr>
      <vt:lpstr>Gene therapy</vt:lpstr>
      <vt:lpstr>The potential of stem cell therapies</vt:lpstr>
      <vt:lpstr>The future of treatment for Parkinson’s disease (I)</vt:lpstr>
      <vt:lpstr>The future of treatment for Parkinson’s disease (II)</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Viktoria-Maria Hvidtfelt Lykke</cp:lastModifiedBy>
  <cp:revision>1251</cp:revision>
  <cp:lastPrinted>2019-09-02T09:59:17Z</cp:lastPrinted>
  <dcterms:created xsi:type="dcterms:W3CDTF">2017-01-23T14:24:15Z</dcterms:created>
  <dcterms:modified xsi:type="dcterms:W3CDTF">2025-06-20T08:24:08Z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46037A0A-8216-4196-8276-A9048178043C</vt:lpwstr>
  </property>
  <property fmtid="{D5CDD505-2E9C-101B-9397-08002B2CF9AE}" pid="3" name="ArticulatePath">
    <vt:lpwstr>6 - Treatment principles 15-Aug-18</vt:lpwstr>
  </property>
  <property fmtid="{D5CDD505-2E9C-101B-9397-08002B2CF9AE}" pid="4" name="ContentTypeId">
    <vt:lpwstr>0x01010062B393518E922946AD600E2E02326B8A</vt:lpwstr>
  </property>
  <property fmtid="{D5CDD505-2E9C-101B-9397-08002B2CF9AE}" pid="5" name="MediaServiceImageTags">
    <vt:lpwstr/>
  </property>
</Properties>
</file>