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289" r:id="rId8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slide" Target="/ppt/slides/slide4.xml" Id="rId8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048542"/>
          </a:xfrm>
        </p:spPr>
        <p:txBody>
          <a:bodyPr/>
          <a:lstStyle/>
          <a:p>
            <a:r>
              <a:rPr lang="en-GB" dirty="0"/>
              <a:t>Once swallowed, orally-administered levodopa moves down the gastrointestinal tract – a process sometimes delayed in PD due to impaired gastric motility – until it is absorbed into the blood via the duodenum.</a:t>
            </a:r>
            <a:r>
              <a:rPr lang="en-GB" baseline="30000" dirty="0"/>
              <a:t>2</a:t>
            </a:r>
            <a:r>
              <a:rPr lang="en-GB" dirty="0"/>
              <a:t> From the circulation, levodopa eventually makes its way to the brain, crosses the blood–brain barrier, and is taken into nigrostriatal nerve terminals that convert it into biologically active dopamine.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The role of dopamine is not confined to the brain, however; it is also a key component of the peripheral nervous system, and helps to regulate the immune system and the function of several organs.</a:t>
            </a:r>
            <a:r>
              <a:rPr lang="en-GB" baseline="30000" dirty="0"/>
              <a:t>4</a:t>
            </a:r>
            <a:r>
              <a:rPr lang="en-GB" dirty="0"/>
              <a:t> It is important, therefore, to prevent conversion of levodopa to dopamine outside the brain, both to conserve the drug for use by the brain, and to prevent unpleasant side effects.</a:t>
            </a:r>
            <a:r>
              <a:rPr lang="en-GB" baseline="30000" dirty="0"/>
              <a:t>2</a:t>
            </a:r>
            <a:r>
              <a:rPr lang="en-GB" dirty="0"/>
              <a:t> To this end, a dopa decarboxylase enzyme inhibitor is added to the formulation that preserves levodopa in its biologically-inert form until it reaches the brain.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</a:t>
            </a:r>
            <a:r>
              <a:rPr lang="en-GB" dirty="0" err="1"/>
              <a:t>Hornykiewicz</a:t>
            </a:r>
            <a:r>
              <a:rPr lang="en-GB" dirty="0"/>
              <a:t> O. A brief history of levodopa. J </a:t>
            </a:r>
            <a:r>
              <a:rPr lang="en-GB" dirty="0" err="1"/>
              <a:t>Neurol</a:t>
            </a:r>
            <a:r>
              <a:rPr lang="en-GB" dirty="0"/>
              <a:t> 2010; 257 (</a:t>
            </a:r>
            <a:r>
              <a:rPr lang="en-GB" dirty="0" err="1"/>
              <a:t>Suppl</a:t>
            </a:r>
            <a:r>
              <a:rPr lang="en-GB" dirty="0"/>
              <a:t> 2): S249–S252.</a:t>
            </a:r>
          </a:p>
          <a:p>
            <a:r>
              <a:rPr lang="en-GB" dirty="0"/>
              <a:t>2. van Gerpen JA. Conventional treatment in Parkinson’s disease. In: Wolters &amp; Baumann (</a:t>
            </a:r>
            <a:r>
              <a:rPr lang="en-GB" dirty="0" err="1"/>
              <a:t>eds</a:t>
            </a:r>
            <a:r>
              <a:rPr lang="en-GB" dirty="0"/>
              <a:t>). Parkinson Disease and Other Movement Disorders. VU University Press, 2014.</a:t>
            </a:r>
          </a:p>
          <a:p>
            <a:r>
              <a:rPr lang="en-GB" dirty="0"/>
              <a:t>3. Jankovic J, Aguilar LG. Current approaches to the treatment of Parkinson’s disease. </a:t>
            </a:r>
            <a:r>
              <a:rPr lang="en-GB" dirty="0" err="1"/>
              <a:t>Neuropsychiatr</a:t>
            </a:r>
            <a:r>
              <a:rPr lang="en-GB" dirty="0"/>
              <a:t> Dis Treat 2008; 4 (4): 743–757.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4. Arreola R, Alvarez-Herrera S, Pérez-Sánchez G, et al. Immunomodulatory effects mediated by dopamine. J Immunol Res 2016; 2016: 3160486.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604452"/>
      </p:ext>
    </p:extLst>
  </p:cSld>
  <p:clrMapOvr>
    <a:masterClrMapping/>
  </p:clrMapOvr>
</p:note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44182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image" Target="/ppt/media/image1.png" Id="rId37" /><Relationship Type="http://schemas.openxmlformats.org/officeDocument/2006/relationships/slideLayout" Target="/ppt/slideLayouts/slideLayout5.xml" Id="rId5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4.xml.rels>&#65279;<?xml version="1.0" encoding="utf-8"?><Relationships xmlns="http://schemas.openxmlformats.org/package/2006/relationships"><Relationship Type="http://schemas.openxmlformats.org/officeDocument/2006/relationships/notesSlide" Target="/ppt/notesSlides/notesSlide4.xml" Id="rId3" /><Relationship Type="http://schemas.openxmlformats.org/officeDocument/2006/relationships/slideLayout" Target="/ppt/slideLayouts/slideLayout5.xml" Id="rId2" /><Relationship Type="http://schemas.openxmlformats.org/officeDocument/2006/relationships/tags" Target="/ppt/tags/tag3.xml" Id="rId1" /></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Levodopa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539750" y="1416050"/>
            <a:ext cx="5410200" cy="4416425"/>
          </a:xfrm>
        </p:spPr>
        <p:txBody>
          <a:bodyPr>
            <a:noAutofit/>
          </a:bodyPr>
          <a:lstStyle/>
          <a:p>
            <a:r>
              <a:rPr lang="en-GB" dirty="0"/>
              <a:t>Levodopa (L-dopa) is the naturally occurring L-</a:t>
            </a:r>
            <a:r>
              <a:rPr lang="en-GB" dirty="0" err="1"/>
              <a:t>isomer</a:t>
            </a:r>
            <a:r>
              <a:rPr lang="en-GB" baseline="30000" dirty="0" err="1"/>
              <a:t>a</a:t>
            </a:r>
            <a:r>
              <a:rPr lang="en-GB" dirty="0"/>
              <a:t> of the amino acid dihydroxy-phenylalanine</a:t>
            </a:r>
            <a:r>
              <a:rPr lang="en-GB" baseline="30000" dirty="0"/>
              <a:t> 1</a:t>
            </a:r>
          </a:p>
          <a:p>
            <a:r>
              <a:rPr lang="en-GB" dirty="0"/>
              <a:t>Levodopa is transported into the brain across the </a:t>
            </a:r>
            <a:br>
              <a:rPr lang="en-GB" dirty="0"/>
            </a:br>
            <a:r>
              <a:rPr lang="en-GB" dirty="0"/>
              <a:t>blood–brain barrier, where it is the precursor to several neurotransmitters, including dopamine</a:t>
            </a:r>
            <a:r>
              <a:rPr lang="en-GB" baseline="30000" dirty="0"/>
              <a:t>2</a:t>
            </a:r>
          </a:p>
          <a:p>
            <a:r>
              <a:rPr lang="en-US" dirty="0"/>
              <a:t>The conversion of levodopa to dopamine outside the brain can be associated with peripheral dopaminergic effects such as nausea and vomiting; to preserve the presence of levodopa in the brain, levodopa is prescribed with a ‘peripheral’ dopa decarboxylase inhibitor (carbidopa or </a:t>
            </a:r>
            <a:r>
              <a:rPr lang="en-US" dirty="0" err="1"/>
              <a:t>benserazide</a:t>
            </a:r>
            <a:r>
              <a:rPr lang="en-US" dirty="0"/>
              <a:t>)</a:t>
            </a:r>
            <a:r>
              <a:rPr lang="en-US" baseline="30000" dirty="0"/>
              <a:t>2,3</a:t>
            </a:r>
            <a:endParaRPr lang="en-GB" baseline="30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FB6E179-5D01-D39B-4A99-15043A3AA331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0" y="1416050"/>
            <a:ext cx="5410200" cy="4416425"/>
          </a:xfrm>
        </p:spPr>
        <p:txBody>
          <a:bodyPr/>
          <a:lstStyle/>
          <a:p>
            <a:r>
              <a:rPr lang="en-GB" dirty="0"/>
              <a:t>Levodopa, once converted to dopamine in the brain, increases the levels of dopamine, counteracting the pathologically low levels of the neurotransmitter in the PD brain</a:t>
            </a:r>
            <a:r>
              <a:rPr lang="en-GB" baseline="30000" dirty="0"/>
              <a:t>1,3</a:t>
            </a:r>
          </a:p>
          <a:p>
            <a:r>
              <a:rPr lang="en-GB" dirty="0"/>
              <a:t>Levodopa treatment needs to be tailored to the needs of the individual patient</a:t>
            </a:r>
            <a:r>
              <a:rPr lang="en-GB" baseline="30000" dirty="0"/>
              <a:t>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8"/>
          </p:nvPr>
        </p:nvSpPr>
        <p:spPr>
          <a:xfrm>
            <a:off x="539750" y="6102350"/>
            <a:ext cx="9213850" cy="619125"/>
          </a:xfrm>
        </p:spPr>
        <p:txBody>
          <a:bodyPr>
            <a:noAutofit/>
          </a:bodyPr>
          <a:lstStyle/>
          <a:p>
            <a:r>
              <a:rPr lang="en-GB" baseline="30000" dirty="0" err="1"/>
              <a:t>a</a:t>
            </a:r>
            <a:r>
              <a:rPr lang="en-GB" dirty="0" err="1"/>
              <a:t>An</a:t>
            </a:r>
            <a:r>
              <a:rPr lang="en-GB" dirty="0"/>
              <a:t> isomer is a chemical with the same formula but a 3-dimensionally different structure.</a:t>
            </a:r>
          </a:p>
          <a:p>
            <a:endParaRPr lang="en-GB" dirty="0"/>
          </a:p>
          <a:p>
            <a:r>
              <a:rPr lang="en-GB" dirty="0"/>
              <a:t>PD=Parkinson’s disease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pl-PL" dirty="0"/>
              <a:t>Hornykiewicz. J Neurol 2010;257(Suppl 2):S249–252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2. van </a:t>
            </a:r>
            <a:r>
              <a:rPr lang="en-GB" dirty="0" err="1"/>
              <a:t>Gerpen</a:t>
            </a:r>
            <a:r>
              <a:rPr lang="en-GB" dirty="0"/>
              <a:t>. Conventional treatment in Parkinson’s disease. In: Wolters &amp; Baumann (eds). Parkinson Disease and Other Movement Disorders. 2014;</a:t>
            </a:r>
            <a:br>
              <a:rPr lang="en-GB" dirty="0"/>
            </a:br>
            <a:r>
              <a:rPr lang="en-GB" dirty="0"/>
              <a:t>3. Jankovic &amp; Aguilar. </a:t>
            </a:r>
            <a:r>
              <a:rPr lang="en-GB" dirty="0" err="1"/>
              <a:t>Neuropsychiatr</a:t>
            </a:r>
            <a:r>
              <a:rPr lang="en-GB" dirty="0"/>
              <a:t> Dis Treat 2008;4(4):743–757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4</a:t>
            </a:fld>
            <a:endParaRPr lang="en-GB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CE1C3BB-4A88-8265-946B-2415CE1EA153}"/>
              </a:ext>
            </a:extLst>
          </p:cNvPr>
          <p:cNvGrpSpPr/>
          <p:nvPr/>
        </p:nvGrpSpPr>
        <p:grpSpPr>
          <a:xfrm>
            <a:off x="6972922" y="3469380"/>
            <a:ext cx="4031006" cy="2042545"/>
            <a:chOff x="7074796" y="3469380"/>
            <a:chExt cx="4031006" cy="2042545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57B7837-6502-136A-9309-7A0FECAFDEFC}"/>
                </a:ext>
              </a:extLst>
            </p:cNvPr>
            <p:cNvGrpSpPr/>
            <p:nvPr/>
          </p:nvGrpSpPr>
          <p:grpSpPr>
            <a:xfrm>
              <a:off x="7074796" y="3469380"/>
              <a:ext cx="4031006" cy="2042545"/>
              <a:chOff x="7074796" y="3469380"/>
              <a:chExt cx="4031006" cy="204254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7074796" y="4044729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103823" y="5142593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876522" y="4906274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NH</a:t>
                </a:r>
                <a:r>
                  <a:rPr lang="en-GB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438347" y="4906274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574887" y="4372542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OH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0096256" y="3469380"/>
                <a:ext cx="36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64B5095-54CF-3ECC-B528-2AC729E9213D}"/>
                </a:ext>
              </a:extLst>
            </p:cNvPr>
            <p:cNvGrpSpPr/>
            <p:nvPr/>
          </p:nvGrpSpPr>
          <p:grpSpPr>
            <a:xfrm>
              <a:off x="7582306" y="3834591"/>
              <a:ext cx="3021806" cy="1501526"/>
              <a:chOff x="7582306" y="3834591"/>
              <a:chExt cx="3021806" cy="1501526"/>
            </a:xfrm>
          </p:grpSpPr>
          <p:cxnSp>
            <p:nvCxnSpPr>
              <p:cNvPr id="33" name="Straight Connector 32"/>
              <p:cNvCxnSpPr>
                <a:cxnSpLocks/>
              </p:cNvCxnSpPr>
              <p:nvPr/>
            </p:nvCxnSpPr>
            <p:spPr>
              <a:xfrm>
                <a:off x="7587069" y="4296554"/>
                <a:ext cx="309416" cy="19556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cxnSpLocks/>
              </p:cNvCxnSpPr>
              <p:nvPr/>
            </p:nvCxnSpPr>
            <p:spPr>
              <a:xfrm flipV="1">
                <a:off x="7582306" y="5036956"/>
                <a:ext cx="310069" cy="18352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cxnSpLocks/>
              </p:cNvCxnSpPr>
              <p:nvPr/>
            </p:nvCxnSpPr>
            <p:spPr>
              <a:xfrm>
                <a:off x="8394312" y="4198922"/>
                <a:ext cx="478632" cy="28575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cxnSpLocks/>
              </p:cNvCxnSpPr>
              <p:nvPr/>
            </p:nvCxnSpPr>
            <p:spPr>
              <a:xfrm>
                <a:off x="9782345" y="4467053"/>
                <a:ext cx="150255" cy="393856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cxnSpLocks/>
              </p:cNvCxnSpPr>
              <p:nvPr/>
            </p:nvCxnSpPr>
            <p:spPr>
              <a:xfrm>
                <a:off x="8732763" y="4543160"/>
                <a:ext cx="0" cy="45348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cxnSpLocks/>
              </p:cNvCxnSpPr>
              <p:nvPr/>
            </p:nvCxnSpPr>
            <p:spPr>
              <a:xfrm flipH="1" flipV="1">
                <a:off x="8020456" y="4987117"/>
                <a:ext cx="366713" cy="21431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cxnSpLocks/>
              </p:cNvCxnSpPr>
              <p:nvPr/>
            </p:nvCxnSpPr>
            <p:spPr>
              <a:xfrm flipV="1">
                <a:off x="7884575" y="4187016"/>
                <a:ext cx="516881" cy="30852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cxnSpLocks/>
              </p:cNvCxnSpPr>
              <p:nvPr/>
            </p:nvCxnSpPr>
            <p:spPr>
              <a:xfrm>
                <a:off x="8863731" y="4466959"/>
                <a:ext cx="0" cy="577306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cxnSpLocks/>
              </p:cNvCxnSpPr>
              <p:nvPr/>
            </p:nvCxnSpPr>
            <p:spPr>
              <a:xfrm>
                <a:off x="7894563" y="4478866"/>
                <a:ext cx="0" cy="577306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cxnSpLocks/>
              </p:cNvCxnSpPr>
              <p:nvPr/>
            </p:nvCxnSpPr>
            <p:spPr>
              <a:xfrm>
                <a:off x="7894250" y="5044266"/>
                <a:ext cx="478632" cy="28575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cxnSpLocks/>
              </p:cNvCxnSpPr>
              <p:nvPr/>
            </p:nvCxnSpPr>
            <p:spPr>
              <a:xfrm flipV="1">
                <a:off x="8360825" y="5027597"/>
                <a:ext cx="516881" cy="30852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cxnSpLocks/>
              </p:cNvCxnSpPr>
              <p:nvPr/>
            </p:nvCxnSpPr>
            <p:spPr>
              <a:xfrm flipH="1">
                <a:off x="8039506" y="4329347"/>
                <a:ext cx="330995" cy="19104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cxnSpLocks/>
              </p:cNvCxnSpPr>
              <p:nvPr/>
            </p:nvCxnSpPr>
            <p:spPr>
              <a:xfrm flipV="1">
                <a:off x="8865834" y="4201303"/>
                <a:ext cx="435735" cy="28337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cxnSpLocks/>
              </p:cNvCxnSpPr>
              <p:nvPr/>
            </p:nvCxnSpPr>
            <p:spPr>
              <a:xfrm>
                <a:off x="9292044" y="4210828"/>
                <a:ext cx="497681" cy="27384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cxnSpLocks/>
              </p:cNvCxnSpPr>
              <p:nvPr/>
            </p:nvCxnSpPr>
            <p:spPr>
              <a:xfrm flipH="1">
                <a:off x="9661137" y="4478866"/>
                <a:ext cx="128588" cy="389187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cxnSpLocks/>
              </p:cNvCxnSpPr>
              <p:nvPr/>
            </p:nvCxnSpPr>
            <p:spPr>
              <a:xfrm flipV="1">
                <a:off x="9792445" y="4237022"/>
                <a:ext cx="466386" cy="24765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cxnSpLocks/>
              </p:cNvCxnSpPr>
              <p:nvPr/>
            </p:nvCxnSpPr>
            <p:spPr>
              <a:xfrm>
                <a:off x="10244544" y="4237022"/>
                <a:ext cx="359568" cy="20955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>
                <a:off x="10206756" y="3834591"/>
                <a:ext cx="0" cy="44529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>
                <a:off x="10313912" y="3834591"/>
                <a:ext cx="0" cy="44529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Isosceles Triangle 36"/>
            <p:cNvSpPr/>
            <p:nvPr/>
          </p:nvSpPr>
          <p:spPr>
            <a:xfrm rot="20459382">
              <a:off x="9805573" y="4514990"/>
              <a:ext cx="108000" cy="35845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522215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