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commentAuthors.xml" ContentType="application/vnd.openxmlformats-officedocument.presentationml.commentAuthors+xml"/>
  <Override PartName="/ppt/authors.xml" ContentType="application/vnd.ms-powerpoint.authors+xml"/>
  <Override PartName="/customXml/item2.xml" ContentType="application/xml"/>
  <Override PartName="/customXml/itemProps2.xml" ContentType="application/vnd.openxmlformats-officedocument.customXmlProperties+xml"/>
  <Override PartName="/customXml/item1.xml" ContentType="application/xml"/>
  <Override PartName="/customXml/itemProps1.xml" ContentType="application/vnd.openxmlformats-officedocument.customXmlPropertie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theme/theme1.xml" ContentType="application/vnd.openxmlformats-officedocument.them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tags/tag5.xml" ContentType="application/vnd.openxmlformats-officedocument.presentationml.tag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customXml/item3.xml" ContentType="application/xml"/>
  <Override PartName="/customXml/itemProps3.xml" ContentType="application/vnd.openxmlformats-officedocument.customXmlProperties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4"/>
  </p:sldMasterIdLst>
  <p:notesMasterIdLst>
    <p:notesMasterId r:id="rId39"/>
  </p:notesMasterIdLst>
  <p:handoutMasterIdLst>
    <p:handoutMasterId r:id="rId40"/>
  </p:handoutMasterIdLst>
  <p:sldIdLst>
    <p:sldId id="980" r:id="rId10"/>
  </p:sldIdLst>
  <p:sldSz cx="12192000" cy="6858000"/>
  <p:notesSz cx="6797675" cy="9928225"/>
  <p:custDataLst>
    <p:tags r:id="rId41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5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910755-3805-7BFA-6DD6-38D0DEB42E74}" name="LIM SHEN-YANG" initials="LS" userId="S::limshenyang@365.um.edu.my::9cfd9c3b-c36f-4671-b1b7-eaf4a1f3db1d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v" userId="S::bfc@lundbeckfonden.com::827f453e-d371-4a1e-8a43-bba9e40cc001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User" initials="U" lastIdx="68" clrIdx="6">
    <p:extLst>
      <p:ext uri="{19B8F6BF-5375-455C-9EA6-DF929625EA0E}">
        <p15:presenceInfo xmlns:p15="http://schemas.microsoft.com/office/powerpoint/2012/main" userId="User" providerId="None"/>
      </p:ext>
    </p:extLst>
  </p:cmAuthor>
  <p:cmAuthor id="1" name="Christopher Edge" initials="CE" lastIdx="228" clrIdx="0"/>
  <p:cmAuthor id="2" name="Chris Edge" initials="CE" lastIdx="9" clrIdx="1"/>
  <p:cmAuthor id="3" name="Audrey Dufour" initials="AD" lastIdx="64" clrIdx="2"/>
  <p:cmAuthor id="4" name="Shen Yang Lim" initials="SYL" lastIdx="12" clrIdx="3">
    <p:extLst>
      <p:ext uri="{19B8F6BF-5375-455C-9EA6-DF929625EA0E}">
        <p15:presenceInfo xmlns:p15="http://schemas.microsoft.com/office/powerpoint/2012/main" userId="9812e3e6622eaa0d" providerId="Windows Live"/>
      </p:ext>
    </p:extLst>
  </p:cmAuthor>
  <p:cmAuthor id="5" name="Ebru Karakoc Madsen" initials="EKM" lastIdx="5" clrIdx="4">
    <p:extLst>
      <p:ext uri="{19B8F6BF-5375-455C-9EA6-DF929625EA0E}">
        <p15:presenceInfo xmlns:p15="http://schemas.microsoft.com/office/powerpoint/2012/main" userId="S-1-5-21-1839211835-619659539-556599288-180377" providerId="AD"/>
      </p:ext>
    </p:extLst>
  </p:cmAuthor>
  <p:cmAuthor id="6" name="Mikko Kuoppamäki" initials="MK" lastIdx="49" clrIdx="5">
    <p:extLst>
      <p:ext uri="{19B8F6BF-5375-455C-9EA6-DF929625EA0E}">
        <p15:presenceInfo xmlns:p15="http://schemas.microsoft.com/office/powerpoint/2012/main" userId="S-1-5-21-1839211835-619659539-556599288-22366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0EA"/>
    <a:srgbClr val="E5DFD2"/>
    <a:srgbClr val="E5DFE2"/>
    <a:srgbClr val="D9D1CC"/>
    <a:srgbClr val="00FFFF"/>
    <a:srgbClr val="DEE7EE"/>
    <a:srgbClr val="CAD8E4"/>
    <a:srgbClr val="9FB7CD"/>
    <a:srgbClr val="BDCEDD"/>
    <a:srgbClr val="D0DB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2" autoAdjust="0"/>
    <p:restoredTop sz="78279" autoAdjust="0"/>
  </p:normalViewPr>
  <p:slideViewPr>
    <p:cSldViewPr snapToGrid="0" snapToObjects="1">
      <p:cViewPr varScale="1">
        <p:scale>
          <a:sx n="124" d="100"/>
          <a:sy n="124" d="100"/>
        </p:scale>
        <p:origin x="1338" y="108"/>
      </p:cViewPr>
      <p:guideLst>
        <p:guide orient="horz" pos="1253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8886"/>
    </p:cViewPr>
  </p:sorterViewPr>
  <p:notesViewPr>
    <p:cSldViewPr snapToGrid="0" snapToObjects="1">
      <p:cViewPr>
        <p:scale>
          <a:sx n="60" d="100"/>
          <a:sy n="60" d="100"/>
        </p:scale>
        <p:origin x="3202" y="-106"/>
      </p:cViewPr>
      <p:guideLst/>
    </p:cSldViewPr>
  </p:notesViewPr>
  <p:gridSpacing cx="36004" cy="36004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39" /><Relationship Type="http://schemas.openxmlformats.org/officeDocument/2006/relationships/commentAuthors" Target="/ppt/commentAuthors.xml" Id="rId42" /><Relationship Type="http://schemas.microsoft.com/office/2018/10/relationships/authors" Target="/ppt/authors.xml" Id="rId47" /><Relationship Type="http://schemas.openxmlformats.org/officeDocument/2006/relationships/customXml" Target="/customXml/item2.xml" Id="rId2" /><Relationship Type="http://schemas.openxmlformats.org/officeDocument/2006/relationships/customXml" Target="/customXml/item1.xml" Id="rId1" /><Relationship Type="http://schemas.openxmlformats.org/officeDocument/2006/relationships/handoutMaster" Target="/ppt/handoutMasters/handoutMaster1.xml" Id="rId40" /><Relationship Type="http://schemas.openxmlformats.org/officeDocument/2006/relationships/theme" Target="/ppt/theme/theme1.xml" Id="rId45" /><Relationship Type="http://schemas.openxmlformats.org/officeDocument/2006/relationships/slide" Target="/ppt/slides/slide6.xml" Id="rId10" /><Relationship Type="http://schemas.openxmlformats.org/officeDocument/2006/relationships/viewProps" Target="/ppt/viewProps.xml" Id="rId44" /><Relationship Type="http://schemas.openxmlformats.org/officeDocument/2006/relationships/slideMaster" Target="/ppt/slideMasters/slideMaster1.xml" Id="rId4" /><Relationship Type="http://schemas.openxmlformats.org/officeDocument/2006/relationships/presProps" Target="/ppt/presProps.xml" Id="rId43" /><Relationship Type="http://schemas.openxmlformats.org/officeDocument/2006/relationships/customXml" Target="/customXml/item3.xml" Id="rId3" /><Relationship Type="http://schemas.openxmlformats.org/officeDocument/2006/relationships/tableStyles" Target="/ppt/tableStyles.xml" Id="rId46" /><Relationship Type="http://schemas.openxmlformats.org/officeDocument/2006/relationships/tags" Target="/ppt/tags/tag1.xml" Id="rId41" /></Relationships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20/06/2025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20-06-2025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Id2" /><Relationship Type="http://schemas.openxmlformats.org/officeDocument/2006/relationships/notesMaster" Target="/ppt/notesMasters/notesMaster1.xml" Id="rId1" /></Relationship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6BDE4-F2A9-C0CC-2800-E1A76A643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A0F0F8-65A9-30AF-E061-93D64CB308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79AC3B-9DD4-59B5-3223-072DEBC3A1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9768" y="4777958"/>
            <a:ext cx="5438140" cy="4086642"/>
          </a:xfrm>
        </p:spPr>
        <p:txBody>
          <a:bodyPr/>
          <a:lstStyle/>
          <a:p>
            <a:r>
              <a:rPr lang="en-GB" dirty="0"/>
              <a:t>Although levodopa has been a major success story for the management of PD, it does have some limitations, such as the development of dopa-related response fluctuations (both motor and non-motor) and drug-induced dyskinesias.</a:t>
            </a:r>
            <a:r>
              <a:rPr lang="en-GB" baseline="30000" dirty="0"/>
              <a:t>4</a:t>
            </a:r>
            <a:endParaRPr lang="en-GB" dirty="0"/>
          </a:p>
          <a:p>
            <a:r>
              <a:rPr lang="en-GB" dirty="0"/>
              <a:t>A single dose of levodopa/decarboxylase inhibitor relieves symptoms for several hours.</a:t>
            </a:r>
            <a:r>
              <a:rPr lang="en-GB" baseline="30000" dirty="0"/>
              <a:t>4,9</a:t>
            </a:r>
            <a:r>
              <a:rPr lang="en-GB" dirty="0"/>
              <a:t> </a:t>
            </a:r>
            <a:r>
              <a:rPr lang="en-US" dirty="0"/>
              <a:t>Levodopa has a half-life of approximately 50 minutes once absorbed into the bloodstream, although the addition </a:t>
            </a:r>
            <a:r>
              <a:rPr lang="en-GB" dirty="0"/>
              <a:t>of a decarboxylase inhibitor extends the half-life to approximately 90 minutes.</a:t>
            </a:r>
            <a:r>
              <a:rPr lang="en-GB" baseline="30000" dirty="0"/>
              <a:t>9,10</a:t>
            </a:r>
            <a:r>
              <a:rPr lang="en-GB" dirty="0"/>
              <a:t> </a:t>
            </a:r>
            <a:r>
              <a:rPr lang="en-US" dirty="0"/>
              <a:t>Therefore, patients typically need to take their levodopa several times during the day to control their symptoms</a:t>
            </a:r>
            <a:r>
              <a:rPr lang="en-GB" dirty="0"/>
              <a:t>.</a:t>
            </a:r>
            <a:r>
              <a:rPr lang="en-GB" baseline="30000" dirty="0"/>
              <a:t>9</a:t>
            </a:r>
            <a:r>
              <a:rPr lang="en-GB" dirty="0"/>
              <a:t> </a:t>
            </a:r>
          </a:p>
          <a:p>
            <a:r>
              <a:rPr lang="en-US" dirty="0"/>
              <a:t>The duration of therapeutic effect of levodopa doses often decreases over time, as the patient begins to experience greater periods of motor fluctuations and/or drug-induced dyskinesias</a:t>
            </a:r>
            <a:r>
              <a:rPr lang="en-GB" dirty="0"/>
              <a:t>.</a:t>
            </a:r>
            <a:r>
              <a:rPr lang="en-GB" baseline="30000" dirty="0"/>
              <a:t>2</a:t>
            </a:r>
            <a:r>
              <a:rPr lang="en-GB" dirty="0"/>
              <a:t> </a:t>
            </a:r>
            <a:r>
              <a:rPr lang="en-US" dirty="0"/>
              <a:t>From this point onwards, the patient experiences shorter periods of relief from motor symptoms, and greater periods of time with levodopa-induced complications, all of which can substantially impair the patient’s quality of life.</a:t>
            </a:r>
            <a:r>
              <a:rPr lang="en-GB" baseline="30000" dirty="0"/>
              <a:t>2,4</a:t>
            </a:r>
            <a:endParaRPr lang="en-GB" dirty="0"/>
          </a:p>
          <a:p>
            <a:r>
              <a:rPr lang="en-GB" dirty="0"/>
              <a:t> </a:t>
            </a:r>
          </a:p>
          <a:p>
            <a:r>
              <a:rPr lang="en-GB" dirty="0"/>
              <a:t>References: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1. Nutt JG, Fellman JH. Pharmacokinetics of levodopa. Clin </a:t>
            </a:r>
            <a:r>
              <a:rPr lang="en-GB" dirty="0" err="1"/>
              <a:t>Neuropharmacol</a:t>
            </a:r>
            <a:r>
              <a:rPr lang="en-GB" dirty="0"/>
              <a:t> 1984; 7 (1): 35–49.</a:t>
            </a:r>
          </a:p>
          <a:p>
            <a:r>
              <a:rPr lang="en-GB" dirty="0"/>
              <a:t>2. Chapuis S, </a:t>
            </a:r>
            <a:r>
              <a:rPr lang="en-GB" dirty="0" err="1"/>
              <a:t>Ouchchane</a:t>
            </a:r>
            <a:r>
              <a:rPr lang="en-GB" dirty="0"/>
              <a:t> L, Metz O, et al. Impact of the motor complications of Parkinson’s disease on the quality of life. </a:t>
            </a:r>
            <a:r>
              <a:rPr lang="en-GB" dirty="0" err="1"/>
              <a:t>Mov</a:t>
            </a:r>
            <a:r>
              <a:rPr lang="en-GB" dirty="0"/>
              <a:t> </a:t>
            </a:r>
            <a:r>
              <a:rPr lang="en-GB" dirty="0" err="1"/>
              <a:t>Disord</a:t>
            </a:r>
            <a:r>
              <a:rPr lang="en-GB" dirty="0"/>
              <a:t> 2005; 20 (2): 224–230.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3. Freitas ME, Hess CW, Fox SH.</a:t>
            </a:r>
            <a:r>
              <a:rPr lang="en-GB" dirty="0"/>
              <a:t> </a:t>
            </a:r>
            <a:r>
              <a:rPr lang="en-US" dirty="0"/>
              <a:t>Motor complications of dopaminergic medications in Parkinson’s disease. Semin Neurol 2017; 37 (2): 147–157.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4. </a:t>
            </a:r>
            <a:r>
              <a:rPr lang="en-GB" dirty="0" err="1"/>
              <a:t>Hametner</a:t>
            </a:r>
            <a:r>
              <a:rPr lang="en-GB" dirty="0"/>
              <a:t> E, Seppi K, </a:t>
            </a:r>
            <a:r>
              <a:rPr lang="en-GB" dirty="0" err="1"/>
              <a:t>Poewe</a:t>
            </a:r>
            <a:r>
              <a:rPr lang="en-GB" dirty="0"/>
              <a:t> W. The clinical spectrum of levodopa-induced motor complications. J </a:t>
            </a:r>
            <a:r>
              <a:rPr lang="en-GB" dirty="0" err="1"/>
              <a:t>Neurol</a:t>
            </a:r>
            <a:r>
              <a:rPr lang="en-GB" dirty="0"/>
              <a:t> 2010; 257 (</a:t>
            </a:r>
            <a:r>
              <a:rPr lang="en-GB" dirty="0" err="1"/>
              <a:t>Suppl</a:t>
            </a:r>
            <a:r>
              <a:rPr lang="en-GB" dirty="0"/>
              <a:t> 2): S268–S275.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5. </a:t>
            </a:r>
            <a:r>
              <a:rPr lang="en-US" dirty="0" err="1"/>
              <a:t>Olanow</a:t>
            </a:r>
            <a:r>
              <a:rPr lang="en-US" dirty="0"/>
              <a:t> CW, </a:t>
            </a:r>
            <a:r>
              <a:rPr lang="en-US" dirty="0" err="1"/>
              <a:t>Stocchi</a:t>
            </a:r>
            <a:r>
              <a:rPr lang="en-US" dirty="0"/>
              <a:t> F. Levodopa: A new look at an old friend. Mov </a:t>
            </a:r>
            <a:r>
              <a:rPr lang="en-US" dirty="0" err="1"/>
              <a:t>Disord</a:t>
            </a:r>
            <a:r>
              <a:rPr lang="en-US" dirty="0"/>
              <a:t> 2018; 33 (6): 859–866.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6. Cenci MA, </a:t>
            </a:r>
            <a:r>
              <a:rPr lang="en-US" dirty="0" err="1"/>
              <a:t>Riggare</a:t>
            </a:r>
            <a:r>
              <a:rPr lang="en-US" dirty="0"/>
              <a:t> S, Pahwa R et al. Dyskinesia matters. Mov </a:t>
            </a:r>
            <a:r>
              <a:rPr lang="en-US" dirty="0" err="1"/>
              <a:t>Disord</a:t>
            </a:r>
            <a:r>
              <a:rPr lang="en-US" dirty="0"/>
              <a:t> 2020; 35 (3): 392–396.</a:t>
            </a:r>
          </a:p>
          <a:p>
            <a:r>
              <a:rPr lang="en-GB" dirty="0"/>
              <a:t>7. Ferreira JJ, </a:t>
            </a:r>
            <a:r>
              <a:rPr lang="en-GB" dirty="0" err="1"/>
              <a:t>Katzenschlager</a:t>
            </a:r>
            <a:r>
              <a:rPr lang="en-GB" dirty="0"/>
              <a:t> R, Bloem BR, et al. Summary of the recommendations of the EFNS/MDS-ES review on therapeutic management of Parkinson’s disease. </a:t>
            </a:r>
            <a:r>
              <a:rPr lang="en-GB" dirty="0" err="1"/>
              <a:t>Eur</a:t>
            </a:r>
            <a:r>
              <a:rPr lang="en-GB" dirty="0"/>
              <a:t> J </a:t>
            </a:r>
            <a:r>
              <a:rPr lang="en-GB" dirty="0" err="1"/>
              <a:t>Neurol</a:t>
            </a:r>
            <a:r>
              <a:rPr lang="en-GB" dirty="0"/>
              <a:t> 2013; 20 (1): 5–15.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8. Sethi KD.</a:t>
            </a:r>
            <a:r>
              <a:rPr lang="en-GB" dirty="0"/>
              <a:t> </a:t>
            </a:r>
            <a:r>
              <a:rPr lang="en-US" dirty="0"/>
              <a:t>The impact of levodopa on quality of life in patients with Parkinson disease. Neurologist 2010; 16 (2): 76–83.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9. Deleu D, Northway MG, </a:t>
            </a:r>
            <a:r>
              <a:rPr lang="en-GB" sz="1000" b="0" dirty="0" err="1">
                <a:solidFill>
                  <a:schemeClr val="accent6">
                    <a:lumMod val="10000"/>
                  </a:schemeClr>
                </a:solidFill>
                <a:latin typeface="+mn-lt"/>
              </a:rPr>
              <a:t>Hanssens</a:t>
            </a:r>
            <a:r>
              <a:rPr lang="en-GB" sz="1000" b="0" dirty="0">
                <a:solidFill>
                  <a:schemeClr val="accent6">
                    <a:lumMod val="10000"/>
                  </a:schemeClr>
                </a:solidFill>
                <a:latin typeface="+mn-lt"/>
              </a:rPr>
              <a:t> Y. </a:t>
            </a:r>
            <a:r>
              <a:rPr lang="en-GB" sz="1000" b="0" i="0" dirty="0">
                <a:solidFill>
                  <a:schemeClr val="accent6">
                    <a:lumMod val="10000"/>
                  </a:schemeClr>
                </a:solidFill>
                <a:effectLst/>
                <a:latin typeface="+mn-lt"/>
              </a:rPr>
              <a:t>Clinical pharmacokinetic and pharmacodynamic properties of drugs used in the treatment of Parkinson’s disease. Clin </a:t>
            </a:r>
            <a:r>
              <a:rPr lang="en-GB" sz="1000" b="0" i="0" dirty="0" err="1">
                <a:solidFill>
                  <a:schemeClr val="accent6">
                    <a:lumMod val="10000"/>
                  </a:schemeClr>
                </a:solidFill>
                <a:effectLst/>
                <a:latin typeface="+mn-lt"/>
              </a:rPr>
              <a:t>Pharmacokinet</a:t>
            </a:r>
            <a:r>
              <a:rPr lang="en-GB" sz="1000" b="0" i="0" dirty="0">
                <a:solidFill>
                  <a:schemeClr val="accent6">
                    <a:lumMod val="10000"/>
                  </a:schemeClr>
                </a:solidFill>
                <a:effectLst/>
                <a:latin typeface="+mn-lt"/>
              </a:rPr>
              <a:t> 2002; 41 (4): 261–309.</a:t>
            </a:r>
            <a:endParaRPr lang="en-GB" sz="1000" b="0" dirty="0">
              <a:solidFill>
                <a:schemeClr val="accent6">
                  <a:lumMod val="10000"/>
                </a:schemeClr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0" dirty="0">
                <a:solidFill>
                  <a:schemeClr val="accent6">
                    <a:lumMod val="10000"/>
                  </a:schemeClr>
                </a:solidFill>
                <a:latin typeface="+mn-lt"/>
              </a:rPr>
              <a:t>10. Hauser RA. Levodopa: Past, present, and future. </a:t>
            </a:r>
            <a:r>
              <a:rPr lang="en-GB" sz="1000" b="0" dirty="0" err="1">
                <a:solidFill>
                  <a:schemeClr val="accent6">
                    <a:lumMod val="10000"/>
                  </a:schemeClr>
                </a:solidFill>
                <a:latin typeface="+mn-lt"/>
              </a:rPr>
              <a:t>Eur</a:t>
            </a:r>
            <a:r>
              <a:rPr lang="en-GB" sz="1000" b="0" dirty="0">
                <a:solidFill>
                  <a:schemeClr val="accent6">
                    <a:lumMod val="10000"/>
                  </a:schemeClr>
                </a:solidFill>
                <a:latin typeface="+mn-lt"/>
              </a:rPr>
              <a:t> </a:t>
            </a:r>
            <a:r>
              <a:rPr lang="en-GB" sz="1000" b="0" dirty="0" err="1">
                <a:solidFill>
                  <a:schemeClr val="accent6">
                    <a:lumMod val="10000"/>
                  </a:schemeClr>
                </a:solidFill>
                <a:latin typeface="+mn-lt"/>
              </a:rPr>
              <a:t>Neurol</a:t>
            </a:r>
            <a:r>
              <a:rPr lang="en-GB" sz="1000" b="0" dirty="0">
                <a:solidFill>
                  <a:schemeClr val="accent6">
                    <a:lumMod val="10000"/>
                  </a:schemeClr>
                </a:solidFill>
                <a:latin typeface="+mn-lt"/>
              </a:rPr>
              <a:t> 2009; 62 (1): 1–8.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1C0310-C3A3-9F66-7EE5-9AF216AFE0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2060718"/>
      </p:ext>
    </p:extLst>
  </p:cSld>
  <p:clrMapOvr>
    <a:masterClrMapping/>
  </p:clrMapOvr>
</p:note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4951183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8" /><Relationship Type="http://schemas.openxmlformats.org/officeDocument/2006/relationships/slideLayout" Target="/ppt/slideLayouts/slideLayout2.xml" Id="rId2" /><Relationship Type="http://schemas.openxmlformats.org/officeDocument/2006/relationships/image" Target="/ppt/media/image1.png" Id="rId37" /><Relationship Type="http://schemas.openxmlformats.org/officeDocument/2006/relationships/theme" Target="/ppt/theme/theme1.xml" Id="rId36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41038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6.xml.rels>&#65279;<?xml version="1.0" encoding="utf-8"?><Relationships xmlns="http://schemas.openxmlformats.org/package/2006/relationships"><Relationship Type="http://schemas.openxmlformats.org/officeDocument/2006/relationships/notesSlide" Target="/ppt/notesSlides/notesSlide6.xml" Id="rId3" /><Relationship Type="http://schemas.openxmlformats.org/officeDocument/2006/relationships/slideLayout" Target="/ppt/slideLayouts/slideLayout2.xml" Id="rId2" /><Relationship Type="http://schemas.openxmlformats.org/officeDocument/2006/relationships/tags" Target="/ppt/tags/tag5.xml" Id="rId1" /></Relationships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EF76D-15AF-2208-6E45-739803D08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13184B-7366-02F8-A33C-2E5A5F646FC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/>
          <a:lstStyle/>
          <a:p>
            <a:r>
              <a:rPr lang="en-GB" dirty="0"/>
              <a:t>Parkinson’s disease – Treatment principles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A22DFA-5D91-4F74-0B91-82736BAD4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GB" dirty="0"/>
              <a:t>Strengths and limitations of levodopa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29F0E86-B2D3-E2C8-94D8-62B3D2EE83A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213851" cy="619200"/>
          </a:xfrm>
        </p:spPr>
        <p:txBody>
          <a:bodyPr/>
          <a:lstStyle/>
          <a:p>
            <a:r>
              <a:rPr lang="en-GB" dirty="0"/>
              <a:t>PD=Parkinson’s disease.</a:t>
            </a:r>
          </a:p>
          <a:p>
            <a:endParaRPr lang="en-GB" dirty="0"/>
          </a:p>
          <a:p>
            <a:r>
              <a:rPr lang="en-GB" dirty="0"/>
              <a:t>1. Nutt &amp; </a:t>
            </a:r>
            <a:r>
              <a:rPr lang="en-GB" dirty="0" err="1"/>
              <a:t>Fellman</a:t>
            </a:r>
            <a:r>
              <a:rPr lang="en-GB" dirty="0"/>
              <a:t>. Clin </a:t>
            </a:r>
            <a:r>
              <a:rPr lang="en-GB" dirty="0" err="1"/>
              <a:t>Neuropharmacol</a:t>
            </a:r>
            <a:r>
              <a:rPr lang="en-GB" dirty="0"/>
              <a:t> 1984;7(1):35–49; 2. </a:t>
            </a:r>
            <a:r>
              <a:rPr lang="en-GB" dirty="0" err="1"/>
              <a:t>Chapuis</a:t>
            </a:r>
            <a:r>
              <a:rPr lang="en-GB" dirty="0"/>
              <a:t> et al. Mov </a:t>
            </a:r>
            <a:r>
              <a:rPr lang="en-GB" dirty="0" err="1"/>
              <a:t>Disord</a:t>
            </a:r>
            <a:r>
              <a:rPr lang="en-GB" dirty="0"/>
              <a:t> 2005;20(2):224–230; 3. Freitas et al. Semin </a:t>
            </a:r>
            <a:r>
              <a:rPr lang="en-GB" dirty="0" err="1"/>
              <a:t>Neurol</a:t>
            </a:r>
            <a:r>
              <a:rPr lang="en-GB" dirty="0"/>
              <a:t> 2017;37(2):147–157; </a:t>
            </a:r>
            <a:br>
              <a:rPr lang="en-GB" dirty="0"/>
            </a:br>
            <a:r>
              <a:rPr lang="en-GB" dirty="0"/>
              <a:t>4. </a:t>
            </a:r>
            <a:r>
              <a:rPr lang="en-GB" dirty="0" err="1"/>
              <a:t>Hametner</a:t>
            </a:r>
            <a:r>
              <a:rPr lang="en-GB" dirty="0"/>
              <a:t> et al. J </a:t>
            </a:r>
            <a:r>
              <a:rPr lang="en-GB" dirty="0" err="1"/>
              <a:t>Neurol</a:t>
            </a:r>
            <a:r>
              <a:rPr lang="en-GB" dirty="0"/>
              <a:t> 2010;257(</a:t>
            </a:r>
            <a:r>
              <a:rPr lang="en-GB" dirty="0" err="1"/>
              <a:t>Suppl</a:t>
            </a:r>
            <a:r>
              <a:rPr lang="en-GB" dirty="0"/>
              <a:t> 2):S268–S275; 5. </a:t>
            </a:r>
            <a:r>
              <a:rPr lang="en-GB" dirty="0" err="1"/>
              <a:t>Olanow</a:t>
            </a:r>
            <a:r>
              <a:rPr lang="en-GB" dirty="0"/>
              <a:t> &amp; </a:t>
            </a:r>
            <a:r>
              <a:rPr lang="en-GB" dirty="0" err="1"/>
              <a:t>Stocchi</a:t>
            </a:r>
            <a:r>
              <a:rPr lang="en-GB" dirty="0"/>
              <a:t>. Mov </a:t>
            </a:r>
            <a:r>
              <a:rPr lang="en-GB" dirty="0" err="1"/>
              <a:t>Disord</a:t>
            </a:r>
            <a:r>
              <a:rPr lang="en-GB" dirty="0"/>
              <a:t> 2018;33(6):859–866; 6. Cenci et al. Mov </a:t>
            </a:r>
            <a:r>
              <a:rPr lang="en-GB" dirty="0" err="1"/>
              <a:t>Disord</a:t>
            </a:r>
            <a:r>
              <a:rPr lang="en-GB" dirty="0"/>
              <a:t> 2020;35(3):392–396; </a:t>
            </a:r>
            <a:br>
              <a:rPr lang="en-GB" dirty="0"/>
            </a:br>
            <a:r>
              <a:rPr lang="en-GB" dirty="0"/>
              <a:t>7. Ferreira et al. Eur J </a:t>
            </a:r>
            <a:r>
              <a:rPr lang="en-GB" dirty="0" err="1"/>
              <a:t>Neurol</a:t>
            </a:r>
            <a:r>
              <a:rPr lang="en-GB" dirty="0"/>
              <a:t> 2013;20(1):5–15; 8. </a:t>
            </a:r>
            <a:r>
              <a:rPr lang="en-US" dirty="0"/>
              <a:t>Sethi</a:t>
            </a:r>
            <a:r>
              <a:rPr lang="en-GB" dirty="0"/>
              <a:t>. </a:t>
            </a:r>
            <a:r>
              <a:rPr lang="en-US" dirty="0"/>
              <a:t>Neurologist 2010;16(2):76–83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B4EE2A-50AA-99B4-3221-8C18714E08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</p:spPr>
        <p:txBody>
          <a:bodyPr/>
          <a:lstStyle/>
          <a:p>
            <a:fld id="{6DBC486D-4FAB-B746-8B02-8D7C842291C6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47" name="Rounded Rectangle 31">
            <a:extLst>
              <a:ext uri="{FF2B5EF4-FFF2-40B4-BE49-F238E27FC236}">
                <a16:creationId xmlns:a16="http://schemas.microsoft.com/office/drawing/2014/main" id="{EB5E174A-FB45-720D-820C-F621C652B99A}"/>
              </a:ext>
            </a:extLst>
          </p:cNvPr>
          <p:cNvSpPr/>
          <p:nvPr/>
        </p:nvSpPr>
        <p:spPr>
          <a:xfrm>
            <a:off x="1906083" y="4761968"/>
            <a:ext cx="3140485" cy="102217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6350" cap="flat" cmpd="sng" algn="ctr">
            <a:solidFill>
              <a:schemeClr val="accent1"/>
            </a:solidFill>
            <a:prstDash val="solid"/>
          </a:ln>
          <a:effectLst/>
        </p:spPr>
        <p:txBody>
          <a:bodyPr wrap="square" lIns="87144" tIns="87144" rIns="87144" bIns="87144" spcCol="1270" anchor="ctr">
            <a:spAutoFit/>
          </a:bodyPr>
          <a:lstStyle/>
          <a:p>
            <a:pPr marL="0" marR="0" lvl="0" indent="0" algn="ctr" defTabSz="533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Motor fluctuations and dyskinesia</a:t>
            </a:r>
            <a:r>
              <a:rPr kumimoji="0" lang="en-GB" b="0" i="0" u="none" strike="noStrike" kern="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lang="en-GB" kern="0" dirty="0">
                <a:solidFill>
                  <a:schemeClr val="tx2"/>
                </a:solidFill>
                <a:latin typeface="Arial"/>
              </a:rPr>
              <a:t>often</a:t>
            </a:r>
            <a:r>
              <a:rPr kumimoji="0" lang="en-GB" b="0" i="0" u="none" strike="noStrike" kern="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develop over long term treatment</a:t>
            </a:r>
            <a:r>
              <a:rPr kumimoji="0" lang="en-GB" b="0" i="0" u="none" strike="noStrike" kern="0" cap="none" spc="0" normalizeH="0" baseline="3000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3-6</a:t>
            </a:r>
            <a:endParaRPr kumimoji="0" lang="en-GB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8" name="Rounded Rectangle 21">
            <a:extLst>
              <a:ext uri="{FF2B5EF4-FFF2-40B4-BE49-F238E27FC236}">
                <a16:creationId xmlns:a16="http://schemas.microsoft.com/office/drawing/2014/main" id="{10DDFF34-82C7-8A3A-FBD7-19823C943BD2}"/>
              </a:ext>
            </a:extLst>
          </p:cNvPr>
          <p:cNvSpPr/>
          <p:nvPr/>
        </p:nvSpPr>
        <p:spPr>
          <a:xfrm>
            <a:off x="3012266" y="1667593"/>
            <a:ext cx="1850861" cy="7463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6350" cap="flat" cmpd="sng" algn="ctr">
            <a:solidFill>
              <a:schemeClr val="accent1"/>
            </a:solidFill>
            <a:prstDash val="solid"/>
          </a:ln>
          <a:effectLst/>
        </p:spPr>
        <p:txBody>
          <a:bodyPr lIns="87144" tIns="87144" rIns="87144" bIns="87144" spcCol="1270" anchor="ctr">
            <a:spAutoFit/>
          </a:bodyPr>
          <a:lstStyle/>
          <a:p>
            <a:pPr marL="0" marR="0" lvl="0" indent="0" algn="ctr" defTabSz="533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Short half-life </a:t>
            </a:r>
            <a:br>
              <a:rPr kumimoji="0" lang="en-GB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GB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(~1 hour)</a:t>
            </a:r>
            <a:r>
              <a:rPr kumimoji="0" lang="en-GB" b="0" i="0" u="none" strike="noStrike" kern="0" cap="none" spc="0" normalizeH="0" baseline="3000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51" name="Rounded Rectangle 20">
            <a:extLst>
              <a:ext uri="{FF2B5EF4-FFF2-40B4-BE49-F238E27FC236}">
                <a16:creationId xmlns:a16="http://schemas.microsoft.com/office/drawing/2014/main" id="{9A5E67A6-99E4-C5FC-CDB1-3A17E594A09D}"/>
              </a:ext>
            </a:extLst>
          </p:cNvPr>
          <p:cNvSpPr/>
          <p:nvPr/>
        </p:nvSpPr>
        <p:spPr>
          <a:xfrm>
            <a:off x="1092919" y="2673171"/>
            <a:ext cx="3438893" cy="7463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6350" cap="flat" cmpd="sng" algn="ctr">
            <a:solidFill>
              <a:schemeClr val="accent1"/>
            </a:solidFill>
            <a:prstDash val="solid"/>
          </a:ln>
          <a:effectLst/>
        </p:spPr>
        <p:txBody>
          <a:bodyPr lIns="87144" tIns="87144" rIns="87144" bIns="87144" spcCol="1270" anchor="ctr">
            <a:spAutoFit/>
          </a:bodyPr>
          <a:lstStyle/>
          <a:p>
            <a:pPr marL="0" marR="0" lvl="0" indent="0" algn="ctr" defTabSz="533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Only a limited proportion of oral levodopa reaches the brain</a:t>
            </a:r>
            <a:r>
              <a:rPr kumimoji="0" lang="en-GB" b="0" i="0" u="none" strike="noStrike" kern="0" cap="none" spc="0" normalizeH="0" baseline="3000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46" name="Rounded Rectangle 30">
            <a:extLst>
              <a:ext uri="{FF2B5EF4-FFF2-40B4-BE49-F238E27FC236}">
                <a16:creationId xmlns:a16="http://schemas.microsoft.com/office/drawing/2014/main" id="{621DDE1A-B057-669F-C068-4BF1C550B06E}"/>
              </a:ext>
            </a:extLst>
          </p:cNvPr>
          <p:cNvSpPr/>
          <p:nvPr/>
        </p:nvSpPr>
        <p:spPr>
          <a:xfrm>
            <a:off x="1661772" y="3762457"/>
            <a:ext cx="2892056" cy="7463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6350" cap="flat" cmpd="sng" algn="ctr">
            <a:solidFill>
              <a:schemeClr val="accent1"/>
            </a:solidFill>
            <a:prstDash val="solid"/>
          </a:ln>
          <a:effectLst/>
        </p:spPr>
        <p:txBody>
          <a:bodyPr lIns="87144" tIns="87144" rIns="87144" bIns="87144" spcCol="1270" anchor="ctr">
            <a:spAutoFit/>
          </a:bodyPr>
          <a:lstStyle/>
          <a:p>
            <a:pPr marL="0" marR="0" lvl="0" indent="0" algn="ctr" defTabSz="533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Early wearing-off leading to reduced quality of life</a:t>
            </a:r>
            <a:r>
              <a:rPr kumimoji="0" lang="en-GB" b="0" i="0" u="none" strike="noStrike" kern="0" cap="none" spc="0" normalizeH="0" baseline="3000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2,3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0FBAFB4-9DAE-8439-8FE7-F72B52707708}"/>
              </a:ext>
            </a:extLst>
          </p:cNvPr>
          <p:cNvSpPr/>
          <p:nvPr/>
        </p:nvSpPr>
        <p:spPr>
          <a:xfrm>
            <a:off x="4734643" y="1590055"/>
            <a:ext cx="2892056" cy="3683000"/>
          </a:xfrm>
          <a:prstGeom prst="ellipse">
            <a:avLst/>
          </a:prstGeom>
          <a:noFill/>
          <a:ln w="38100" cap="flat" cmpd="sng" algn="ctr">
            <a:gradFill flip="none" rotWithShape="1">
              <a:gsLst>
                <a:gs pos="0">
                  <a:schemeClr val="accent1"/>
                </a:gs>
                <a:gs pos="60000">
                  <a:schemeClr val="accent2"/>
                </a:gs>
                <a:gs pos="40000">
                  <a:schemeClr val="accent1"/>
                </a:gs>
                <a:gs pos="100000">
                  <a:schemeClr val="accent2"/>
                </a:gs>
              </a:gsLst>
              <a:lin ang="0" scaled="1"/>
              <a:tileRect/>
            </a:gra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TextBox 5">
            <a:extLst>
              <a:ext uri="{FF2B5EF4-FFF2-40B4-BE49-F238E27FC236}">
                <a16:creationId xmlns:a16="http://schemas.microsoft.com/office/drawing/2014/main" id="{E8811570-DB54-7E60-3136-2B9CFD4B5B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7377" y="3238084"/>
            <a:ext cx="1906588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defTabSz="457200" eaLnBrk="1" hangingPunct="1">
              <a:defRPr/>
            </a:pPr>
            <a:r>
              <a:rPr lang="en-GB" sz="2000" b="1" dirty="0">
                <a:latin typeface="Arial"/>
              </a:rPr>
              <a:t>Levodopa</a:t>
            </a:r>
          </a:p>
        </p:txBody>
      </p:sp>
      <p:sp>
        <p:nvSpPr>
          <p:cNvPr id="31" name="TextBox 1">
            <a:extLst>
              <a:ext uri="{FF2B5EF4-FFF2-40B4-BE49-F238E27FC236}">
                <a16:creationId xmlns:a16="http://schemas.microsoft.com/office/drawing/2014/main" id="{CB1E2D4E-5278-29EC-5368-C66F128487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6776" y="4898068"/>
            <a:ext cx="324000" cy="36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wrap="none" lIns="36000" tIns="0" rIns="36000" bIns="0"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defTabSz="457200" eaLnBrk="1" hangingPunct="1">
              <a:defRPr/>
            </a:pPr>
            <a:r>
              <a:rPr lang="en-GB" sz="2800" b="1" dirty="0">
                <a:solidFill>
                  <a:schemeClr val="accent1"/>
                </a:solidFill>
                <a:latin typeface="Arial"/>
              </a:rPr>
              <a:t>4</a:t>
            </a:r>
          </a:p>
        </p:txBody>
      </p:sp>
      <p:sp>
        <p:nvSpPr>
          <p:cNvPr id="35" name="TextBox 1">
            <a:extLst>
              <a:ext uri="{FF2B5EF4-FFF2-40B4-BE49-F238E27FC236}">
                <a16:creationId xmlns:a16="http://schemas.microsoft.com/office/drawing/2014/main" id="{B4D84375-C28C-61C7-C31B-8A8B29AA38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0376" y="2789241"/>
            <a:ext cx="324000" cy="36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wrap="none" lIns="36000" tIns="0" rIns="36000" bIns="0"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defTabSz="457200" eaLnBrk="1" hangingPunct="1">
              <a:defRPr/>
            </a:pPr>
            <a:r>
              <a:rPr lang="en-GB" sz="2800" b="1" dirty="0">
                <a:solidFill>
                  <a:schemeClr val="accent1"/>
                </a:solidFill>
                <a:latin typeface="Arial"/>
              </a:rPr>
              <a:t>2</a:t>
            </a:r>
          </a:p>
        </p:txBody>
      </p:sp>
      <p:sp>
        <p:nvSpPr>
          <p:cNvPr id="37" name="TextBox 1">
            <a:extLst>
              <a:ext uri="{FF2B5EF4-FFF2-40B4-BE49-F238E27FC236}">
                <a16:creationId xmlns:a16="http://schemas.microsoft.com/office/drawing/2014/main" id="{5CE174C9-CF29-D2AA-9E0B-BB2319818F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9368" y="1726315"/>
            <a:ext cx="324000" cy="36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wrap="none" lIns="36000" tIns="0" rIns="36000" bIns="0"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defTabSz="457200" eaLnBrk="1" hangingPunct="1">
              <a:defRPr/>
            </a:pPr>
            <a:r>
              <a:rPr lang="en-GB" sz="2800" b="1" dirty="0">
                <a:solidFill>
                  <a:schemeClr val="accent1"/>
                </a:solidFill>
                <a:latin typeface="Arial"/>
              </a:rPr>
              <a:t>1</a:t>
            </a:r>
          </a:p>
        </p:txBody>
      </p:sp>
      <p:sp>
        <p:nvSpPr>
          <p:cNvPr id="29" name="TextBox 1">
            <a:extLst>
              <a:ext uri="{FF2B5EF4-FFF2-40B4-BE49-F238E27FC236}">
                <a16:creationId xmlns:a16="http://schemas.microsoft.com/office/drawing/2014/main" id="{40B7D052-7A06-791F-0607-5CA2CDE800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9312" y="3928623"/>
            <a:ext cx="324000" cy="36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wrap="none" lIns="36000" tIns="0" rIns="36000" bIns="0"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defTabSz="457200" eaLnBrk="1" hangingPunct="1">
              <a:defRPr/>
            </a:pPr>
            <a:r>
              <a:rPr lang="en-GB" sz="2800" b="1" dirty="0">
                <a:solidFill>
                  <a:schemeClr val="accent1"/>
                </a:solidFill>
                <a:latin typeface="Arial"/>
              </a:rPr>
              <a:t>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5A1CC0-4616-D954-67A5-548D8F6258CE}"/>
              </a:ext>
            </a:extLst>
          </p:cNvPr>
          <p:cNvSpPr txBox="1"/>
          <p:nvPr/>
        </p:nvSpPr>
        <p:spPr>
          <a:xfrm rot="16200000">
            <a:off x="4888977" y="2651243"/>
            <a:ext cx="2314575" cy="1573792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GB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Limitations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B736890-6D59-5D5A-7124-F3A479A0B1E1}"/>
              </a:ext>
            </a:extLst>
          </p:cNvPr>
          <p:cNvSpPr txBox="1"/>
          <p:nvPr/>
        </p:nvSpPr>
        <p:spPr>
          <a:xfrm rot="5400000">
            <a:off x="5149942" y="2546411"/>
            <a:ext cx="2314575" cy="1767763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Strengths</a:t>
            </a:r>
          </a:p>
        </p:txBody>
      </p:sp>
      <p:sp>
        <p:nvSpPr>
          <p:cNvPr id="38" name="TextBox 1">
            <a:extLst>
              <a:ext uri="{FF2B5EF4-FFF2-40B4-BE49-F238E27FC236}">
                <a16:creationId xmlns:a16="http://schemas.microsoft.com/office/drawing/2014/main" id="{39B86533-9BB4-ECC8-9CE2-37A8F63C62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7079" y="1729466"/>
            <a:ext cx="324000" cy="36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wrap="none" lIns="36000" tIns="0" rIns="36000" bIns="0"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defTabSz="457200" eaLnBrk="1" hangingPunct="1">
              <a:defRPr/>
            </a:pPr>
            <a:r>
              <a:rPr lang="en-GB" sz="2800" b="1" dirty="0">
                <a:solidFill>
                  <a:schemeClr val="accent2"/>
                </a:solidFill>
                <a:latin typeface="Arial"/>
              </a:rPr>
              <a:t>1</a:t>
            </a:r>
          </a:p>
        </p:txBody>
      </p:sp>
      <p:sp>
        <p:nvSpPr>
          <p:cNvPr id="39" name="TextBox 1">
            <a:extLst>
              <a:ext uri="{FF2B5EF4-FFF2-40B4-BE49-F238E27FC236}">
                <a16:creationId xmlns:a16="http://schemas.microsoft.com/office/drawing/2014/main" id="{4E567DA9-E635-D430-BE9A-104F164D2B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6136" y="3216829"/>
            <a:ext cx="324000" cy="36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wrap="none" lIns="36000" tIns="0" rIns="36000" bIns="0"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defTabSz="457200" eaLnBrk="1" hangingPunct="1">
              <a:defRPr/>
            </a:pPr>
            <a:r>
              <a:rPr lang="en-GB" sz="2800" b="1" dirty="0">
                <a:solidFill>
                  <a:schemeClr val="accent2"/>
                </a:solidFill>
                <a:latin typeface="Arial"/>
              </a:rPr>
              <a:t>2</a:t>
            </a:r>
          </a:p>
        </p:txBody>
      </p:sp>
      <p:sp>
        <p:nvSpPr>
          <p:cNvPr id="40" name="TextBox 1">
            <a:extLst>
              <a:ext uri="{FF2B5EF4-FFF2-40B4-BE49-F238E27FC236}">
                <a16:creationId xmlns:a16="http://schemas.microsoft.com/office/drawing/2014/main" id="{78DE1B92-2F79-DC8E-27E7-F4D19B4DC2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1795" y="4633580"/>
            <a:ext cx="324000" cy="36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wrap="none" lIns="36000" tIns="0" rIns="36000" bIns="0"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defTabSz="457200" eaLnBrk="1" hangingPunct="1">
              <a:defRPr/>
            </a:pPr>
            <a:r>
              <a:rPr lang="en-GB" sz="2800" b="1" dirty="0">
                <a:solidFill>
                  <a:schemeClr val="accent2"/>
                </a:solidFill>
                <a:latin typeface="Arial"/>
              </a:rPr>
              <a:t>3</a:t>
            </a:r>
          </a:p>
        </p:txBody>
      </p:sp>
      <p:sp>
        <p:nvSpPr>
          <p:cNvPr id="41" name="Rounded Rectangle 32">
            <a:extLst>
              <a:ext uri="{FF2B5EF4-FFF2-40B4-BE49-F238E27FC236}">
                <a16:creationId xmlns:a16="http://schemas.microsoft.com/office/drawing/2014/main" id="{9D08DE49-A193-3EB6-C4BE-4FF6FE51D3DD}"/>
              </a:ext>
            </a:extLst>
          </p:cNvPr>
          <p:cNvSpPr/>
          <p:nvPr/>
        </p:nvSpPr>
        <p:spPr>
          <a:xfrm>
            <a:off x="7467895" y="1672766"/>
            <a:ext cx="3667648" cy="74635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6350" cap="flat" cmpd="sng" algn="ctr">
            <a:solidFill>
              <a:schemeClr val="accent2"/>
            </a:solidFill>
            <a:prstDash val="solid"/>
          </a:ln>
          <a:effectLst/>
        </p:spPr>
        <p:txBody>
          <a:bodyPr wrap="square" lIns="87144" tIns="87144" rIns="87144" bIns="87144" spcCol="1270" anchor="ctr">
            <a:spAutoFit/>
          </a:bodyPr>
          <a:lstStyle/>
          <a:p>
            <a:pPr marL="0" marR="0" lvl="0" indent="0" algn="ctr" defTabSz="533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en-GB" kern="0" dirty="0">
                <a:latin typeface="Arial"/>
              </a:rPr>
              <a:t>Gold standard, the most effective symptomatic therapy in PD</a:t>
            </a:r>
            <a:r>
              <a:rPr lang="en-GB" kern="0" baseline="30000" dirty="0">
                <a:latin typeface="Arial"/>
              </a:rPr>
              <a:t>4,5,7</a:t>
            </a:r>
            <a:endParaRPr kumimoji="0" lang="en-GB" b="0" i="0" u="none" strike="noStrike" kern="0" cap="none" spc="0" normalizeH="0" noProof="0" dirty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  <p:sp>
        <p:nvSpPr>
          <p:cNvPr id="42" name="Rounded Rectangle 32">
            <a:extLst>
              <a:ext uri="{FF2B5EF4-FFF2-40B4-BE49-F238E27FC236}">
                <a16:creationId xmlns:a16="http://schemas.microsoft.com/office/drawing/2014/main" id="{D9C263C3-6D63-BBDE-2C6C-3C3499868AA1}"/>
              </a:ext>
            </a:extLst>
          </p:cNvPr>
          <p:cNvSpPr/>
          <p:nvPr/>
        </p:nvSpPr>
        <p:spPr>
          <a:xfrm>
            <a:off x="7961225" y="3029751"/>
            <a:ext cx="2141999" cy="74635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6350" cap="flat" cmpd="sng" algn="ctr">
            <a:solidFill>
              <a:schemeClr val="accent2"/>
            </a:solidFill>
            <a:prstDash val="solid"/>
          </a:ln>
          <a:effectLst/>
        </p:spPr>
        <p:txBody>
          <a:bodyPr wrap="square" lIns="87144" tIns="87144" rIns="87144" bIns="87144" spcCol="1270" anchor="ctr">
            <a:spAutoFit/>
          </a:bodyPr>
          <a:lstStyle/>
          <a:p>
            <a:pPr marL="0" marR="0" lvl="0" indent="0" algn="ctr" defTabSz="533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Acceptable tolerability</a:t>
            </a:r>
            <a:r>
              <a:rPr kumimoji="0" lang="en-GB" b="0" i="0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 profile</a:t>
            </a:r>
            <a:r>
              <a:rPr kumimoji="0" lang="en-GB" b="0" i="0" u="none" strike="noStrike" kern="0" cap="none" spc="0" normalizeH="0" baseline="3000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6</a:t>
            </a:r>
          </a:p>
        </p:txBody>
      </p:sp>
      <p:sp>
        <p:nvSpPr>
          <p:cNvPr id="43" name="Rounded Rectangle 32">
            <a:extLst>
              <a:ext uri="{FF2B5EF4-FFF2-40B4-BE49-F238E27FC236}">
                <a16:creationId xmlns:a16="http://schemas.microsoft.com/office/drawing/2014/main" id="{EA6F06FC-E5C6-EACD-4BB5-D18F37528567}"/>
              </a:ext>
            </a:extLst>
          </p:cNvPr>
          <p:cNvSpPr/>
          <p:nvPr/>
        </p:nvSpPr>
        <p:spPr>
          <a:xfrm>
            <a:off x="7448439" y="4440403"/>
            <a:ext cx="2966710" cy="74635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6350" cap="flat" cmpd="sng" algn="ctr">
            <a:solidFill>
              <a:schemeClr val="accent2"/>
            </a:solidFill>
            <a:prstDash val="solid"/>
          </a:ln>
          <a:effectLst/>
        </p:spPr>
        <p:txBody>
          <a:bodyPr wrap="square" lIns="87144" tIns="87144" rIns="87144" bIns="87144" spcCol="1270" anchor="ctr">
            <a:spAutoFit/>
          </a:bodyPr>
          <a:lstStyle/>
          <a:p>
            <a:pPr marL="0" marR="0" lvl="0" indent="0" algn="ctr" defTabSz="533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Improvements in quality</a:t>
            </a:r>
            <a:r>
              <a:rPr kumimoji="0" lang="en-GB" b="0" i="0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 of life seen in short term</a:t>
            </a:r>
            <a:r>
              <a:rPr kumimoji="0" lang="en-GB" b="0" i="0" u="none" strike="noStrike" kern="0" cap="none" spc="0" normalizeH="0" baseline="3000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6,</a:t>
            </a:r>
            <a:r>
              <a:rPr lang="en-GB" kern="0" baseline="30000" dirty="0">
                <a:latin typeface="Arial"/>
              </a:rPr>
              <a:t>8</a:t>
            </a:r>
            <a:endParaRPr kumimoji="0" lang="en-GB" b="0" i="0" u="none" strike="noStrike" kern="0" cap="none" spc="0" normalizeH="0" baseline="3000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60504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51" grpId="0" animBg="1"/>
      <p:bldP spid="46" grpId="0" animBg="1"/>
      <p:bldP spid="41" grpId="0" animBg="1"/>
      <p:bldP spid="42" grpId="0" animBg="1"/>
      <p:bldP spid="4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fXQcB0C6"/>
  <p:tag name="ARTICULATE_SLIDE_COUNT" val="26"/>
  <p:tag name="ARTICULATE_PROJECT_OPEN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37843C6-C183-422A-ABB1-65FFF8A2EA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20E0459-E050-43DE-A644-5368B4A5A29D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purl.org/dc/dcmitype/"/>
    <ds:schemaRef ds:uri="http://schemas.microsoft.com/office/2006/documentManagement/types"/>
    <ds:schemaRef ds:uri="08562aa6-c0ad-4fb9-8a82-15409d3a28b4"/>
    <ds:schemaRef ds:uri="28627d7c-4416-4bc1-86cf-ca6c3a42a8f2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6CF0862-CB1E-40B6-A1AD-41FFDB9893E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13796</TotalTime>
  <Words>15971</Words>
  <Application>Microsoft Office PowerPoint</Application>
  <PresentationFormat>Widescreen</PresentationFormat>
  <Paragraphs>786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BlinkMacSystemFont</vt:lpstr>
      <vt:lpstr>Calibri</vt:lpstr>
      <vt:lpstr>Times New Roman</vt:lpstr>
      <vt:lpstr>Wingdings</vt:lpstr>
      <vt:lpstr>Neurotorium - PowerPoint-Skabelon - 2022-01-28</vt:lpstr>
      <vt:lpstr>PowerPoint Presentation</vt:lpstr>
      <vt:lpstr>Approaches to the treatment of Parkinson’s disease</vt:lpstr>
      <vt:lpstr>Pharmacological approaches to treating Parkinson’s disease</vt:lpstr>
      <vt:lpstr>Levodopa</vt:lpstr>
      <vt:lpstr>Mechanism of action of levodopa plus a peripheral dopa decarboxylase inhibitor</vt:lpstr>
      <vt:lpstr>Strengths and limitations of levodopa</vt:lpstr>
      <vt:lpstr>Change in levodopa response over time – ‘wearing-off’</vt:lpstr>
      <vt:lpstr>Dyskinesia and motor fluctuations</vt:lpstr>
      <vt:lpstr>Other medications used in the treatment of Parkinson’s disease (I)</vt:lpstr>
      <vt:lpstr>Other medications used in the treatment of Parkinson’s disease (II)</vt:lpstr>
      <vt:lpstr>Other medications used in the treatment of Parkinson’s disease (III)</vt:lpstr>
      <vt:lpstr>Other medications used in the treatment of Parkinson’s disease (IV)</vt:lpstr>
      <vt:lpstr>Non-pharmacological approaches to treating Parkinson’s disease</vt:lpstr>
      <vt:lpstr>Holistic medicine and the multi-disciplinary approach</vt:lpstr>
      <vt:lpstr>Exercise and Parkinson’s disease</vt:lpstr>
      <vt:lpstr>Treatment principles in the advanced stages of Parkinson’s disease</vt:lpstr>
      <vt:lpstr>Device-aided surgical therapies for Parkinson’s disease</vt:lpstr>
      <vt:lpstr>Surgical approaches to treating Parkinson’s disease</vt:lpstr>
      <vt:lpstr>Deep brain stimulation</vt:lpstr>
      <vt:lpstr>Where to target  – The subthalamic nucleus (STN) versus the globus pallidus internus (GPi)</vt:lpstr>
      <vt:lpstr>The clinical efficacy of deep brain stimulation</vt:lpstr>
      <vt:lpstr>Pallidotomy for Parkinson’s disease</vt:lpstr>
      <vt:lpstr>Treatment efficacy of interventional therapies</vt:lpstr>
      <vt:lpstr>Future prospects for  disease-modifying treatments for Parkinson’s disease</vt:lpstr>
      <vt:lpstr>The ‘holy grail’ – disease-modifying drugs</vt:lpstr>
      <vt:lpstr>Immunotherapeutic approaches targeting α-synuclein</vt:lpstr>
      <vt:lpstr>Some other targets for disease modification</vt:lpstr>
      <vt:lpstr>Gene- and cell-based therapies</vt:lpstr>
      <vt:lpstr>Gene therapy</vt:lpstr>
      <vt:lpstr>The potential of stem cell therapies</vt:lpstr>
      <vt:lpstr>The future of treatment for Parkinson’s disease (I)</vt:lpstr>
      <vt:lpstr>The future of treatment for Parkinson’s disease (II)</vt:lpstr>
      <vt:lpstr>Summary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Viktoria-Maria Hvidtfelt Lykke</cp:lastModifiedBy>
  <cp:revision>1251</cp:revision>
  <cp:lastPrinted>2019-09-02T09:59:17Z</cp:lastPrinted>
  <dcterms:created xsi:type="dcterms:W3CDTF">2017-01-23T14:24:15Z</dcterms:created>
  <dcterms:modified xsi:type="dcterms:W3CDTF">2025-06-20T08:24:08Z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46037A0A-8216-4196-8276-A9048178043C</vt:lpwstr>
  </property>
  <property fmtid="{D5CDD505-2E9C-101B-9397-08002B2CF9AE}" pid="3" name="ArticulatePath">
    <vt:lpwstr>6 - Treatment principles 15-Aug-18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