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8.xml" ContentType="application/vnd.openxmlformats-officedocument.presentationml.tags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312" r:id="rId13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9.xml" Id="rId13" /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Id2" /><Relationship Type="http://schemas.openxmlformats.org/officeDocument/2006/relationships/notesMaster" Target="/ppt/notesMasters/notesMaster1.xml" Id="rId1" /></Relationship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7"/>
            <a:ext cx="5438140" cy="4652133"/>
          </a:xfrm>
        </p:spPr>
        <p:txBody>
          <a:bodyPr/>
          <a:lstStyle/>
          <a:p>
            <a:r>
              <a:rPr lang="en-GB" dirty="0"/>
              <a:t>Dopamine agonists play a major role in the treatment of PD.</a:t>
            </a:r>
            <a:r>
              <a:rPr lang="en-GB" baseline="30000" dirty="0"/>
              <a:t>6</a:t>
            </a:r>
            <a:r>
              <a:rPr lang="en-GB" dirty="0"/>
              <a:t> They act by directly stimulating intact postsynaptic receptors in the brain linked to motor control.</a:t>
            </a:r>
            <a:r>
              <a:rPr lang="en-GB" baseline="30000" dirty="0"/>
              <a:t>6</a:t>
            </a:r>
            <a:r>
              <a:rPr lang="en-GB" dirty="0"/>
              <a:t> Although they tend to be less potent than levodopa in reducing parkinsonian motor symptoms, dopamine agonists are much less likely to cause dyskinesias.</a:t>
            </a:r>
            <a:r>
              <a:rPr lang="en-GB" baseline="30000" dirty="0"/>
              <a:t>6</a:t>
            </a:r>
            <a:r>
              <a:rPr lang="en-GB" dirty="0"/>
              <a:t> This characteristic can make dopamine agonists a useful tool for the management of early and fluctuating PD.</a:t>
            </a:r>
            <a:r>
              <a:rPr lang="en-GB" baseline="30000" dirty="0"/>
              <a:t>6</a:t>
            </a:r>
            <a:endParaRPr lang="en-GB" dirty="0"/>
          </a:p>
          <a:p>
            <a:r>
              <a:rPr lang="en-GB" dirty="0"/>
              <a:t>Dopamine agonists have several key advantages over levodopa: they tend to have a longer half-life, which allows for a more prolonged action; their absorption in the gut is not inhibited by dietary protein; and they are easily absorbed across the blood–brain barrier.</a:t>
            </a:r>
            <a:r>
              <a:rPr lang="en-GB" baseline="30000" dirty="0"/>
              <a:t>6</a:t>
            </a:r>
            <a:r>
              <a:rPr lang="en-GB" dirty="0"/>
              <a:t> Dopamine agonists may therefore allow the patient to reduce their levodopa usage without worsening their parkinsonian symptoms.</a:t>
            </a:r>
            <a:r>
              <a:rPr lang="en-GB" baseline="30000" dirty="0"/>
              <a:t>7</a:t>
            </a:r>
            <a:r>
              <a:rPr lang="en-GB" dirty="0"/>
              <a:t> 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Isaacson SH, Hauser RA, Pahwa R, et al. </a:t>
            </a:r>
            <a:r>
              <a:rPr lang="en-GB" sz="1000" b="0" i="0" dirty="0">
                <a:solidFill>
                  <a:schemeClr val="tx1"/>
                </a:solidFill>
                <a:effectLst/>
                <a:latin typeface="+mn-lt"/>
              </a:rPr>
              <a:t>Dopamine agonists in Parkinson’s disease: Impact of D1-like or D2-like dopamine receptor subtype selectivity and avenues for future treatment. Clin Park </a:t>
            </a:r>
            <a:r>
              <a:rPr lang="en-GB" sz="1000" b="0" i="0" dirty="0" err="1">
                <a:solidFill>
                  <a:schemeClr val="tx1"/>
                </a:solidFill>
                <a:effectLst/>
                <a:latin typeface="+mn-lt"/>
              </a:rPr>
              <a:t>Relat</a:t>
            </a:r>
            <a:r>
              <a:rPr lang="en-GB" sz="1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GB" sz="1000" b="0" i="0" dirty="0" err="1">
                <a:solidFill>
                  <a:schemeClr val="tx1"/>
                </a:solidFill>
                <a:effectLst/>
                <a:latin typeface="+mn-lt"/>
              </a:rPr>
              <a:t>Disord</a:t>
            </a:r>
            <a:r>
              <a:rPr lang="en-GB" sz="1000" b="0" i="0" dirty="0">
                <a:solidFill>
                  <a:schemeClr val="tx1"/>
                </a:solidFill>
                <a:effectLst/>
                <a:latin typeface="+mn-lt"/>
              </a:rPr>
              <a:t> 2023; 9: 100212.</a:t>
            </a:r>
            <a:endParaRPr lang="en-GB" sz="10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2. Fox SH, </a:t>
            </a:r>
            <a:r>
              <a:rPr lang="en-GB" dirty="0" err="1"/>
              <a:t>Katzenschlager</a:t>
            </a:r>
            <a:r>
              <a:rPr lang="en-GB" dirty="0"/>
              <a:t> R, Lim S-Y, et al. International Parkinson and Movement Disorder Society evidence-based medicine review: update on treatments for the motor symptoms of Parkinson’s disease. Mov </a:t>
            </a:r>
            <a:r>
              <a:rPr lang="en-GB" dirty="0" err="1"/>
              <a:t>Disord</a:t>
            </a:r>
            <a:r>
              <a:rPr lang="en-GB" dirty="0"/>
              <a:t> 2018; 33 (8): 1248–1266.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3. de Bie RMA, </a:t>
            </a:r>
            <a:r>
              <a:rPr lang="en-GB" dirty="0" err="1"/>
              <a:t>Katzenschlager</a:t>
            </a:r>
            <a:r>
              <a:rPr lang="en-GB" dirty="0"/>
              <a:t> R, </a:t>
            </a:r>
            <a:r>
              <a:rPr lang="en-GB" dirty="0" err="1"/>
              <a:t>Swinnen</a:t>
            </a:r>
            <a:r>
              <a:rPr lang="en-GB" dirty="0"/>
              <a:t> BEKS, </a:t>
            </a:r>
            <a:r>
              <a:rPr lang="en-GB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et al. 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Update on treatments for Parkinson’s disease motor fluctuations - An International Parkinson and Movement Disorder Society evidence-based medicine review. Mov </a:t>
            </a:r>
            <a:r>
              <a:rPr lang="en-GB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Disord</a:t>
            </a:r>
            <a:r>
              <a:rPr lang="en-GB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2025; </a:t>
            </a:r>
            <a:r>
              <a:rPr lang="en-GB" b="0" i="0" dirty="0" err="1">
                <a:solidFill>
                  <a:srgbClr val="5B616B"/>
                </a:solidFill>
                <a:effectLst/>
                <a:latin typeface="BlinkMacSystemFont"/>
              </a:rPr>
              <a:t>doi</a:t>
            </a:r>
            <a:r>
              <a:rPr lang="en-GB" b="0" i="0" dirty="0">
                <a:solidFill>
                  <a:srgbClr val="5B616B"/>
                </a:solidFill>
                <a:effectLst/>
                <a:latin typeface="BlinkMacSystemFont"/>
              </a:rPr>
              <a:t>: 10.1002/mds.30162.</a:t>
            </a:r>
            <a:endParaRPr lang="en-GB" b="0" dirty="0">
              <a:solidFill>
                <a:schemeClr val="accent6">
                  <a:lumMod val="10000"/>
                </a:schemeClr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4.</a:t>
            </a:r>
            <a:r>
              <a:rPr lang="en-US" dirty="0"/>
              <a:t> Picillo M, Rocco M, Barone P. Dopamine receptor agonists and depression in Parkinson's disease. Parkinsonism </a:t>
            </a:r>
            <a:r>
              <a:rPr lang="en-US" dirty="0" err="1"/>
              <a:t>Relat</a:t>
            </a:r>
            <a:r>
              <a:rPr lang="en-US" dirty="0"/>
              <a:t> </a:t>
            </a:r>
            <a:r>
              <a:rPr lang="en-US" dirty="0" err="1"/>
              <a:t>Disord</a:t>
            </a:r>
            <a:r>
              <a:rPr lang="en-US" dirty="0"/>
              <a:t> 2009; 15 (Suppl 4): S81–S84.</a:t>
            </a:r>
            <a:endParaRPr lang="en-GB" dirty="0"/>
          </a:p>
          <a:p>
            <a:r>
              <a:rPr lang="en-GB" dirty="0"/>
              <a:t>5. Weintraub D, Koester J, Potenza MN. Impulse control disorders in Parkinson disease: A cross-sectional study of 3090 patients. Arch </a:t>
            </a:r>
            <a:r>
              <a:rPr lang="en-GB" dirty="0" err="1"/>
              <a:t>Neurol</a:t>
            </a:r>
            <a:r>
              <a:rPr lang="en-GB" dirty="0"/>
              <a:t> 2010; 67 (5): 589–595.</a:t>
            </a:r>
          </a:p>
          <a:p>
            <a:r>
              <a:rPr lang="en-GB" dirty="0"/>
              <a:t>6. Factor SA. Current status of symptomatic medical therapy in Parkinson’s disease. Neurotherapeutics 2008; 5 (2): 164–180. </a:t>
            </a:r>
          </a:p>
          <a:p>
            <a:r>
              <a:rPr lang="en-GB" dirty="0"/>
              <a:t>7. </a:t>
            </a:r>
            <a:r>
              <a:rPr lang="en-GB" dirty="0" err="1"/>
              <a:t>Stocchi</a:t>
            </a:r>
            <a:r>
              <a:rPr lang="en-GB" dirty="0"/>
              <a:t> F. Conventional treatment-related motor complications: their prevention and treatment. In: Wolters &amp; Baumann (eds). Parkinson Disease and Other Movement Disorders. VU University Press, 2014.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9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AED60E-9A46-1C83-B8F0-234B17CA5286}"/>
              </a:ext>
            </a:extLst>
          </p:cNvPr>
          <p:cNvSpPr/>
          <p:nvPr/>
        </p:nvSpPr>
        <p:spPr>
          <a:xfrm>
            <a:off x="571500" y="2984500"/>
            <a:ext cx="25781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8F5D93-5A2F-A5B7-EA99-6D8120718E5E}"/>
              </a:ext>
            </a:extLst>
          </p:cNvPr>
          <p:cNvSpPr/>
          <p:nvPr/>
        </p:nvSpPr>
        <p:spPr>
          <a:xfrm>
            <a:off x="-2654300" y="2984500"/>
            <a:ext cx="3001963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Picillo et al. 2009 Pg. 582, 583</a:t>
            </a:r>
          </a:p>
        </p:txBody>
      </p:sp>
    </p:spTree>
    <p:extLst>
      <p:ext uri="{BB962C8B-B14F-4D97-AF65-F5344CB8AC3E}">
        <p14:creationId xmlns:p14="http://schemas.microsoft.com/office/powerpoint/2010/main" val="1493301014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10113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9.xml.rels>&#65279;<?xml version="1.0" encoding="utf-8"?><Relationships xmlns="http://schemas.openxmlformats.org/package/2006/relationships"><Relationship Type="http://schemas.openxmlformats.org/officeDocument/2006/relationships/notesSlide" Target="/ppt/notesSlides/notesSlide9.xml" Id="rId3" /><Relationship Type="http://schemas.openxmlformats.org/officeDocument/2006/relationships/slideLayout" Target="/ppt/slideLayouts/slideLayout4.xml" Id="rId2" /><Relationship Type="http://schemas.openxmlformats.org/officeDocument/2006/relationships/tags" Target="/ppt/tags/tag8.xml" Id="rId1" /><Relationship Type="http://schemas.openxmlformats.org/officeDocument/2006/relationships/image" Target="/ppt/media/image25.png" Id="rId4" /></Relationships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Other medications used in the treatment of Parkinson’s disease (I)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20"/>
          </p:nvPr>
        </p:nvSpPr>
        <p:spPr>
          <a:xfrm>
            <a:off x="539751" y="1416785"/>
            <a:ext cx="4654550" cy="44152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Dopamine agonists (DAs)</a:t>
            </a:r>
          </a:p>
          <a:p>
            <a:r>
              <a:rPr lang="en-GB" dirty="0"/>
              <a:t>DAs mimic the action of dopamine by activating dopamine receptors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DAs are useful as monotherapy in earlier stages of PD, and are also useful as adjunctive treatment in patients experiencing motor fluctuations</a:t>
            </a:r>
            <a:r>
              <a:rPr lang="en-GB" baseline="30000" dirty="0"/>
              <a:t>2,3</a:t>
            </a:r>
          </a:p>
          <a:p>
            <a:r>
              <a:rPr lang="en-US" dirty="0"/>
              <a:t>DAs have shown antidepressant effects in people with PD</a:t>
            </a:r>
            <a:r>
              <a:rPr lang="en-US" baseline="30000" dirty="0"/>
              <a:t>4</a:t>
            </a:r>
            <a:endParaRPr lang="en-GB" baseline="30000" dirty="0"/>
          </a:p>
          <a:p>
            <a:r>
              <a:rPr lang="en-GB" dirty="0"/>
              <a:t>DAs can cause/contribute to a variety of side effects, including nausea, psychosis and ‘impulse control disorders’ (e.g., hypersexuality, pathological gambling, binge eating, and compulsive buying)</a:t>
            </a:r>
            <a:r>
              <a:rPr lang="en-GB" baseline="30000" dirty="0"/>
              <a:t>5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FD95A173-BDDC-4086-BB95-9140D6EB84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dirty="0"/>
              <a:t>COMT=catechol-O-methyltransferase; DA=dopamine agonist; MAO-A=monoamine oxidase type A; PD=Parkinson’s disease</a:t>
            </a:r>
          </a:p>
          <a:p>
            <a:endParaRPr lang="en-GB" dirty="0"/>
          </a:p>
          <a:p>
            <a:r>
              <a:rPr lang="en-GB" dirty="0"/>
              <a:t>1. Isaacson et al. Clin Park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2023;9:100212; 2. Fox et al. Mov </a:t>
            </a:r>
            <a:r>
              <a:rPr lang="en-GB" dirty="0" err="1"/>
              <a:t>Disord</a:t>
            </a:r>
            <a:r>
              <a:rPr lang="en-GB" dirty="0"/>
              <a:t> 2018;33(8):1248–1266; 3. de Bie et al. Mov </a:t>
            </a:r>
            <a:r>
              <a:rPr lang="en-GB" dirty="0" err="1"/>
              <a:t>Disord</a:t>
            </a:r>
            <a:r>
              <a:rPr lang="en-GB" dirty="0"/>
              <a:t> 2025;doi:10.1002/mds.30162; </a:t>
            </a:r>
            <a:br>
              <a:rPr lang="en-GB" dirty="0"/>
            </a:br>
            <a:r>
              <a:rPr lang="en-GB" dirty="0"/>
              <a:t>4. Picillo et al.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2009;15(</a:t>
            </a:r>
            <a:r>
              <a:rPr lang="en-GB" dirty="0" err="1"/>
              <a:t>Suppl</a:t>
            </a:r>
            <a:r>
              <a:rPr lang="en-GB" dirty="0"/>
              <a:t> 4):S81–S84; 5. Weintraub et al. Arch </a:t>
            </a:r>
            <a:r>
              <a:rPr lang="en-GB" dirty="0" err="1"/>
              <a:t>Neurol</a:t>
            </a:r>
            <a:r>
              <a:rPr lang="en-GB" dirty="0"/>
              <a:t> 2010;67(5):589–595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1D6DBA-D125-48AD-9552-69371FAAD770}"/>
              </a:ext>
            </a:extLst>
          </p:cNvPr>
          <p:cNvSpPr/>
          <p:nvPr/>
        </p:nvSpPr>
        <p:spPr>
          <a:xfrm>
            <a:off x="10034049" y="5495365"/>
            <a:ext cx="883024" cy="408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2BFA2-F302-49DC-9BE0-F5E94DD50E20}"/>
              </a:ext>
            </a:extLst>
          </p:cNvPr>
          <p:cNvSpPr/>
          <p:nvPr/>
        </p:nvSpPr>
        <p:spPr>
          <a:xfrm>
            <a:off x="10880606" y="5509651"/>
            <a:ext cx="426244" cy="408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2D5807-BEDE-41C6-9823-56F75F677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052" y="2043111"/>
            <a:ext cx="6923893" cy="38942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1524D7-9CC7-4C4D-B3E2-ACFB1C169FA0}"/>
              </a:ext>
            </a:extLst>
          </p:cNvPr>
          <p:cNvSpPr txBox="1"/>
          <p:nvPr/>
        </p:nvSpPr>
        <p:spPr>
          <a:xfrm>
            <a:off x="5700236" y="1433587"/>
            <a:ext cx="61055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Dopamine and DAs at the synapse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98957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