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82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138E3-F85F-8D85-08A3-0982EF5DA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E5282C-5377-A0E1-8E34-5F333C750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3808D-AA27-27F0-EBE9-58158448B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569817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Plana-Ripoll O, Pedersen CB, Holtz Y, et al. Exploring comorbidity within mental disorders among a Danish national population. JAMA Psychiatry 2019; 76: 259–270.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522B0-2472-2E18-3EEA-87A998805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26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D6DA9-0A1D-6A4A-4C74-7F74CCD29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2F10AF-D563-19DD-ACE3-4C31F5723A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wrap="square" lIns="0" tIns="0" rIns="0" bIns="0" rtlCol="0">
            <a:normAutofit/>
          </a:bodyPr>
          <a:lstStyle/>
          <a:p>
            <a:r>
              <a:rPr lang="en-US" kern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Schizophrenia – Comorbidity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C4CF4EF-C5C9-6423-B1E2-BAE51CB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The interconnected spectrum of psychiatric disorders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E1E1A9-95E9-562C-66C0-DB05C50FB6B7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1068652" y="1694111"/>
            <a:ext cx="9455972" cy="3027681"/>
          </a:xfrm>
        </p:spPr>
        <p:txBody>
          <a:bodyPr vert="horz" lIns="0" tIns="0" rIns="0" bIns="0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800" dirty="0"/>
              <a:t>A population‑based cohort study showed that </a:t>
            </a:r>
            <a:r>
              <a:rPr lang="en-US" sz="1800" b="1" dirty="0"/>
              <a:t>experiencing any mental disorder increased the likelihood of developing other mental disorders</a:t>
            </a:r>
            <a:r>
              <a:rPr lang="en-US" sz="1800" dirty="0"/>
              <a:t>, even after accounting for sex, age, and calendar time</a:t>
            </a:r>
          </a:p>
          <a:p>
            <a:pPr>
              <a:spcAft>
                <a:spcPts val="1200"/>
              </a:spcAft>
            </a:pPr>
            <a:r>
              <a:rPr lang="en-US" sz="1800" dirty="0"/>
              <a:t>The risk was highest </a:t>
            </a:r>
            <a:r>
              <a:rPr lang="en-US" sz="1800" b="1" dirty="0"/>
              <a:t>within the first 6 months after the onset of the first disorder</a:t>
            </a:r>
            <a:r>
              <a:rPr lang="en-US" sz="1800" dirty="0"/>
              <a:t>, but it remained consistently elevated throughout the entire follow‑up period</a:t>
            </a:r>
          </a:p>
          <a:p>
            <a:pPr>
              <a:spcAft>
                <a:spcPts val="1200"/>
              </a:spcAft>
            </a:pPr>
            <a:r>
              <a:rPr lang="en-US" sz="1800" dirty="0"/>
              <a:t>The authors developed an </a:t>
            </a:r>
            <a:r>
              <a:rPr lang="en-US" sz="1800" b="1" dirty="0"/>
              <a:t>interactive data visualization tool </a:t>
            </a:r>
            <a:r>
              <a:rPr lang="en-US" sz="1800" dirty="0"/>
              <a:t>that allows HCPs to explore </a:t>
            </a:r>
            <a:r>
              <a:rPr lang="en-US" sz="1800" b="1" dirty="0"/>
              <a:t>diagnosis‑, age‑, and sex‑specific absolute risks of emerging comorbidity</a:t>
            </a:r>
            <a:r>
              <a:rPr lang="en-US" sz="1800" dirty="0"/>
              <a:t>, supporting more tailored prevention and self‑management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33D877B-683F-3715-651C-886578F041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6102000"/>
            <a:ext cx="10951200" cy="619200"/>
          </a:xfrm>
        </p:spPr>
        <p:txBody>
          <a:bodyPr/>
          <a:lstStyle/>
          <a:p>
            <a:r>
              <a:rPr lang="en-US" dirty="0"/>
              <a:t>Data are from a population‑based cohort including all individuals born in Denmark between 1900 and 2015 who resided in the country during 2000–2016 (n=5,940,778). Diagnoses of mental disorders were obtained from the Danish Psychiatric Central Research Register using ICD‑8 and ICD‑10 codes</a:t>
            </a:r>
            <a:endParaRPr lang="en-US" strike="sngStrike" dirty="0">
              <a:solidFill>
                <a:srgbClr val="FF0000"/>
              </a:solidFill>
            </a:endParaRPr>
          </a:p>
          <a:p>
            <a:r>
              <a:rPr lang="en-US" dirty="0"/>
              <a:t>HCP=healthcare professional; ICD-8=International Classification of Diseases, 8</a:t>
            </a:r>
            <a:r>
              <a:rPr lang="en-US" baseline="30000" dirty="0"/>
              <a:t>th</a:t>
            </a:r>
            <a:r>
              <a:rPr lang="en-US" dirty="0"/>
              <a:t> revision; ICD-10= International Classification of Diseases, 10</a:t>
            </a:r>
            <a:r>
              <a:rPr lang="en-US" baseline="30000" dirty="0"/>
              <a:t>th</a:t>
            </a:r>
            <a:r>
              <a:rPr lang="en-US" dirty="0"/>
              <a:t> revision</a:t>
            </a:r>
            <a:endParaRPr lang="en-GB" dirty="0"/>
          </a:p>
          <a:p>
            <a:r>
              <a:rPr lang="pl-PL" dirty="0"/>
              <a:t>Plana-Ripoll et al. JAMA Psychiatry 2019;76:259–270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8B3164-3E40-AABA-9E3A-5060B4B81138}"/>
              </a:ext>
            </a:extLst>
          </p:cNvPr>
          <p:cNvCxnSpPr>
            <a:cxnSpLocks/>
          </p:cNvCxnSpPr>
          <p:nvPr/>
        </p:nvCxnSpPr>
        <p:spPr>
          <a:xfrm>
            <a:off x="843048" y="2260318"/>
            <a:ext cx="0" cy="2091627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1C30FEB-5D94-269D-2BE1-A0A5B6E773C1}"/>
              </a:ext>
            </a:extLst>
          </p:cNvPr>
          <p:cNvSpPr/>
          <p:nvPr/>
        </p:nvSpPr>
        <p:spPr>
          <a:xfrm>
            <a:off x="516642" y="3791202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186A9EA-437F-4B5E-B48E-02269E999E91}"/>
              </a:ext>
            </a:extLst>
          </p:cNvPr>
          <p:cNvSpPr/>
          <p:nvPr/>
        </p:nvSpPr>
        <p:spPr>
          <a:xfrm>
            <a:off x="504116" y="2748988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66B0F44-F8E0-285F-B46A-71ABE9CD0D6F}"/>
              </a:ext>
            </a:extLst>
          </p:cNvPr>
          <p:cNvSpPr/>
          <p:nvPr/>
        </p:nvSpPr>
        <p:spPr>
          <a:xfrm>
            <a:off x="504116" y="1582454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" name="Graphic 19" descr="Linear Graph with solid fill">
            <a:extLst>
              <a:ext uri="{FF2B5EF4-FFF2-40B4-BE49-F238E27FC236}">
                <a16:creationId xmlns:a16="http://schemas.microsoft.com/office/drawing/2014/main" id="{BCB7AB6D-9630-DCCF-1C87-C402ACA3F7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781" y="1646844"/>
            <a:ext cx="518145" cy="518145"/>
          </a:xfrm>
          <a:prstGeom prst="rect">
            <a:avLst/>
          </a:prstGeom>
        </p:spPr>
      </p:pic>
      <p:pic>
        <p:nvPicPr>
          <p:cNvPr id="24" name="Graphic 23" descr="Monthly calendar outline">
            <a:extLst>
              <a:ext uri="{FF2B5EF4-FFF2-40B4-BE49-F238E27FC236}">
                <a16:creationId xmlns:a16="http://schemas.microsoft.com/office/drawing/2014/main" id="{F9264310-D0CB-6142-2E43-FB40301346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330" y="2789557"/>
            <a:ext cx="596726" cy="596726"/>
          </a:xfrm>
          <a:prstGeom prst="rect">
            <a:avLst/>
          </a:prstGeom>
        </p:spPr>
      </p:pic>
      <p:pic>
        <p:nvPicPr>
          <p:cNvPr id="26" name="Graphic 25" descr="Blueprint outline">
            <a:extLst>
              <a:ext uri="{FF2B5EF4-FFF2-40B4-BE49-F238E27FC236}">
                <a16:creationId xmlns:a16="http://schemas.microsoft.com/office/drawing/2014/main" id="{BB2EC790-F47B-1EF9-3E94-4694769A8E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79" y="3826345"/>
            <a:ext cx="606681" cy="6066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56770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222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The interconnected spectrum of psychiatric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85</cp:revision>
  <dcterms:created xsi:type="dcterms:W3CDTF">2026-02-02T13:01:55Z</dcterms:created>
  <dcterms:modified xsi:type="dcterms:W3CDTF">2026-06-04T07:12:33Z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