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084"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85007E8-2B84-428C-981F-5F40E5EA1D90}">
          <p14:sldIdLst>
            <p14:sldId id="1084"/>
          </p14:sldIdLst>
        </p14:section>
      </p14:sectionLst>
    </p:ext>
    <p:ext uri="{EFAFB233-063F-42B5-8137-9DF3F51BA10A}">
      <p15:sldGuideLst xmlns:p15="http://schemas.microsoft.com/office/powerpoint/2012/main">
        <p15:guide id="1" orient="horz" pos="3492" userDrawn="1">
          <p15:clr>
            <a:srgbClr val="A4A3A4"/>
          </p15:clr>
        </p15:guide>
        <p15:guide id="2" pos="774" userDrawn="1">
          <p15:clr>
            <a:srgbClr val="A4A3A4"/>
          </p15:clr>
        </p15:guide>
        <p15:guide id="3" pos="5315" userDrawn="1">
          <p15:clr>
            <a:srgbClr val="A4A3A4"/>
          </p15:clr>
        </p15:guide>
        <p15:guide id="4" pos="7319" userDrawn="1">
          <p15:clr>
            <a:srgbClr val="A4A3A4"/>
          </p15:clr>
        </p15:guide>
        <p15:guide id="5" orient="horz" pos="1208" userDrawn="1">
          <p15:clr>
            <a:srgbClr val="A4A3A4"/>
          </p15:clr>
        </p15:guide>
        <p15:guide id="6" orient="horz" pos="3846" userDrawn="1">
          <p15:clr>
            <a:srgbClr val="A4A3A4"/>
          </p15:clr>
        </p15:guide>
        <p15:guide id="7" orient="horz" pos="2028" userDrawn="1">
          <p15:clr>
            <a:srgbClr val="A4A3A4"/>
          </p15:clr>
        </p15:guide>
        <p15:guide id="8" orient="horz" pos="2251" userDrawn="1">
          <p15:clr>
            <a:srgbClr val="A4A3A4"/>
          </p15:clr>
        </p15:guide>
        <p15:guide id="9" pos="6431" userDrawn="1">
          <p15:clr>
            <a:srgbClr val="A4A3A4"/>
          </p15:clr>
        </p15:guide>
        <p15:guide id="10" orient="horz" pos="3321"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394BA15C-9282-705D-EBC0-DCB13C01EDEA}" name="Charlie Kent" initials="CK" userId="136145168765e5ab" providerId="Windows Live"/>
  <p188:author id="{C07A505D-5E7E-6BEB-4195-801D42364FA7}" name="Ceren Akdeniz Vogt" initials="CA" userId="S::cak@lundbeckfonden.com::6291f9b8-8487-4396-8769-615d243e0f4b" providerId="AD"/>
  <p188:author id="{F5456967-F741-A654-320C-431971991AEE}" name="Emma Bone" initials="EB" userId="Emma Bone" providerId="None"/>
  <p188:author id="{CA4FFD7F-118D-6D1B-033C-FF22388A2A8E}" name="Fact check " initials="JS" userId="Fact check " providerId="None"/>
  <p188:author id="{C8911B80-9C65-8D61-72BF-E1ED915E10FA}" name="Mel Ward" initials="MW" userId="Mel Ward" providerId="None"/>
  <p188:author id="{4EE41886-2B80-BDDB-D5E7-536828E472A2}" name="Medical writer" initials="HR" userId="Medical writer" providerId="None"/>
  <p188:author id="{94C370A1-4AED-0C13-4D86-49DFA89BCE0B}" name="Prime" initials="P" userId="Prim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823B77FA-F364-2592-D031-FC2474D9E550}" name="Merete Nordentoft" initials="MN" userId="S::bvx371@ku.dk::fcfa946c-a27e-4294-b884-96f6e6ba76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F3C"/>
    <a:srgbClr val="DEABB1"/>
    <a:srgbClr val="F1DEDF"/>
    <a:srgbClr val="A7C5DE"/>
    <a:srgbClr val="CC7E87"/>
    <a:srgbClr val="DCE7F0"/>
    <a:srgbClr val="79A5CE"/>
    <a:srgbClr val="C45463"/>
    <a:srgbClr val="F0DEDF"/>
    <a:srgbClr val="F1DF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E1A25-B0E7-491B-AA92-5EDDDAA122EC}" v="1" dt="2026-06-03T08:46:08.2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3" autoAdjust="0"/>
    <p:restoredTop sz="70719" autoAdjust="0"/>
  </p:normalViewPr>
  <p:slideViewPr>
    <p:cSldViewPr snapToGrid="0">
      <p:cViewPr varScale="1">
        <p:scale>
          <a:sx n="75" d="100"/>
          <a:sy n="75" d="100"/>
        </p:scale>
        <p:origin x="900" y="72"/>
      </p:cViewPr>
      <p:guideLst>
        <p:guide orient="horz" pos="3492"/>
        <p:guide pos="774"/>
        <p:guide pos="5315"/>
        <p:guide pos="7319"/>
        <p:guide orient="horz" pos="1208"/>
        <p:guide orient="horz" pos="3846"/>
        <p:guide orient="horz" pos="2028"/>
        <p:guide orient="horz" pos="2251"/>
        <p:guide pos="6431"/>
        <p:guide orient="horz" pos="3321"/>
      </p:guideLst>
    </p:cSldViewPr>
  </p:slideViewPr>
  <p:notesTextViewPr>
    <p:cViewPr>
      <p:scale>
        <a:sx n="3" d="2"/>
        <a:sy n="3" d="2"/>
      </p:scale>
      <p:origin x="0" y="0"/>
    </p:cViewPr>
  </p:notesTextViewPr>
  <p:sorterViewPr>
    <p:cViewPr varScale="1">
      <p:scale>
        <a:sx n="100" d="100"/>
        <a:sy n="100" d="100"/>
      </p:scale>
      <p:origin x="0" y="-1398"/>
    </p:cViewPr>
  </p:sorterViewPr>
  <p:notesViewPr>
    <p:cSldViewPr snapToGrid="0">
      <p:cViewPr varScale="1">
        <p:scale>
          <a:sx n="89" d="100"/>
          <a:sy n="89" d="100"/>
        </p:scale>
        <p:origin x="3816" y="78"/>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4C92FF-4150-A19B-9D1F-27EBDEFDF33F}"/>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66C64D8-18C3-78C9-755F-A5F082AC4FCF}"/>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C6B1A7CA-41A8-4F05-9A76-A38EF568D57E}" type="datetimeFigureOut">
              <a:rPr lang="en-GB" smtClean="0"/>
              <a:t>04/06/2026</a:t>
            </a:fld>
            <a:endParaRPr lang="en-GB"/>
          </a:p>
        </p:txBody>
      </p:sp>
      <p:sp>
        <p:nvSpPr>
          <p:cNvPr id="4" name="Footer Placeholder 3">
            <a:extLst>
              <a:ext uri="{FF2B5EF4-FFF2-40B4-BE49-F238E27FC236}">
                <a16:creationId xmlns:a16="http://schemas.microsoft.com/office/drawing/2014/main" id="{2D760C45-2D8C-2B84-265C-6B680D704509}"/>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8EA9984-FAE3-3A9D-339F-F2BAEC48D094}"/>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52C75CBF-5238-4E2F-8A43-A3D15D313BD5}" type="slidenum">
              <a:rPr lang="en-GB" smtClean="0"/>
              <a:t>‹#›</a:t>
            </a:fld>
            <a:endParaRPr lang="en-GB"/>
          </a:p>
        </p:txBody>
      </p:sp>
    </p:spTree>
    <p:extLst>
      <p:ext uri="{BB962C8B-B14F-4D97-AF65-F5344CB8AC3E}">
        <p14:creationId xmlns:p14="http://schemas.microsoft.com/office/powerpoint/2010/main" val="4169535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04/06/2026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5735C-51B0-FB56-28DA-8594B9A39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92F19-FBDC-4EBE-6465-9CF8047BD1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0B6F589-79D2-6FDA-32F7-C7AF92915C5D}"/>
              </a:ext>
            </a:extLst>
          </p:cNvPr>
          <p:cNvSpPr>
            <a:spLocks noGrp="1"/>
          </p:cNvSpPr>
          <p:nvPr>
            <p:ph type="body" idx="1"/>
          </p:nvPr>
        </p:nvSpPr>
        <p:spPr>
          <a:xfrm>
            <a:off x="679768" y="4751984"/>
            <a:ext cx="5438140" cy="4569817"/>
          </a:xfrm>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Lee H, Lee JH, Lee S, et al. Comorbid health outcomes in patients with schizophrenia: an umbrella review of systematic reviews and meta-analyses. Mol Psychiatry 2025; 30: 1127–1137.</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Momen NC, Plana-Ripoll O, Agerbo E, et al. Association between mental disorders and subsequent medical conditions. N Engl J Med 2020; 382: 1721–1731.</a:t>
            </a:r>
          </a:p>
          <a:p>
            <a:pPr marL="0" indent="0">
              <a:buFont typeface="+mj-lt"/>
              <a:buNone/>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97833DD-E453-D338-34F6-C5B11CA2F1A3}"/>
              </a:ext>
            </a:extLst>
          </p:cNvPr>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12772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Arial" panose="020B0604020202020204" pitchFamily="34" charset="0"/>
                <a:cs typeface="Arial" panose="020B0604020202020204" pitchFamily="34"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Arial" panose="020B0604020202020204" pitchFamily="34"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Arial" panose="020B0604020202020204" pitchFamily="34"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arrow next to </a:t>
            </a:r>
            <a:r>
              <a:rPr lang="en-GB" sz="1000" b="1">
                <a:solidFill>
                  <a:srgbClr val="000000"/>
                </a:solidFill>
                <a:latin typeface="Arial" panose="020B0604020202020204" pitchFamily="34" charset="0"/>
                <a:ea typeface="Arial" panose="020B0604020202020204" pitchFamily="34" charset="0"/>
              </a:rPr>
              <a:t>Layout</a:t>
            </a:r>
            <a:br>
              <a:rPr lang="en-GB" sz="1000" b="1">
                <a:solidFill>
                  <a:srgbClr val="000000"/>
                </a:solidFill>
                <a:latin typeface="Arial" panose="020B0604020202020204" pitchFamily="34" charset="0"/>
                <a:ea typeface="Arial" panose="020B0604020202020204" pitchFamily="34" charset="0"/>
              </a:rPr>
            </a:br>
            <a:r>
              <a:rPr lang="en-GB" sz="1000">
                <a:solidFill>
                  <a:srgbClr val="000000"/>
                </a:solidFill>
                <a:latin typeface="Arial" panose="020B0604020202020204" pitchFamily="34" charset="0"/>
                <a:ea typeface="Arial" panose="020B0604020202020204" pitchFamily="34" charset="0"/>
              </a:rPr>
              <a:t>to view a dropdown menu of possible slide layouts</a:t>
            </a:r>
            <a:endParaRPr lang="en-GB" sz="1000">
              <a:solidFill>
                <a:schemeClr val="tx1"/>
              </a:solidFill>
              <a:latin typeface="Arial" panose="020B0604020202020204" pitchFamily="34" charset="0"/>
              <a:ea typeface="Arial" panose="020B0604020202020204" pitchFamily="34"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layout you prefer and it will be applied to the new slide</a:t>
            </a:r>
            <a:endParaRPr lang="en-GB" sz="100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Arial" panose="020B0604020202020204" pitchFamily="34" charset="0"/>
              </a:rPr>
              <a:t>Delete all masterslides after this slide.</a:t>
            </a:r>
          </a:p>
          <a:p>
            <a:r>
              <a:rPr lang="en-GB" sz="2800">
                <a:solidFill>
                  <a:srgbClr val="B59E5F"/>
                </a:solidFill>
                <a:latin typeface="Arial" panose="020B0604020202020204" pitchFamily="34" charset="0"/>
                <a:cs typeface="Arial" panose="020B0604020202020204" pitchFamily="34"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0">
          <p15:clr>
            <a:srgbClr val="F26B43"/>
          </p15:clr>
        </p15:guide>
        <p15:guide id="17" pos="3840" userDrawn="1">
          <p15:clr>
            <a:srgbClr val="F26B43"/>
          </p15:clr>
        </p15:guide>
        <p15:guide id="26" pos="7339">
          <p15:clr>
            <a:srgbClr val="F26B43"/>
          </p15:clr>
        </p15:guide>
        <p15:guide id="29" orient="horz" pos="340">
          <p15:clr>
            <a:srgbClr val="F26B43"/>
          </p15:clr>
        </p15:guide>
        <p15:guide id="32" orient="horz" pos="3675">
          <p15:clr>
            <a:srgbClr val="F26B43"/>
          </p15:clr>
        </p15:guide>
        <p15:guide id="34" orient="horz" pos="4235">
          <p15:clr>
            <a:srgbClr val="F26B43"/>
          </p15:clr>
        </p15:guide>
        <p15:guide id="37" orient="horz" pos="7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E9309-77BE-2393-EAE8-2EB39141B20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A89B8D-E8DB-5033-BBB6-8ABE84200DD8}"/>
              </a:ext>
            </a:extLst>
          </p:cNvPr>
          <p:cNvSpPr>
            <a:spLocks noGrp="1"/>
          </p:cNvSpPr>
          <p:nvPr>
            <p:ph type="title"/>
          </p:nvPr>
        </p:nvSpPr>
        <p:spPr/>
        <p:txBody>
          <a:bodyPr/>
          <a:lstStyle/>
          <a:p>
            <a:r>
              <a:rPr lang="en-US" dirty="0"/>
              <a:t>Somatic comorbidities in schizophrenia</a:t>
            </a:r>
          </a:p>
        </p:txBody>
      </p:sp>
      <p:sp>
        <p:nvSpPr>
          <p:cNvPr id="2" name="Text Placeholder 1">
            <a:extLst>
              <a:ext uri="{FF2B5EF4-FFF2-40B4-BE49-F238E27FC236}">
                <a16:creationId xmlns:a16="http://schemas.microsoft.com/office/drawing/2014/main" id="{CAFC84B6-D05F-330B-A363-1F7C25990D29}"/>
              </a:ext>
            </a:extLst>
          </p:cNvPr>
          <p:cNvSpPr>
            <a:spLocks noGrp="1"/>
          </p:cNvSpPr>
          <p:nvPr>
            <p:ph type="body" sz="quarter" idx="18"/>
          </p:nvPr>
        </p:nvSpPr>
        <p:spPr>
          <a:xfrm>
            <a:off x="539748" y="5983571"/>
            <a:ext cx="10951200" cy="737629"/>
          </a:xfrm>
        </p:spPr>
        <p:txBody>
          <a:bodyPr/>
          <a:lstStyle/>
          <a:p>
            <a:r>
              <a:rPr lang="en-US" baseline="30000" dirty="0" err="1"/>
              <a:t>a</a:t>
            </a:r>
            <a:r>
              <a:rPr lang="en-US" dirty="0" err="1"/>
              <a:t>CE</a:t>
            </a:r>
            <a:r>
              <a:rPr lang="en-US" dirty="0"/>
              <a:t>=weak (remaining significant associations; p value&lt;0.05); </a:t>
            </a:r>
            <a:r>
              <a:rPr lang="en-US" baseline="30000" dirty="0" err="1"/>
              <a:t>b</a:t>
            </a:r>
            <a:r>
              <a:rPr lang="en-US" dirty="0" err="1"/>
              <a:t>CE</a:t>
            </a:r>
            <a:r>
              <a:rPr lang="en-US" dirty="0"/>
              <a:t>=NS (NS associations; p value&lt;0.05); </a:t>
            </a:r>
            <a:r>
              <a:rPr lang="en-US" baseline="30000" dirty="0" err="1"/>
              <a:t>c</a:t>
            </a:r>
            <a:r>
              <a:rPr lang="en-US" dirty="0" err="1"/>
              <a:t>Male</a:t>
            </a:r>
            <a:r>
              <a:rPr lang="en-US" dirty="0"/>
              <a:t>, female, and overall populations; </a:t>
            </a:r>
            <a:r>
              <a:rPr lang="en-US" baseline="30000" dirty="0" err="1"/>
              <a:t>d</a:t>
            </a:r>
            <a:r>
              <a:rPr lang="en-US" dirty="0" err="1"/>
              <a:t>Data</a:t>
            </a:r>
            <a:r>
              <a:rPr lang="en-US" dirty="0"/>
              <a:t> are from a nationwide population‑based cohort of 5,940,299 individuals born in Denmark between 1900 and 2015 who were residing in the country at the start of follow‑up (1 January 2000, or their first birthday thereafter). Among included individuals, 698,874 (11.8%) had received a diagnosis of a mental disorder and 5,241,425 (88.2%) had not</a:t>
            </a:r>
            <a:br>
              <a:rPr lang="en-US" dirty="0"/>
            </a:br>
            <a:r>
              <a:rPr lang="en-US" dirty="0"/>
              <a:t>CE=class and quality of evidence; CHF=congestive heart failure; COPD=chronic obstructive pulmonary disease; CVD=cardiovascular disease; HR=hazard ratio; NS=non-significant</a:t>
            </a:r>
          </a:p>
          <a:p>
            <a:r>
              <a:rPr lang="en-US" dirty="0"/>
              <a:t>1. Lee et al. Mol Psychiatry 2025;30:1127–1137; 2. Momen et al. N Engl J Med 2020;382:1721–1731</a:t>
            </a:r>
          </a:p>
        </p:txBody>
      </p:sp>
      <p:sp>
        <p:nvSpPr>
          <p:cNvPr id="7" name="Text Placeholder 6">
            <a:extLst>
              <a:ext uri="{FF2B5EF4-FFF2-40B4-BE49-F238E27FC236}">
                <a16:creationId xmlns:a16="http://schemas.microsoft.com/office/drawing/2014/main" id="{E3165130-6CE9-8D5A-7D1A-69AAD5641C0A}"/>
              </a:ext>
            </a:extLst>
          </p:cNvPr>
          <p:cNvSpPr>
            <a:spLocks noGrp="1"/>
          </p:cNvSpPr>
          <p:nvPr>
            <p:ph type="body" sz="quarter" idx="17"/>
          </p:nvPr>
        </p:nvSpPr>
        <p:spPr/>
        <p:txBody>
          <a:bodyPr/>
          <a:lstStyle/>
          <a:p>
            <a:r>
              <a:rPr lang="en-GB"/>
              <a:t>Schizophrenia – Comorbidity</a:t>
            </a:r>
          </a:p>
        </p:txBody>
      </p:sp>
      <p:pic>
        <p:nvPicPr>
          <p:cNvPr id="6" name="Content Placeholder 5">
            <a:extLst>
              <a:ext uri="{FF2B5EF4-FFF2-40B4-BE49-F238E27FC236}">
                <a16:creationId xmlns:a16="http://schemas.microsoft.com/office/drawing/2014/main" id="{C00DD9E4-CDFB-D939-8013-C816DC2DD20E}"/>
              </a:ext>
            </a:extLst>
          </p:cNvPr>
          <p:cNvPicPr>
            <a:picLocks noGrp="1" noChangeAspect="1"/>
          </p:cNvPicPr>
          <p:nvPr>
            <p:ph idx="19"/>
          </p:nvPr>
        </p:nvPicPr>
        <p:blipFill>
          <a:blip r:embed="rId4">
            <a:alphaModFix amt="35000"/>
          </a:blip>
          <a:srcRect l="24389" t="4651" r="19940" b="34518"/>
          <a:stretch>
            <a:fillRect/>
          </a:stretch>
        </p:blipFill>
        <p:spPr>
          <a:xfrm>
            <a:off x="494937" y="1205080"/>
            <a:ext cx="2901661" cy="4720196"/>
          </a:xfrm>
          <a:prstGeom prst="rect">
            <a:avLst/>
          </a:prstGeom>
        </p:spPr>
      </p:pic>
      <p:grpSp>
        <p:nvGrpSpPr>
          <p:cNvPr id="20" name="Group 19">
            <a:extLst>
              <a:ext uri="{FF2B5EF4-FFF2-40B4-BE49-F238E27FC236}">
                <a16:creationId xmlns:a16="http://schemas.microsoft.com/office/drawing/2014/main" id="{45739D26-D3F9-2D63-E72A-47CB3E410153}"/>
              </a:ext>
            </a:extLst>
          </p:cNvPr>
          <p:cNvGrpSpPr/>
          <p:nvPr/>
        </p:nvGrpSpPr>
        <p:grpSpPr>
          <a:xfrm>
            <a:off x="1288714" y="1355067"/>
            <a:ext cx="4672349" cy="4476933"/>
            <a:chOff x="1288714" y="1355067"/>
            <a:chExt cx="4714182" cy="4684162"/>
          </a:xfrm>
        </p:grpSpPr>
        <p:sp>
          <p:nvSpPr>
            <p:cNvPr id="8" name="TextBox 7">
              <a:extLst>
                <a:ext uri="{FF2B5EF4-FFF2-40B4-BE49-F238E27FC236}">
                  <a16:creationId xmlns:a16="http://schemas.microsoft.com/office/drawing/2014/main" id="{CF6F90A1-4BA8-42CC-511D-0D0FDF0E48BC}"/>
                </a:ext>
              </a:extLst>
            </p:cNvPr>
            <p:cNvSpPr txBox="1"/>
            <p:nvPr/>
          </p:nvSpPr>
          <p:spPr>
            <a:xfrm>
              <a:off x="3189514" y="3703306"/>
              <a:ext cx="2805685" cy="276999"/>
            </a:xfrm>
            <a:prstGeom prst="rect">
              <a:avLst/>
            </a:prstGeom>
            <a:noFill/>
          </p:spPr>
          <p:txBody>
            <a:bodyPr wrap="square" rtlCol="0">
              <a:spAutoFit/>
            </a:bodyPr>
            <a:lstStyle/>
            <a:p>
              <a:pPr algn="r"/>
              <a:r>
                <a:rPr lang="en-GB" sz="1200"/>
                <a:t>Breast cancer (women)</a:t>
              </a:r>
              <a:r>
                <a:rPr lang="en-GB" sz="1200" baseline="30000"/>
                <a:t>a</a:t>
              </a:r>
              <a:endParaRPr lang="en-GB" sz="1200"/>
            </a:p>
          </p:txBody>
        </p:sp>
        <p:sp>
          <p:nvSpPr>
            <p:cNvPr id="9" name="TextBox 8">
              <a:extLst>
                <a:ext uri="{FF2B5EF4-FFF2-40B4-BE49-F238E27FC236}">
                  <a16:creationId xmlns:a16="http://schemas.microsoft.com/office/drawing/2014/main" id="{C8F548EB-C62A-311A-5F83-ECF5BB27AFCF}"/>
                </a:ext>
              </a:extLst>
            </p:cNvPr>
            <p:cNvSpPr txBox="1"/>
            <p:nvPr/>
          </p:nvSpPr>
          <p:spPr>
            <a:xfrm>
              <a:off x="3624941" y="3016997"/>
              <a:ext cx="2370258" cy="276999"/>
            </a:xfrm>
            <a:prstGeom prst="rect">
              <a:avLst/>
            </a:prstGeom>
            <a:noFill/>
          </p:spPr>
          <p:txBody>
            <a:bodyPr wrap="square" rtlCol="0">
              <a:spAutoFit/>
            </a:bodyPr>
            <a:lstStyle/>
            <a:p>
              <a:pPr algn="r"/>
              <a:r>
                <a:rPr lang="en-GB" sz="1200" err="1"/>
                <a:t>CVD,</a:t>
              </a:r>
              <a:r>
                <a:rPr lang="en-GB" sz="1200" baseline="30000" err="1"/>
                <a:t>a</a:t>
              </a:r>
              <a:r>
                <a:rPr lang="en-GB" sz="1200"/>
                <a:t> </a:t>
              </a:r>
              <a:r>
                <a:rPr lang="en-GB" sz="1200" err="1"/>
                <a:t>CHF,</a:t>
              </a:r>
              <a:r>
                <a:rPr lang="en-GB" sz="1200" baseline="30000" err="1"/>
                <a:t>a</a:t>
              </a:r>
              <a:r>
                <a:rPr lang="en-GB" sz="1200"/>
                <a:t> </a:t>
              </a:r>
              <a:r>
                <a:rPr lang="en-GB" sz="1200" err="1"/>
                <a:t>stroke</a:t>
              </a:r>
              <a:r>
                <a:rPr lang="en-GB" sz="1200" baseline="30000" err="1"/>
                <a:t>a</a:t>
              </a:r>
              <a:endParaRPr lang="en-GB" sz="1200"/>
            </a:p>
          </p:txBody>
        </p:sp>
        <p:sp>
          <p:nvSpPr>
            <p:cNvPr id="10" name="TextBox 9">
              <a:extLst>
                <a:ext uri="{FF2B5EF4-FFF2-40B4-BE49-F238E27FC236}">
                  <a16:creationId xmlns:a16="http://schemas.microsoft.com/office/drawing/2014/main" id="{7443304A-018F-F6B7-E9A7-F7A82D0FEB5F}"/>
                </a:ext>
              </a:extLst>
            </p:cNvPr>
            <p:cNvSpPr txBox="1"/>
            <p:nvPr/>
          </p:nvSpPr>
          <p:spPr>
            <a:xfrm>
              <a:off x="2794000" y="5075924"/>
              <a:ext cx="3201199" cy="276999"/>
            </a:xfrm>
            <a:prstGeom prst="rect">
              <a:avLst/>
            </a:prstGeom>
            <a:noFill/>
          </p:spPr>
          <p:txBody>
            <a:bodyPr wrap="square" rtlCol="0">
              <a:spAutoFit/>
            </a:bodyPr>
            <a:lstStyle/>
            <a:p>
              <a:pPr algn="r"/>
              <a:r>
                <a:rPr lang="en-GB" sz="1200"/>
                <a:t>Sexual </a:t>
              </a:r>
              <a:r>
                <a:rPr lang="en-GB" sz="1200" err="1"/>
                <a:t>dysfunction</a:t>
              </a:r>
              <a:r>
                <a:rPr lang="en-GB" sz="1200" baseline="30000" err="1"/>
                <a:t>a,c</a:t>
              </a:r>
              <a:endParaRPr lang="en-GB" sz="1200" baseline="30000"/>
            </a:p>
          </p:txBody>
        </p:sp>
        <p:sp>
          <p:nvSpPr>
            <p:cNvPr id="11" name="TextBox 10">
              <a:extLst>
                <a:ext uri="{FF2B5EF4-FFF2-40B4-BE49-F238E27FC236}">
                  <a16:creationId xmlns:a16="http://schemas.microsoft.com/office/drawing/2014/main" id="{8382AA2D-F42C-C7E1-FD7E-FFE0F620ACF5}"/>
                </a:ext>
              </a:extLst>
            </p:cNvPr>
            <p:cNvSpPr txBox="1"/>
            <p:nvPr/>
          </p:nvSpPr>
          <p:spPr>
            <a:xfrm>
              <a:off x="4267199" y="5762230"/>
              <a:ext cx="1728000" cy="276999"/>
            </a:xfrm>
            <a:prstGeom prst="rect">
              <a:avLst/>
            </a:prstGeom>
            <a:noFill/>
          </p:spPr>
          <p:txBody>
            <a:bodyPr wrap="square" rtlCol="0">
              <a:spAutoFit/>
            </a:bodyPr>
            <a:lstStyle/>
            <a:p>
              <a:pPr algn="r"/>
              <a:r>
                <a:rPr lang="en-GB" sz="1200" err="1"/>
                <a:t>Fracture</a:t>
              </a:r>
              <a:r>
                <a:rPr lang="en-GB" sz="1200" baseline="30000" err="1"/>
                <a:t>a</a:t>
              </a:r>
              <a:endParaRPr lang="en-GB" sz="1200" baseline="30000"/>
            </a:p>
          </p:txBody>
        </p:sp>
        <p:sp>
          <p:nvSpPr>
            <p:cNvPr id="12" name="TextBox 11">
              <a:extLst>
                <a:ext uri="{FF2B5EF4-FFF2-40B4-BE49-F238E27FC236}">
                  <a16:creationId xmlns:a16="http://schemas.microsoft.com/office/drawing/2014/main" id="{FEA100FA-AC2B-F9BE-115D-426A42993704}"/>
                </a:ext>
              </a:extLst>
            </p:cNvPr>
            <p:cNvSpPr txBox="1"/>
            <p:nvPr/>
          </p:nvSpPr>
          <p:spPr>
            <a:xfrm>
              <a:off x="4267199" y="4389615"/>
              <a:ext cx="1728000" cy="276999"/>
            </a:xfrm>
            <a:prstGeom prst="rect">
              <a:avLst/>
            </a:prstGeom>
            <a:noFill/>
          </p:spPr>
          <p:txBody>
            <a:bodyPr wrap="square" rtlCol="0">
              <a:spAutoFit/>
            </a:bodyPr>
            <a:lstStyle/>
            <a:p>
              <a:pPr algn="r"/>
              <a:r>
                <a:rPr lang="en-GB" sz="1200" dirty="0" err="1"/>
                <a:t>Psoriasis</a:t>
              </a:r>
              <a:r>
                <a:rPr lang="en-GB" sz="1200" baseline="30000" dirty="0" err="1"/>
                <a:t>a</a:t>
              </a:r>
              <a:endParaRPr lang="en-GB" sz="1200" baseline="30000" dirty="0"/>
            </a:p>
          </p:txBody>
        </p:sp>
        <p:sp>
          <p:nvSpPr>
            <p:cNvPr id="13" name="TextBox 12">
              <a:extLst>
                <a:ext uri="{FF2B5EF4-FFF2-40B4-BE49-F238E27FC236}">
                  <a16:creationId xmlns:a16="http://schemas.microsoft.com/office/drawing/2014/main" id="{2C395338-763B-21F4-20F9-8AEF34FAABE5}"/>
                </a:ext>
              </a:extLst>
            </p:cNvPr>
            <p:cNvSpPr txBox="1"/>
            <p:nvPr/>
          </p:nvSpPr>
          <p:spPr>
            <a:xfrm>
              <a:off x="4267199" y="1644379"/>
              <a:ext cx="1728000" cy="276999"/>
            </a:xfrm>
            <a:prstGeom prst="rect">
              <a:avLst/>
            </a:prstGeom>
            <a:noFill/>
          </p:spPr>
          <p:txBody>
            <a:bodyPr wrap="square" rtlCol="0">
              <a:spAutoFit/>
            </a:bodyPr>
            <a:lstStyle/>
            <a:p>
              <a:pPr algn="r"/>
              <a:r>
                <a:rPr lang="en-GB" sz="1200" err="1"/>
                <a:t>Dementia</a:t>
              </a:r>
              <a:r>
                <a:rPr lang="en-GB" sz="1200" baseline="30000" err="1"/>
                <a:t>a</a:t>
              </a:r>
              <a:endParaRPr lang="en-GB" sz="1200"/>
            </a:p>
          </p:txBody>
        </p:sp>
        <p:sp>
          <p:nvSpPr>
            <p:cNvPr id="14" name="TextBox 13">
              <a:extLst>
                <a:ext uri="{FF2B5EF4-FFF2-40B4-BE49-F238E27FC236}">
                  <a16:creationId xmlns:a16="http://schemas.microsoft.com/office/drawing/2014/main" id="{17030BC9-4FE2-316B-015D-58E2BE778CE6}"/>
                </a:ext>
              </a:extLst>
            </p:cNvPr>
            <p:cNvSpPr txBox="1"/>
            <p:nvPr/>
          </p:nvSpPr>
          <p:spPr>
            <a:xfrm>
              <a:off x="3012514" y="2330688"/>
              <a:ext cx="2982685" cy="276999"/>
            </a:xfrm>
            <a:prstGeom prst="rect">
              <a:avLst/>
            </a:prstGeom>
            <a:noFill/>
          </p:spPr>
          <p:txBody>
            <a:bodyPr wrap="square" rtlCol="0">
              <a:spAutoFit/>
            </a:bodyPr>
            <a:lstStyle/>
            <a:p>
              <a:pPr algn="r"/>
              <a:r>
                <a:rPr lang="en-GB" sz="1200" err="1"/>
                <a:t>COPD,</a:t>
              </a:r>
              <a:r>
                <a:rPr lang="en-GB" sz="1200" baseline="30000" err="1"/>
                <a:t>a</a:t>
              </a:r>
              <a:r>
                <a:rPr lang="en-GB" sz="1200"/>
                <a:t> </a:t>
              </a:r>
              <a:r>
                <a:rPr lang="en-GB" sz="1200" err="1"/>
                <a:t>pneumonia,</a:t>
              </a:r>
              <a:r>
                <a:rPr lang="en-GB" sz="1200" baseline="30000" err="1"/>
                <a:t>a</a:t>
              </a:r>
              <a:r>
                <a:rPr lang="en-GB" sz="1200"/>
                <a:t> </a:t>
              </a:r>
              <a:r>
                <a:rPr lang="en-GB" sz="1200" err="1"/>
                <a:t>asthma</a:t>
              </a:r>
              <a:r>
                <a:rPr lang="en-GB" sz="1200" baseline="30000" err="1"/>
                <a:t>b</a:t>
              </a:r>
              <a:endParaRPr lang="en-GB" sz="1200"/>
            </a:p>
          </p:txBody>
        </p:sp>
        <p:grpSp>
          <p:nvGrpSpPr>
            <p:cNvPr id="25" name="Group 24">
              <a:extLst>
                <a:ext uri="{FF2B5EF4-FFF2-40B4-BE49-F238E27FC236}">
                  <a16:creationId xmlns:a16="http://schemas.microsoft.com/office/drawing/2014/main" id="{DAB434E4-E1A4-568D-2136-C8BA07FB3770}"/>
                </a:ext>
              </a:extLst>
            </p:cNvPr>
            <p:cNvGrpSpPr/>
            <p:nvPr/>
          </p:nvGrpSpPr>
          <p:grpSpPr>
            <a:xfrm>
              <a:off x="1836771" y="1585930"/>
              <a:ext cx="4074172" cy="144000"/>
              <a:chOff x="1836771" y="1582045"/>
              <a:chExt cx="4074172" cy="144000"/>
            </a:xfrm>
          </p:grpSpPr>
          <p:cxnSp>
            <p:nvCxnSpPr>
              <p:cNvPr id="23" name="Straight Connector 22">
                <a:extLst>
                  <a:ext uri="{FF2B5EF4-FFF2-40B4-BE49-F238E27FC236}">
                    <a16:creationId xmlns:a16="http://schemas.microsoft.com/office/drawing/2014/main" id="{E725A3DB-8290-9852-A62C-93B81B8A8CFC}"/>
                  </a:ext>
                </a:extLst>
              </p:cNvPr>
              <p:cNvCxnSpPr/>
              <p:nvPr/>
            </p:nvCxnSpPr>
            <p:spPr>
              <a:xfrm>
                <a:off x="1926771" y="1654629"/>
                <a:ext cx="398417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CE0C3D67-375A-5876-179B-F8C3AD1353EF}"/>
                  </a:ext>
                </a:extLst>
              </p:cNvPr>
              <p:cNvSpPr/>
              <p:nvPr/>
            </p:nvSpPr>
            <p:spPr>
              <a:xfrm>
                <a:off x="1836771" y="1582045"/>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8" name="Oval 27">
              <a:extLst>
                <a:ext uri="{FF2B5EF4-FFF2-40B4-BE49-F238E27FC236}">
                  <a16:creationId xmlns:a16="http://schemas.microsoft.com/office/drawing/2014/main" id="{158BB6C3-876D-118F-84FC-FBB7A2A36DA4}"/>
                </a:ext>
              </a:extLst>
            </p:cNvPr>
            <p:cNvSpPr/>
            <p:nvPr/>
          </p:nvSpPr>
          <p:spPr>
            <a:xfrm>
              <a:off x="1598742" y="2691788"/>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28">
              <a:extLst>
                <a:ext uri="{FF2B5EF4-FFF2-40B4-BE49-F238E27FC236}">
                  <a16:creationId xmlns:a16="http://schemas.microsoft.com/office/drawing/2014/main" id="{AC67399F-0B4D-E8E5-A8DF-403F8625F069}"/>
                </a:ext>
              </a:extLst>
            </p:cNvPr>
            <p:cNvGrpSpPr/>
            <p:nvPr/>
          </p:nvGrpSpPr>
          <p:grpSpPr>
            <a:xfrm>
              <a:off x="1836771" y="2950556"/>
              <a:ext cx="4074172" cy="144000"/>
              <a:chOff x="1836771" y="1582045"/>
              <a:chExt cx="4074172" cy="144000"/>
            </a:xfrm>
          </p:grpSpPr>
          <p:cxnSp>
            <p:nvCxnSpPr>
              <p:cNvPr id="30" name="Straight Connector 29">
                <a:extLst>
                  <a:ext uri="{FF2B5EF4-FFF2-40B4-BE49-F238E27FC236}">
                    <a16:creationId xmlns:a16="http://schemas.microsoft.com/office/drawing/2014/main" id="{66177301-AFB8-4BCC-4766-F85175C2E7FB}"/>
                  </a:ext>
                </a:extLst>
              </p:cNvPr>
              <p:cNvCxnSpPr/>
              <p:nvPr/>
            </p:nvCxnSpPr>
            <p:spPr>
              <a:xfrm>
                <a:off x="1926771" y="1654629"/>
                <a:ext cx="398417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328335EB-5ADB-E043-900C-B0B6BF07E251}"/>
                  </a:ext>
                </a:extLst>
              </p:cNvPr>
              <p:cNvSpPr/>
              <p:nvPr/>
            </p:nvSpPr>
            <p:spPr>
              <a:xfrm>
                <a:off x="1836771" y="1582045"/>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4" name="Oval 33">
              <a:extLst>
                <a:ext uri="{FF2B5EF4-FFF2-40B4-BE49-F238E27FC236}">
                  <a16:creationId xmlns:a16="http://schemas.microsoft.com/office/drawing/2014/main" id="{2024F561-96D2-EC62-8C39-6602F725A775}"/>
                </a:ext>
              </a:extLst>
            </p:cNvPr>
            <p:cNvSpPr/>
            <p:nvPr/>
          </p:nvSpPr>
          <p:spPr>
            <a:xfrm>
              <a:off x="1836771" y="5201469"/>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8923D53C-5A83-9BA6-3BAA-F79630567AF4}"/>
                </a:ext>
              </a:extLst>
            </p:cNvPr>
            <p:cNvSpPr/>
            <p:nvPr/>
          </p:nvSpPr>
          <p:spPr>
            <a:xfrm>
              <a:off x="1288714" y="5407328"/>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a:extLst>
                <a:ext uri="{FF2B5EF4-FFF2-40B4-BE49-F238E27FC236}">
                  <a16:creationId xmlns:a16="http://schemas.microsoft.com/office/drawing/2014/main" id="{5F35778F-BB65-29A2-E9DD-E7983F944172}"/>
                </a:ext>
              </a:extLst>
            </p:cNvPr>
            <p:cNvGrpSpPr/>
            <p:nvPr/>
          </p:nvGrpSpPr>
          <p:grpSpPr>
            <a:xfrm>
              <a:off x="2386318" y="5698364"/>
              <a:ext cx="3524624" cy="144000"/>
              <a:chOff x="1836771" y="1582045"/>
              <a:chExt cx="3524624" cy="144000"/>
            </a:xfrm>
          </p:grpSpPr>
          <p:cxnSp>
            <p:nvCxnSpPr>
              <p:cNvPr id="39" name="Straight Connector 38">
                <a:extLst>
                  <a:ext uri="{FF2B5EF4-FFF2-40B4-BE49-F238E27FC236}">
                    <a16:creationId xmlns:a16="http://schemas.microsoft.com/office/drawing/2014/main" id="{465745AA-195E-0129-EBCE-F33C1DA34E73}"/>
                  </a:ext>
                </a:extLst>
              </p:cNvPr>
              <p:cNvCxnSpPr>
                <a:cxnSpLocks/>
              </p:cNvCxnSpPr>
              <p:nvPr/>
            </p:nvCxnSpPr>
            <p:spPr>
              <a:xfrm flipV="1">
                <a:off x="1926771" y="1654045"/>
                <a:ext cx="3434624" cy="58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85F76BBC-39EA-92ED-B095-6C71203D6670}"/>
                  </a:ext>
                </a:extLst>
              </p:cNvPr>
              <p:cNvSpPr/>
              <p:nvPr/>
            </p:nvSpPr>
            <p:spPr>
              <a:xfrm>
                <a:off x="1836771" y="1582045"/>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2" name="Connector: Elbow 41">
              <a:extLst>
                <a:ext uri="{FF2B5EF4-FFF2-40B4-BE49-F238E27FC236}">
                  <a16:creationId xmlns:a16="http://schemas.microsoft.com/office/drawing/2014/main" id="{82C21C5B-64A4-DC37-B327-FDE3E0761699}"/>
                </a:ext>
              </a:extLst>
            </p:cNvPr>
            <p:cNvCxnSpPr>
              <a:cxnSpLocks/>
            </p:cNvCxnSpPr>
            <p:nvPr/>
          </p:nvCxnSpPr>
          <p:spPr>
            <a:xfrm flipV="1">
              <a:off x="1328993" y="4401582"/>
              <a:ext cx="4581949" cy="1069994"/>
            </a:xfrm>
            <a:prstGeom prst="bentConnector3">
              <a:avLst>
                <a:gd name="adj1" fmla="val 584"/>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BAFC4B4D-8B52-9434-ED48-B26FE523DADF}"/>
                </a:ext>
              </a:extLst>
            </p:cNvPr>
            <p:cNvSpPr/>
            <p:nvPr/>
          </p:nvSpPr>
          <p:spPr>
            <a:xfrm>
              <a:off x="2339416" y="3413228"/>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6" name="Connector: Elbow 55">
              <a:extLst>
                <a:ext uri="{FF2B5EF4-FFF2-40B4-BE49-F238E27FC236}">
                  <a16:creationId xmlns:a16="http://schemas.microsoft.com/office/drawing/2014/main" id="{2EC6AE73-C8C1-DB47-BB50-8E69E75C08D7}"/>
                </a:ext>
              </a:extLst>
            </p:cNvPr>
            <p:cNvCxnSpPr>
              <a:cxnSpLocks/>
            </p:cNvCxnSpPr>
            <p:nvPr/>
          </p:nvCxnSpPr>
          <p:spPr>
            <a:xfrm rot="10800000">
              <a:off x="2407902" y="3536142"/>
              <a:ext cx="3503040" cy="167164"/>
            </a:xfrm>
            <a:prstGeom prst="bentConnector3">
              <a:avLst>
                <a:gd name="adj1" fmla="val 100031"/>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Connector: Elbow 57">
              <a:extLst>
                <a:ext uri="{FF2B5EF4-FFF2-40B4-BE49-F238E27FC236}">
                  <a16:creationId xmlns:a16="http://schemas.microsoft.com/office/drawing/2014/main" id="{19441827-65DC-0CAB-F5A8-38665F0F7272}"/>
                </a:ext>
              </a:extLst>
            </p:cNvPr>
            <p:cNvCxnSpPr>
              <a:cxnSpLocks/>
            </p:cNvCxnSpPr>
            <p:nvPr/>
          </p:nvCxnSpPr>
          <p:spPr>
            <a:xfrm rot="10800000" flipV="1">
              <a:off x="1670743" y="2336831"/>
              <a:ext cx="4240201" cy="363423"/>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B579A49E-C354-34AE-AB68-8BC846C048FB}"/>
                </a:ext>
              </a:extLst>
            </p:cNvPr>
            <p:cNvCxnSpPr>
              <a:endCxn id="34" idx="0"/>
            </p:cNvCxnSpPr>
            <p:nvPr/>
          </p:nvCxnSpPr>
          <p:spPr>
            <a:xfrm rot="10800000" flipV="1">
              <a:off x="1908772" y="5083883"/>
              <a:ext cx="4002171" cy="117585"/>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97E7E4A2-7D25-FCCB-046B-B747904D809B}"/>
                </a:ext>
              </a:extLst>
            </p:cNvPr>
            <p:cNvSpPr txBox="1"/>
            <p:nvPr/>
          </p:nvSpPr>
          <p:spPr>
            <a:xfrm>
              <a:off x="4418896" y="1355067"/>
              <a:ext cx="1584000" cy="307777"/>
            </a:xfrm>
            <a:prstGeom prst="rect">
              <a:avLst/>
            </a:prstGeom>
            <a:noFill/>
          </p:spPr>
          <p:txBody>
            <a:bodyPr wrap="square" rtlCol="0">
              <a:spAutoFit/>
            </a:bodyPr>
            <a:lstStyle/>
            <a:p>
              <a:pPr algn="r"/>
              <a:r>
                <a:rPr lang="en-GB" sz="1400" b="1" dirty="0"/>
                <a:t>Neurological</a:t>
              </a:r>
              <a:r>
                <a:rPr lang="en-GB" sz="1400" b="1" baseline="30000" dirty="0"/>
                <a:t>1</a:t>
              </a:r>
            </a:p>
          </p:txBody>
        </p:sp>
        <p:sp>
          <p:nvSpPr>
            <p:cNvPr id="70" name="TextBox 69">
              <a:extLst>
                <a:ext uri="{FF2B5EF4-FFF2-40B4-BE49-F238E27FC236}">
                  <a16:creationId xmlns:a16="http://schemas.microsoft.com/office/drawing/2014/main" id="{22A3E27E-B736-4541-0F7F-146A704A6B53}"/>
                </a:ext>
              </a:extLst>
            </p:cNvPr>
            <p:cNvSpPr txBox="1"/>
            <p:nvPr/>
          </p:nvSpPr>
          <p:spPr>
            <a:xfrm>
              <a:off x="4418896" y="2041394"/>
              <a:ext cx="1584000" cy="307777"/>
            </a:xfrm>
            <a:prstGeom prst="rect">
              <a:avLst/>
            </a:prstGeom>
            <a:noFill/>
          </p:spPr>
          <p:txBody>
            <a:bodyPr wrap="square" rtlCol="0">
              <a:spAutoFit/>
            </a:bodyPr>
            <a:lstStyle/>
            <a:p>
              <a:pPr algn="r"/>
              <a:r>
                <a:rPr lang="en-GB" sz="1400" b="1" dirty="0"/>
                <a:t>Respiratory</a:t>
              </a:r>
              <a:r>
                <a:rPr lang="en-GB" sz="1400" b="1" baseline="30000" dirty="0"/>
                <a:t>1</a:t>
              </a:r>
            </a:p>
          </p:txBody>
        </p:sp>
        <p:sp>
          <p:nvSpPr>
            <p:cNvPr id="71" name="TextBox 70">
              <a:extLst>
                <a:ext uri="{FF2B5EF4-FFF2-40B4-BE49-F238E27FC236}">
                  <a16:creationId xmlns:a16="http://schemas.microsoft.com/office/drawing/2014/main" id="{0F5A7D30-CDCF-9189-EB62-7245D00F48B9}"/>
                </a:ext>
              </a:extLst>
            </p:cNvPr>
            <p:cNvSpPr txBox="1"/>
            <p:nvPr/>
          </p:nvSpPr>
          <p:spPr>
            <a:xfrm>
              <a:off x="4418896" y="2727721"/>
              <a:ext cx="1584000" cy="307777"/>
            </a:xfrm>
            <a:prstGeom prst="rect">
              <a:avLst/>
            </a:prstGeom>
            <a:noFill/>
          </p:spPr>
          <p:txBody>
            <a:bodyPr wrap="square" rtlCol="0">
              <a:spAutoFit/>
            </a:bodyPr>
            <a:lstStyle/>
            <a:p>
              <a:pPr algn="r"/>
              <a:r>
                <a:rPr lang="en-GB" sz="1400" b="1" dirty="0"/>
                <a:t>Cardiovascular</a:t>
              </a:r>
              <a:r>
                <a:rPr lang="en-GB" sz="1400" b="1" baseline="30000" dirty="0"/>
                <a:t>1</a:t>
              </a:r>
            </a:p>
          </p:txBody>
        </p:sp>
        <p:sp>
          <p:nvSpPr>
            <p:cNvPr id="72" name="TextBox 71">
              <a:extLst>
                <a:ext uri="{FF2B5EF4-FFF2-40B4-BE49-F238E27FC236}">
                  <a16:creationId xmlns:a16="http://schemas.microsoft.com/office/drawing/2014/main" id="{EAEB9A34-F4A1-636A-D00D-FCF0ED06C2D0}"/>
                </a:ext>
              </a:extLst>
            </p:cNvPr>
            <p:cNvSpPr txBox="1"/>
            <p:nvPr/>
          </p:nvSpPr>
          <p:spPr>
            <a:xfrm>
              <a:off x="4418896" y="3414048"/>
              <a:ext cx="1584000" cy="307777"/>
            </a:xfrm>
            <a:prstGeom prst="rect">
              <a:avLst/>
            </a:prstGeom>
            <a:noFill/>
          </p:spPr>
          <p:txBody>
            <a:bodyPr wrap="square" rtlCol="0">
              <a:spAutoFit/>
            </a:bodyPr>
            <a:lstStyle/>
            <a:p>
              <a:pPr algn="r"/>
              <a:r>
                <a:rPr lang="en-GB" sz="1400" b="1" dirty="0"/>
                <a:t>Oncological</a:t>
              </a:r>
              <a:r>
                <a:rPr lang="en-GB" sz="1400" b="1" baseline="30000" dirty="0"/>
                <a:t>1</a:t>
              </a:r>
            </a:p>
          </p:txBody>
        </p:sp>
        <p:sp>
          <p:nvSpPr>
            <p:cNvPr id="73" name="TextBox 72">
              <a:extLst>
                <a:ext uri="{FF2B5EF4-FFF2-40B4-BE49-F238E27FC236}">
                  <a16:creationId xmlns:a16="http://schemas.microsoft.com/office/drawing/2014/main" id="{D7D9CFE6-75CF-5991-5AB8-B389DF9B4250}"/>
                </a:ext>
              </a:extLst>
            </p:cNvPr>
            <p:cNvSpPr txBox="1"/>
            <p:nvPr/>
          </p:nvSpPr>
          <p:spPr>
            <a:xfrm>
              <a:off x="4418896" y="4100375"/>
              <a:ext cx="1584000" cy="307777"/>
            </a:xfrm>
            <a:prstGeom prst="rect">
              <a:avLst/>
            </a:prstGeom>
            <a:noFill/>
          </p:spPr>
          <p:txBody>
            <a:bodyPr wrap="square" rtlCol="0">
              <a:spAutoFit/>
            </a:bodyPr>
            <a:lstStyle/>
            <a:p>
              <a:pPr algn="r"/>
              <a:r>
                <a:rPr lang="en-GB" sz="1400" b="1" dirty="0"/>
                <a:t>Dermatological</a:t>
              </a:r>
              <a:r>
                <a:rPr lang="en-GB" sz="1400" b="1" baseline="30000" dirty="0"/>
                <a:t>1</a:t>
              </a:r>
            </a:p>
          </p:txBody>
        </p:sp>
        <p:sp>
          <p:nvSpPr>
            <p:cNvPr id="74" name="TextBox 73">
              <a:extLst>
                <a:ext uri="{FF2B5EF4-FFF2-40B4-BE49-F238E27FC236}">
                  <a16:creationId xmlns:a16="http://schemas.microsoft.com/office/drawing/2014/main" id="{D0C056D9-9309-877C-6D75-77AA4BDF107E}"/>
                </a:ext>
              </a:extLst>
            </p:cNvPr>
            <p:cNvSpPr txBox="1"/>
            <p:nvPr/>
          </p:nvSpPr>
          <p:spPr>
            <a:xfrm>
              <a:off x="4418896" y="4786702"/>
              <a:ext cx="1584000" cy="307777"/>
            </a:xfrm>
            <a:prstGeom prst="rect">
              <a:avLst/>
            </a:prstGeom>
            <a:noFill/>
          </p:spPr>
          <p:txBody>
            <a:bodyPr wrap="square" rtlCol="0">
              <a:spAutoFit/>
            </a:bodyPr>
            <a:lstStyle/>
            <a:p>
              <a:pPr algn="r"/>
              <a:r>
                <a:rPr lang="en-GB" sz="1400" b="1" dirty="0"/>
                <a:t>Sexual</a:t>
              </a:r>
              <a:r>
                <a:rPr lang="en-GB" sz="1400" b="1" baseline="30000" dirty="0"/>
                <a:t>1</a:t>
              </a:r>
            </a:p>
          </p:txBody>
        </p:sp>
        <p:sp>
          <p:nvSpPr>
            <p:cNvPr id="75" name="TextBox 74">
              <a:extLst>
                <a:ext uri="{FF2B5EF4-FFF2-40B4-BE49-F238E27FC236}">
                  <a16:creationId xmlns:a16="http://schemas.microsoft.com/office/drawing/2014/main" id="{DFDC63FA-074F-FBCC-8974-2BFC9B8EE104}"/>
                </a:ext>
              </a:extLst>
            </p:cNvPr>
            <p:cNvSpPr txBox="1"/>
            <p:nvPr/>
          </p:nvSpPr>
          <p:spPr>
            <a:xfrm>
              <a:off x="4274896" y="5473027"/>
              <a:ext cx="1728000" cy="307777"/>
            </a:xfrm>
            <a:prstGeom prst="rect">
              <a:avLst/>
            </a:prstGeom>
            <a:noFill/>
          </p:spPr>
          <p:txBody>
            <a:bodyPr wrap="square" rtlCol="0">
              <a:spAutoFit/>
            </a:bodyPr>
            <a:lstStyle/>
            <a:p>
              <a:pPr algn="r"/>
              <a:r>
                <a:rPr lang="en-GB" sz="1400" b="1" dirty="0"/>
                <a:t>Musculoskeletal</a:t>
              </a:r>
              <a:r>
                <a:rPr lang="en-GB" sz="1400" b="1" baseline="30000" dirty="0"/>
                <a:t>1</a:t>
              </a:r>
            </a:p>
          </p:txBody>
        </p:sp>
      </p:grpSp>
      <p:sp>
        <p:nvSpPr>
          <p:cNvPr id="83" name="Content Placeholder 3">
            <a:extLst>
              <a:ext uri="{FF2B5EF4-FFF2-40B4-BE49-F238E27FC236}">
                <a16:creationId xmlns:a16="http://schemas.microsoft.com/office/drawing/2014/main" id="{FCCE3984-DAA0-E23E-D9B2-6CCBBB794A60}"/>
              </a:ext>
            </a:extLst>
          </p:cNvPr>
          <p:cNvSpPr txBox="1">
            <a:spLocks/>
          </p:cNvSpPr>
          <p:nvPr/>
        </p:nvSpPr>
        <p:spPr>
          <a:xfrm>
            <a:off x="6230938" y="1416785"/>
            <a:ext cx="5419725" cy="441521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Nine meta-analyses encompassing ~66 million participants examined 21 distinct health outcomes</a:t>
            </a:r>
            <a:r>
              <a:rPr lang="en-GB" baseline="30000" dirty="0"/>
              <a:t>1</a:t>
            </a:r>
          </a:p>
          <a:p>
            <a:r>
              <a:rPr lang="en-GB" b="1" dirty="0">
                <a:solidFill>
                  <a:schemeClr val="tx1"/>
                </a:solidFill>
              </a:rPr>
              <a:t>Thirteen outcomes demonstrated statistically significant </a:t>
            </a:r>
            <a:r>
              <a:rPr lang="en-GB" b="1" dirty="0"/>
              <a:t>associations with schizophrenia</a:t>
            </a:r>
            <a:r>
              <a:rPr lang="en-GB" dirty="0"/>
              <a:t>, indicating a substantial link between schizophrenia and multiple adverse health conditions</a:t>
            </a:r>
            <a:r>
              <a:rPr lang="en-GB" baseline="30000" dirty="0"/>
              <a:t>1</a:t>
            </a:r>
          </a:p>
          <a:p>
            <a:pPr lvl="1"/>
            <a:r>
              <a:rPr lang="en-GB" dirty="0"/>
              <a:t>Population cohort data similarly demonstrate schizophrenia is associated with </a:t>
            </a:r>
            <a:r>
              <a:rPr lang="en-US" b="1" dirty="0"/>
              <a:t>a broadly elevated risk</a:t>
            </a:r>
            <a:r>
              <a:rPr lang="en-US" dirty="0"/>
              <a:t> of most physical health conditions (HR &gt;1)</a:t>
            </a:r>
            <a:r>
              <a:rPr lang="en-US" baseline="30000" dirty="0" err="1"/>
              <a:t>2,d</a:t>
            </a:r>
            <a:endParaRPr lang="en-GB" baseline="30000" dirty="0"/>
          </a:p>
          <a:p>
            <a:r>
              <a:rPr lang="en-US" dirty="0"/>
              <a:t>Adjusting for prior mental disorders attenuated some associations, </a:t>
            </a:r>
            <a:r>
              <a:rPr lang="en-US" b="1" dirty="0"/>
              <a:t>but the pattern of comorbidity </a:t>
            </a:r>
            <a:br>
              <a:rPr lang="en-US" b="1" dirty="0"/>
            </a:br>
            <a:r>
              <a:rPr lang="en-US" b="1" dirty="0"/>
              <a:t>is consistent</a:t>
            </a:r>
            <a:r>
              <a:rPr lang="en-US" baseline="30000" dirty="0"/>
              <a:t>1,2</a:t>
            </a:r>
          </a:p>
          <a:p>
            <a:pPr lvl="1"/>
            <a:r>
              <a:rPr lang="en-US" dirty="0"/>
              <a:t>The strength of supporting evidence is fragile due to heterogeneity, publication bias, and methodological variation in underlying meta-analyses</a:t>
            </a:r>
            <a:r>
              <a:rPr lang="en-US" baseline="30000" dirty="0"/>
              <a:t>1</a:t>
            </a:r>
            <a:endParaRPr lang="en-GB" baseline="30000" dirty="0"/>
          </a:p>
        </p:txBody>
      </p:sp>
    </p:spTree>
    <p:custDataLst>
      <p:tags r:id="rId1"/>
    </p:custDataLst>
    <p:extLst>
      <p:ext uri="{BB962C8B-B14F-4D97-AF65-F5344CB8AC3E}">
        <p14:creationId xmlns:p14="http://schemas.microsoft.com/office/powerpoint/2010/main" val="25661096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AE9F05-DA2D-4B16-9965-37043D7D9979}">
  <ds:schemaRefs>
    <ds:schemaRef ds:uri="28627d7c-4416-4bc1-86cf-ca6c3a42a8f2"/>
    <ds:schemaRef ds:uri="http://purl.org/dc/terms/"/>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08562aa6-c0ad-4fb9-8a82-15409d3a28b4"/>
    <ds:schemaRef ds:uri="http://purl.org/dc/elements/1.1/"/>
  </ds:schemaRefs>
</ds:datastoreItem>
</file>

<file path=customXml/itemProps2.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3.xml><?xml version="1.0" encoding="utf-8"?>
<ds:datastoreItem xmlns:ds="http://schemas.openxmlformats.org/officeDocument/2006/customXml" ds:itemID="{DA27838A-643E-4673-9B73-4C66BBD21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TotalTime>
  <Words>360</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Neurotorium - PowerPoint-Skabelon - 2022-01-28</vt:lpstr>
      <vt:lpstr>Somatic comorbidities in schizophrenia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87</cp:revision>
  <dcterms:created xsi:type="dcterms:W3CDTF">2026-02-02T13:01:55Z</dcterms:created>
  <dcterms:modified xsi:type="dcterms:W3CDTF">2026-06-04T07:12:45Z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