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09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1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3C11F-D3C8-1BF1-DDDF-FA25A76E9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118169-520C-7EF2-BBE2-63CE5223F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887DC-8692-C060-F8F2-ECB91427F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768" y="4751984"/>
            <a:ext cx="5438140" cy="4569817"/>
          </a:xfrm>
        </p:spPr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Plana-Ripoll O, Pedersen CB, Agerbo E, et al. A comprehensive analysis of mortality-related health metrics associated with mental disorders: a nationwide, register-based cohort study. Lancet 2019; 394: 1827–1835.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44EEC-7F5F-7922-81A2-506FC9D09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C2873-EBE5-CF42-9E30-7832FC02D1D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73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D3136-1A60-E33A-6BC4-3584121F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73E690-B67B-73FC-F1D9-0733FC3980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/>
              <a:t>Schizophrenia – Comorbidity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BB32AC-6042-BB63-78A9-7F589A73E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 dirty="0"/>
              <a:t>Mortality rates in mental health disorders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C3C1C7D-4EBA-77F2-EB50-6118DFBEEC4C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</p:spPr>
        <p:txBody>
          <a:bodyPr/>
          <a:lstStyle/>
          <a:p>
            <a:r>
              <a:rPr lang="en-US" dirty="0"/>
              <a:t>In a nationwide Danish cohort including all residents younger than 95 years (1995–2015), mental disorders across the diagnostic spectrum were consistently associated with </a:t>
            </a:r>
            <a:r>
              <a:rPr lang="en-US" b="1" dirty="0"/>
              <a:t>higher rates of all-cause mortality </a:t>
            </a:r>
            <a:r>
              <a:rPr lang="en-US" dirty="0"/>
              <a:t>compared with the general population</a:t>
            </a:r>
          </a:p>
          <a:p>
            <a:r>
              <a:rPr lang="en-US" dirty="0"/>
              <a:t>Schizophrenia was associated with substantial </a:t>
            </a:r>
            <a:r>
              <a:rPr lang="en-US" b="1" dirty="0"/>
              <a:t>increases in mortality </a:t>
            </a:r>
            <a:r>
              <a:rPr lang="en-US" dirty="0"/>
              <a:t>across all cause‑of‑death categories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4698C-4B14-2C4B-1B2B-9299BE0304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013247"/>
            <a:ext cx="10951200" cy="707953"/>
          </a:xfrm>
        </p:spPr>
        <p:txBody>
          <a:bodyPr/>
          <a:lstStyle/>
          <a:p>
            <a:r>
              <a:rPr lang="en-US" baseline="30000" dirty="0" err="1"/>
              <a:t>a</a:t>
            </a:r>
            <a:r>
              <a:rPr lang="en-US" dirty="0" err="1"/>
              <a:t>Mortality</a:t>
            </a:r>
            <a:r>
              <a:rPr lang="en-US" dirty="0"/>
              <a:t> rate ratios are for people with a diagnosis of schizophrenia compared with those without schizophrenia. Mortality rate ratios and 95% CIs are reported. All estimates and 95% CIs were obtained with Poisson regression models with an interaction term for sex, adjusting for age, and calendar time. Estimates based on fewer than three cases are not shown</a:t>
            </a:r>
            <a:endParaRPr lang="en-US" strike="sngStrike" dirty="0"/>
          </a:p>
          <a:p>
            <a:r>
              <a:rPr lang="en-US" dirty="0"/>
              <a:t>CI=confidence interval</a:t>
            </a:r>
          </a:p>
          <a:p>
            <a:r>
              <a:rPr lang="en-GB" dirty="0"/>
              <a:t>Plana-Ripoll et al. Lancet 2019;394:1827–1835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54F51-3FFD-8F64-1B85-BB4FC62C13C5}"/>
              </a:ext>
            </a:extLst>
          </p:cNvPr>
          <p:cNvSpPr txBox="1"/>
          <p:nvPr/>
        </p:nvSpPr>
        <p:spPr>
          <a:xfrm>
            <a:off x="539748" y="1263600"/>
            <a:ext cx="7330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Cause-specific mortality ratios associated with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schizophrenia</a:t>
            </a:r>
            <a:r>
              <a:rPr lang="en-US" sz="1400" b="1" baseline="30000" dirty="0" err="1">
                <a:solidFill>
                  <a:schemeClr val="accent5">
                    <a:lumMod val="50000"/>
                  </a:schemeClr>
                </a:solidFill>
              </a:rPr>
              <a:t>a</a:t>
            </a:r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914A460-B466-4C80-0729-CE77941CA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631458"/>
              </p:ext>
            </p:extLst>
          </p:nvPr>
        </p:nvGraphicFramePr>
        <p:xfrm>
          <a:off x="703258" y="1752624"/>
          <a:ext cx="671056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436">
                  <a:extLst>
                    <a:ext uri="{9D8B030D-6E8A-4147-A177-3AD203B41FA5}">
                      <a16:colId xmlns:a16="http://schemas.microsoft.com/office/drawing/2014/main" val="416378837"/>
                    </a:ext>
                  </a:extLst>
                </a:gridCol>
                <a:gridCol w="2190599">
                  <a:extLst>
                    <a:ext uri="{9D8B030D-6E8A-4147-A177-3AD203B41FA5}">
                      <a16:colId xmlns:a16="http://schemas.microsoft.com/office/drawing/2014/main" val="2242698631"/>
                    </a:ext>
                  </a:extLst>
                </a:gridCol>
                <a:gridCol w="2170525">
                  <a:extLst>
                    <a:ext uri="{9D8B030D-6E8A-4147-A177-3AD203B41FA5}">
                      <a16:colId xmlns:a16="http://schemas.microsoft.com/office/drawing/2014/main" val="1196820873"/>
                    </a:ext>
                  </a:extLst>
                </a:gridCol>
              </a:tblGrid>
              <a:tr h="248237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C</a:t>
                      </a:r>
                      <a:r>
                        <a:rPr lang="en-GB" sz="1100" b="1" dirty="0" err="1">
                          <a:solidFill>
                            <a:schemeClr val="bg1"/>
                          </a:solidFill>
                        </a:rPr>
                        <a:t>ause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 of death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Mortality rate ratios (95% CI)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19880414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Male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</a:rPr>
                        <a:t>Female</a:t>
                      </a:r>
                      <a:endParaRPr lang="en-GB" sz="11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513590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All causes of death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2.96 (2.91, 3.02)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2.32 (2.28, 2.36)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294798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108000" lvl="0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External causes</a:t>
                      </a:r>
                      <a:endParaRPr lang="en-GB" sz="1100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7.59 (7.23, 7.96)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6.04 (5.69, 6.40)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570832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Suicide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9.12 (8.47, 9.82)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14.85 (13.52, 16.32)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58964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Accidents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6.68 (6.26, 7.12)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4.17 (3.86, 4.51)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503847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Homicide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5.02 (3.35, 7.50)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3.34 (1.77, 6.29)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6792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108000"/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Natural causes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2.65 (2.59, 2.70)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2.19 (2.15, 2.23)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788956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US" sz="1100" baseline="0" dirty="0">
                          <a:solidFill>
                            <a:schemeClr val="tx1"/>
                          </a:solidFill>
                        </a:rPr>
                        <a:t>Infectious diseases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4.06 (3.51, 4.71)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2.40 (2.07, 2.78)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293380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Neoplasms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1.41 (1.34, 1·48)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1.36 (1.31, 1.42)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77799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Diabetes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3.54 (3.17, 3.94)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2.79 (2.50, 3.10)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49180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Circulatory system diseases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2.47 (2.38, 2.57)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2.08 (2.01, 2.14)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830465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Respiratory diseases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3.50 (3.30, 3.72)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2.98 (2.84, 3.12)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545190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Digestive diseases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3.60 (3.25, 3.98)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2.25 (2.06, 2.45)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668970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Alcohol misuse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3.89 (3.62, 4.19)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4.21 (3.78, 4.69)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574326"/>
                  </a:ext>
                </a:extLst>
              </a:tr>
              <a:tr h="248237">
                <a:tc>
                  <a:txBody>
                    <a:bodyPr/>
                    <a:lstStyle/>
                    <a:p>
                      <a:pPr marL="216000"/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Other causes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tx1"/>
                          </a:solidFill>
                        </a:rPr>
                        <a:t>4.44 (4.25, 4.64)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3.33 (3.20, 3.46)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23471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742024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389</Words>
  <Application>Microsoft Office PowerPoint</Application>
  <PresentationFormat>Widescreen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Mortality rates in mental health disorders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89</cp:revision>
  <dcterms:created xsi:type="dcterms:W3CDTF">2026-02-02T13:01:55Z</dcterms:created>
  <dcterms:modified xsi:type="dcterms:W3CDTF">2026-06-04T07:12:55Z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