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088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007E8-2B84-428C-981F-5F40E5EA1D90}">
          <p14:sldIdLst>
            <p14:sldId id="10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92" userDrawn="1">
          <p15:clr>
            <a:srgbClr val="A4A3A4"/>
          </p15:clr>
        </p15:guide>
        <p15:guide id="2" pos="774" userDrawn="1">
          <p15:clr>
            <a:srgbClr val="A4A3A4"/>
          </p15:clr>
        </p15:guide>
        <p15:guide id="3" pos="5315" userDrawn="1">
          <p15:clr>
            <a:srgbClr val="A4A3A4"/>
          </p15:clr>
        </p15:guide>
        <p15:guide id="4" pos="7319" userDrawn="1">
          <p15:clr>
            <a:srgbClr val="A4A3A4"/>
          </p15:clr>
        </p15:guide>
        <p15:guide id="5" orient="horz" pos="1208" userDrawn="1">
          <p15:clr>
            <a:srgbClr val="A4A3A4"/>
          </p15:clr>
        </p15:guide>
        <p15:guide id="6" orient="horz" pos="3846" userDrawn="1">
          <p15:clr>
            <a:srgbClr val="A4A3A4"/>
          </p15:clr>
        </p15:guide>
        <p15:guide id="7" orient="horz" pos="2028" userDrawn="1">
          <p15:clr>
            <a:srgbClr val="A4A3A4"/>
          </p15:clr>
        </p15:guide>
        <p15:guide id="8" orient="horz" pos="2251" userDrawn="1">
          <p15:clr>
            <a:srgbClr val="A4A3A4"/>
          </p15:clr>
        </p15:guide>
        <p15:guide id="9" pos="6431" userDrawn="1">
          <p15:clr>
            <a:srgbClr val="A4A3A4"/>
          </p15:clr>
        </p15:guide>
        <p15:guide id="10" orient="horz" pos="33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394BA15C-9282-705D-EBC0-DCB13C01EDEA}" name="Charlie Kent" initials="CK" userId="136145168765e5ab" providerId="Windows Live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CA4FFD7F-118D-6D1B-033C-FF22388A2A8E}" name="Fact check " initials="JS" userId="Fact check 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94C370A1-4AED-0C13-4D86-49DFA89BCE0B}" name="Prime" initials="P" userId="Prim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823B77FA-F364-2592-D031-FC2474D9E550}" name="Merete Nordentoft" initials="MN" userId="S::bvx371@ku.dk::fcfa946c-a27e-4294-b884-96f6e6ba76f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F3C"/>
    <a:srgbClr val="DEABB1"/>
    <a:srgbClr val="F1DEDF"/>
    <a:srgbClr val="A7C5DE"/>
    <a:srgbClr val="CC7E87"/>
    <a:srgbClr val="DCE7F0"/>
    <a:srgbClr val="79A5CE"/>
    <a:srgbClr val="C45463"/>
    <a:srgbClr val="F0DEDF"/>
    <a:srgbClr val="F1D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E1A25-B0E7-491B-AA92-5EDDDAA122EC}" v="1" dt="2026-06-03T08:46:08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70719" autoAdjust="0"/>
  </p:normalViewPr>
  <p:slideViewPr>
    <p:cSldViewPr snapToGrid="0">
      <p:cViewPr varScale="1">
        <p:scale>
          <a:sx n="75" d="100"/>
          <a:sy n="75" d="100"/>
        </p:scale>
        <p:origin x="900" y="72"/>
      </p:cViewPr>
      <p:guideLst>
        <p:guide orient="horz" pos="3492"/>
        <p:guide pos="774"/>
        <p:guide pos="5315"/>
        <p:guide pos="7319"/>
        <p:guide orient="horz" pos="1208"/>
        <p:guide orient="horz" pos="3846"/>
        <p:guide orient="horz" pos="2028"/>
        <p:guide orient="horz" pos="2251"/>
        <p:guide pos="6431"/>
        <p:guide orient="horz" pos="332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89" d="100"/>
          <a:sy n="89" d="100"/>
        </p:scale>
        <p:origin x="3816" y="7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4C92FF-4150-A19B-9D1F-27EBDEFDF3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C64D8-18C3-78C9-755F-A5F082AC4F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1A7CA-41A8-4F05-9A76-A38EF568D57E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60C45-2D8C-2B84-265C-6B680D7045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EA9984-FAE3-3A9D-339F-F2BAEC48D0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75CBF-5238-4E2F-8A43-A3D15D313B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3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5AF33-65B5-6A72-4C2D-9DE918F1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C19DE4-AA10-B501-A1BA-8685BF6B22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EC53E0-47E6-3628-C76B-E51B2D058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768" y="4751984"/>
            <a:ext cx="5438140" cy="4569817"/>
          </a:xfrm>
        </p:spPr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Correll CU,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Croatto G, et al. Mortality in people with schizophrenia: a systematic review and meta-analysis of relative risk and aggravating or attenuating factors. World Psychiatry 2022; 21: 248–271.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A346B2-8303-0B3A-8ABF-69F0F079A5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C2873-EBE5-CF42-9E30-7832FC02D1D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363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layout you prefer and it will be applied to the new slide</a:t>
            </a:r>
            <a:endParaRPr lang="en-GB" sz="100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Arial" panose="020B0604020202020204" pitchFamily="34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40">
          <p15:clr>
            <a:srgbClr val="F26B43"/>
          </p15:clr>
        </p15:guide>
        <p15:guide id="17" pos="3840" userDrawn="1">
          <p15:clr>
            <a:srgbClr val="F26B43"/>
          </p15:clr>
        </p15:guide>
        <p15:guide id="26" pos="7339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7" orient="horz" pos="7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6380A-DD3C-D8ED-100C-1C341FB56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41C31D-B53B-AE58-1A1A-E87065DEEC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GB"/>
              <a:t>Schizophrenia – Comorbidity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F830BEA-89D0-24D6-9DBA-89C8F1A21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/>
          <a:lstStyle/>
          <a:p>
            <a:r>
              <a:rPr lang="en-US" dirty="0"/>
              <a:t>Mortality rates in schizophrenia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546CA0-1620-05AE-0C7B-C87894A987F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1" y="1416785"/>
            <a:ext cx="5093677" cy="4415215"/>
          </a:xfrm>
        </p:spPr>
        <p:txBody>
          <a:bodyPr/>
          <a:lstStyle/>
          <a:p>
            <a:r>
              <a:rPr lang="en-US" b="1" dirty="0"/>
              <a:t>Schizophrenia was found to be associated with markedly elevated mortality across nearly all causes of death</a:t>
            </a:r>
            <a:r>
              <a:rPr lang="en-US" dirty="0"/>
              <a:t>, with risk magnitude varying substantially by cause</a:t>
            </a:r>
          </a:p>
          <a:p>
            <a:r>
              <a:rPr lang="en-GB" dirty="0"/>
              <a:t>Highest relative risks for incident and prevalent </a:t>
            </a:r>
            <a:r>
              <a:rPr lang="en-GB" dirty="0" err="1"/>
              <a:t>schizophrenia</a:t>
            </a:r>
            <a:r>
              <a:rPr lang="en-GB" baseline="30000" dirty="0" err="1"/>
              <a:t>a</a:t>
            </a:r>
            <a:r>
              <a:rPr lang="en-GB" baseline="30000" dirty="0"/>
              <a:t> </a:t>
            </a:r>
            <a:r>
              <a:rPr lang="en-GB" dirty="0"/>
              <a:t>included </a:t>
            </a:r>
            <a:r>
              <a:rPr lang="en-GB" b="1" dirty="0"/>
              <a:t>suicide</a:t>
            </a:r>
            <a:r>
              <a:rPr lang="en-GB" dirty="0"/>
              <a:t>, </a:t>
            </a:r>
            <a:r>
              <a:rPr lang="en-GB" b="1" dirty="0"/>
              <a:t>injury/poisoning and undetermined non‑natural causes</a:t>
            </a:r>
            <a:r>
              <a:rPr lang="en-GB" dirty="0"/>
              <a:t>, and </a:t>
            </a:r>
            <a:r>
              <a:rPr lang="en-GB" b="1" dirty="0"/>
              <a:t>pneumonia</a:t>
            </a:r>
            <a:r>
              <a:rPr lang="en-GB" dirty="0"/>
              <a:t> </a:t>
            </a:r>
          </a:p>
          <a:p>
            <a:r>
              <a:rPr lang="en-US" dirty="0"/>
              <a:t>Schizophrenia was </a:t>
            </a:r>
            <a:r>
              <a:rPr lang="en-US" b="1" dirty="0"/>
              <a:t>linked to broad, multi‑system increases in natural‑cause mortality</a:t>
            </a:r>
            <a:r>
              <a:rPr lang="en-US" dirty="0"/>
              <a:t>, including </a:t>
            </a:r>
            <a:r>
              <a:rPr lang="en-GB" dirty="0"/>
              <a:t>infectious diseases, endocrine diseases, respiratory diseases (overall), urogenital diseases, diabetes mellitus, gastrointestinal diseases, neurological diseases, liver diseases, and cerebrovascular diseases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673125-5CE2-6EEC-91F7-710AF1FD5D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1" cy="619200"/>
          </a:xfrm>
        </p:spPr>
        <p:txBody>
          <a:bodyPr/>
          <a:lstStyle/>
          <a:p>
            <a:r>
              <a:rPr lang="en-US" dirty="0"/>
              <a:t>Data are from a systematic review and random‑effects meta‑analysis of 135 studies (1957–2021), including ~4.5 million people with schizophrenia and ~1.1 billion controls</a:t>
            </a:r>
          </a:p>
          <a:p>
            <a:r>
              <a:rPr lang="en-US" baseline="30000" dirty="0" err="1"/>
              <a:t>a</a:t>
            </a:r>
            <a:r>
              <a:rPr lang="en-US" dirty="0" err="1"/>
              <a:t>Prevalent</a:t>
            </a:r>
            <a:r>
              <a:rPr lang="en-US" dirty="0"/>
              <a:t> cases include all individuals living with schizophrenia within a specified timeframe, regardless of when the person was diagnosed with or developed the condition; incident cases encompass all individuals who are newly identified within the period of observation as having schizophrenia, or all new cases of schizophrenia</a:t>
            </a:r>
          </a:p>
          <a:p>
            <a:r>
              <a:rPr lang="en-US" dirty="0"/>
              <a:t>CI=confidence interval</a:t>
            </a:r>
          </a:p>
          <a:p>
            <a:r>
              <a:rPr lang="en-US" dirty="0"/>
              <a:t>Correll et al. World Psychiatry 2022;21:248–271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68EB6D-C6A0-3C03-D652-561F045D7C71}"/>
              </a:ext>
            </a:extLst>
          </p:cNvPr>
          <p:cNvSpPr txBox="1"/>
          <p:nvPr/>
        </p:nvSpPr>
        <p:spPr>
          <a:xfrm>
            <a:off x="6230938" y="1263600"/>
            <a:ext cx="5226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Mortality risk in people with prevalent schizophrenia versus the general population</a:t>
            </a:r>
            <a:endParaRPr lang="en-GB" sz="1600" b="1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79C7B48-1B08-6C95-49B6-2E9D91350B1D}"/>
              </a:ext>
            </a:extLst>
          </p:cNvPr>
          <p:cNvGrpSpPr/>
          <p:nvPr/>
        </p:nvGrpSpPr>
        <p:grpSpPr>
          <a:xfrm>
            <a:off x="5777919" y="2209369"/>
            <a:ext cx="5874335" cy="3273489"/>
            <a:chOff x="6309935" y="2209369"/>
            <a:chExt cx="5342315" cy="318017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10EE42B-566C-1759-D30B-FA76AF8669D3}"/>
                </a:ext>
              </a:extLst>
            </p:cNvPr>
            <p:cNvGrpSpPr/>
            <p:nvPr/>
          </p:nvGrpSpPr>
          <p:grpSpPr>
            <a:xfrm>
              <a:off x="8429009" y="2403702"/>
              <a:ext cx="3223241" cy="2985837"/>
              <a:chOff x="-4855581" y="4374464"/>
              <a:chExt cx="3983239" cy="3914556"/>
            </a:xfrm>
          </p:grpSpPr>
          <p:grpSp>
            <p:nvGrpSpPr>
              <p:cNvPr id="8" name="object 20">
                <a:extLst>
                  <a:ext uri="{FF2B5EF4-FFF2-40B4-BE49-F238E27FC236}">
                    <a16:creationId xmlns:a16="http://schemas.microsoft.com/office/drawing/2014/main" id="{C7E94F3A-213F-A496-3FC5-EACB52432733}"/>
                  </a:ext>
                </a:extLst>
              </p:cNvPr>
              <p:cNvGrpSpPr/>
              <p:nvPr/>
            </p:nvGrpSpPr>
            <p:grpSpPr>
              <a:xfrm>
                <a:off x="-4826834" y="4374464"/>
                <a:ext cx="3908337" cy="3586633"/>
                <a:chOff x="3077362" y="5030215"/>
                <a:chExt cx="3908337" cy="3586633"/>
              </a:xfrm>
            </p:grpSpPr>
            <p:pic>
              <p:nvPicPr>
                <p:cNvPr id="20" name="object 21">
                  <a:extLst>
                    <a:ext uri="{FF2B5EF4-FFF2-40B4-BE49-F238E27FC236}">
                      <a16:creationId xmlns:a16="http://schemas.microsoft.com/office/drawing/2014/main" id="{31883D1F-E1DC-9AE8-B0B3-774EA0EFC68E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3077362" y="5030215"/>
                  <a:ext cx="3908337" cy="3586633"/>
                </a:xfrm>
                <a:prstGeom prst="rect">
                  <a:avLst/>
                </a:prstGeom>
              </p:spPr>
            </p:pic>
            <p:sp>
              <p:nvSpPr>
                <p:cNvPr id="21" name="object 22">
                  <a:extLst>
                    <a:ext uri="{FF2B5EF4-FFF2-40B4-BE49-F238E27FC236}">
                      <a16:creationId xmlns:a16="http://schemas.microsoft.com/office/drawing/2014/main" id="{AF854F1B-5778-E14A-9E00-72BE04B6AAF2}"/>
                    </a:ext>
                  </a:extLst>
                </p:cNvPr>
                <p:cNvSpPr/>
                <p:nvPr/>
              </p:nvSpPr>
              <p:spPr>
                <a:xfrm>
                  <a:off x="3378028" y="5128984"/>
                  <a:ext cx="0" cy="3440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3440429">
                      <a:moveTo>
                        <a:pt x="0" y="0"/>
                      </a:moveTo>
                      <a:lnTo>
                        <a:pt x="0" y="3440087"/>
                      </a:lnTo>
                    </a:path>
                  </a:pathLst>
                </a:custGeom>
                <a:ln w="10045">
                  <a:solidFill>
                    <a:srgbClr val="231F20"/>
                  </a:solidFill>
                </a:ln>
              </p:spPr>
              <p:txBody>
                <a:bodyPr wrap="square" lIns="0" tIns="0" rIns="0" bIns="0" rtlCol="0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20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" name="object 25">
                <a:extLst>
                  <a:ext uri="{FF2B5EF4-FFF2-40B4-BE49-F238E27FC236}">
                    <a16:creationId xmlns:a16="http://schemas.microsoft.com/office/drawing/2014/main" id="{BD98B845-DE8B-11FE-67DB-0360224A92BD}"/>
                  </a:ext>
                </a:extLst>
              </p:cNvPr>
              <p:cNvSpPr txBox="1"/>
              <p:nvPr/>
            </p:nvSpPr>
            <p:spPr>
              <a:xfrm>
                <a:off x="-4855581" y="7953861"/>
                <a:ext cx="64768" cy="154352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-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0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0" name="object 26">
                <a:extLst>
                  <a:ext uri="{FF2B5EF4-FFF2-40B4-BE49-F238E27FC236}">
                    <a16:creationId xmlns:a16="http://schemas.microsoft.com/office/drawing/2014/main" id="{D2490B1C-C130-171E-1174-05CD436001E9}"/>
                  </a:ext>
                </a:extLst>
              </p:cNvPr>
              <p:cNvSpPr txBox="1"/>
              <p:nvPr/>
            </p:nvSpPr>
            <p:spPr>
              <a:xfrm>
                <a:off x="-4558440" y="7953861"/>
                <a:ext cx="64768" cy="154352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-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1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3" name="object 27">
                <a:extLst>
                  <a:ext uri="{FF2B5EF4-FFF2-40B4-BE49-F238E27FC236}">
                    <a16:creationId xmlns:a16="http://schemas.microsoft.com/office/drawing/2014/main" id="{21F51B62-1939-F77E-DB0C-B70AC71BB56A}"/>
                  </a:ext>
                </a:extLst>
              </p:cNvPr>
              <p:cNvSpPr txBox="1"/>
              <p:nvPr/>
            </p:nvSpPr>
            <p:spPr>
              <a:xfrm>
                <a:off x="-4826834" y="8044017"/>
                <a:ext cx="3908336" cy="245003"/>
              </a:xfrm>
              <a:prstGeom prst="rect">
                <a:avLst/>
              </a:prstGeom>
            </p:spPr>
            <p:txBody>
              <a:bodyPr vert="horz" wrap="square" lIns="0" tIns="53340" rIns="0" bIns="0" rtlCol="0" anchor="ctr">
                <a:spAutoFit/>
              </a:bodyPr>
              <a:lstStyle/>
              <a:p>
                <a:pPr marL="1270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44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rPr>
                  <a:t>Risk</a:t>
                </a:r>
                <a:r>
                  <a:rPr kumimoji="0" lang="en-GB" sz="900" b="1" i="0" u="none" strike="noStrike" kern="1200" cap="none" spc="-35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rPr>
                  <a:t>ratio</a:t>
                </a:r>
                <a:r>
                  <a:rPr kumimoji="0" lang="en-GB" sz="900" b="1" i="0" u="none" strike="noStrike" kern="1200" cap="none" spc="-3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rPr>
                  <a:t>(95%</a:t>
                </a:r>
                <a:r>
                  <a:rPr kumimoji="0" lang="en-GB" sz="900" b="1" i="0" u="none" strike="noStrike" kern="1200" cap="none" spc="-3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GB" sz="900" b="1" i="0" u="none" strike="noStrike" kern="1200" cap="none" spc="-25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rPr>
                  <a:t>CI)</a:t>
                </a:r>
                <a:endParaRPr kumimoji="0" lang="en-GB" sz="9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" name="object 28">
                <a:extLst>
                  <a:ext uri="{FF2B5EF4-FFF2-40B4-BE49-F238E27FC236}">
                    <a16:creationId xmlns:a16="http://schemas.microsoft.com/office/drawing/2014/main" id="{7C534AF5-CC1A-DB85-5445-5B790280A15A}"/>
                  </a:ext>
                </a:extLst>
              </p:cNvPr>
              <p:cNvSpPr txBox="1"/>
              <p:nvPr/>
            </p:nvSpPr>
            <p:spPr>
              <a:xfrm>
                <a:off x="-3361060" y="7953861"/>
                <a:ext cx="64768" cy="154352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-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5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5" name="object 29">
                <a:extLst>
                  <a:ext uri="{FF2B5EF4-FFF2-40B4-BE49-F238E27FC236}">
                    <a16:creationId xmlns:a16="http://schemas.microsoft.com/office/drawing/2014/main" id="{269D3E41-A527-C7A5-FBA8-11EE6E29629C}"/>
                  </a:ext>
                </a:extLst>
              </p:cNvPr>
              <p:cNvSpPr txBox="1"/>
              <p:nvPr/>
            </p:nvSpPr>
            <p:spPr>
              <a:xfrm>
                <a:off x="-2755848" y="7953861"/>
                <a:ext cx="64768" cy="154352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-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7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6" name="object 30">
                <a:extLst>
                  <a:ext uri="{FF2B5EF4-FFF2-40B4-BE49-F238E27FC236}">
                    <a16:creationId xmlns:a16="http://schemas.microsoft.com/office/drawing/2014/main" id="{361CCC41-F1B9-2F95-B13B-DF65C5054BBB}"/>
                  </a:ext>
                </a:extLst>
              </p:cNvPr>
              <p:cNvSpPr txBox="1"/>
              <p:nvPr/>
            </p:nvSpPr>
            <p:spPr>
              <a:xfrm>
                <a:off x="-2155431" y="7953861"/>
                <a:ext cx="64768" cy="154352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-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9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7" name="object 31">
                <a:extLst>
                  <a:ext uri="{FF2B5EF4-FFF2-40B4-BE49-F238E27FC236}">
                    <a16:creationId xmlns:a16="http://schemas.microsoft.com/office/drawing/2014/main" id="{3FDEC736-EC5B-B6D7-C937-2A36998F960F}"/>
                  </a:ext>
                </a:extLst>
              </p:cNvPr>
              <p:cNvSpPr txBox="1"/>
              <p:nvPr/>
            </p:nvSpPr>
            <p:spPr>
              <a:xfrm>
                <a:off x="-1576949" y="7953861"/>
                <a:ext cx="104139" cy="291554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-25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11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8" name="object 32">
                <a:extLst>
                  <a:ext uri="{FF2B5EF4-FFF2-40B4-BE49-F238E27FC236}">
                    <a16:creationId xmlns:a16="http://schemas.microsoft.com/office/drawing/2014/main" id="{64144E2D-6816-579E-7C2F-3C34D04C702F}"/>
                  </a:ext>
                </a:extLst>
              </p:cNvPr>
              <p:cNvSpPr txBox="1"/>
              <p:nvPr/>
            </p:nvSpPr>
            <p:spPr>
              <a:xfrm>
                <a:off x="-976481" y="7953861"/>
                <a:ext cx="104139" cy="291554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-25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13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  <p:sp>
            <p:nvSpPr>
              <p:cNvPr id="19" name="object 28">
                <a:extLst>
                  <a:ext uri="{FF2B5EF4-FFF2-40B4-BE49-F238E27FC236}">
                    <a16:creationId xmlns:a16="http://schemas.microsoft.com/office/drawing/2014/main" id="{695F9797-916D-648C-477F-92F16F1F22E4}"/>
                  </a:ext>
                </a:extLst>
              </p:cNvPr>
              <p:cNvSpPr txBox="1"/>
              <p:nvPr/>
            </p:nvSpPr>
            <p:spPr>
              <a:xfrm>
                <a:off x="-3961180" y="7953861"/>
                <a:ext cx="64768" cy="154352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700" b="0" i="0" u="none" strike="noStrike" kern="1200" cap="none" spc="-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Arial"/>
                    <a:ea typeface="+mn-ea"/>
                    <a:cs typeface="Arial"/>
                  </a:rPr>
                  <a:t>3</a:t>
                </a:r>
                <a:endParaRPr kumimoji="0" lang="en-GB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/>
                </a:endParaRPr>
              </a:p>
            </p:txBody>
          </p:sp>
        </p:grpSp>
        <p:sp>
          <p:nvSpPr>
            <p:cNvPr id="22" name="object 23">
              <a:extLst>
                <a:ext uri="{FF2B5EF4-FFF2-40B4-BE49-F238E27FC236}">
                  <a16:creationId xmlns:a16="http://schemas.microsoft.com/office/drawing/2014/main" id="{E0730909-D12C-4BC3-2992-D89E760D6AA1}"/>
                </a:ext>
              </a:extLst>
            </p:cNvPr>
            <p:cNvSpPr txBox="1"/>
            <p:nvPr/>
          </p:nvSpPr>
          <p:spPr>
            <a:xfrm>
              <a:off x="6309935" y="2462056"/>
              <a:ext cx="1494584" cy="2656702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Suicide</a:t>
              </a:r>
              <a:r>
                <a:rPr kumimoji="0" lang="en-GB" sz="800" b="0" i="0" u="none" strike="noStrike" kern="1200" cap="none" spc="2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(n=23)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Undetermined</a:t>
              </a:r>
              <a:r>
                <a:rPr kumimoji="0" lang="en-GB" sz="800" b="0" i="0" u="none" strike="noStrike" kern="1200" cap="none" spc="2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non-natural</a:t>
              </a:r>
              <a:r>
                <a:rPr kumimoji="0" lang="en-GB" sz="800" b="0" i="0" u="none" strike="noStrike" kern="1200" cap="none" spc="2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2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(n=9)</a:t>
              </a:r>
              <a:endParaRPr kumimoji="0" lang="en-GB" sz="800" b="0" i="0" u="none" strike="noStrike" kern="1200" cap="none" spc="50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Infectious-pneumonia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(n=2)</a:t>
              </a:r>
              <a:endParaRPr kumimoji="0" lang="en-GB" sz="800" b="0" i="0" u="none" strike="noStrike" kern="1200" cap="none" spc="50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Skin/subcutaneous</a:t>
              </a:r>
              <a:r>
                <a:rPr kumimoji="0" lang="en-GB" sz="800" b="0" i="0" u="none" strike="noStrike" kern="1200" cap="none" spc="5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2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(n=2)</a:t>
              </a:r>
              <a:endParaRPr kumimoji="0" lang="en-GB" sz="800" b="0" i="0" u="none" strike="noStrike" kern="1200" cap="none" spc="50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Musculoskeletal/connective </a:t>
              </a:r>
              <a:r>
                <a:rPr kumimoji="0" lang="en-GB" sz="800" b="0" i="0" u="none" strike="noStrike" kern="1200" cap="none" spc="-2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(n=2)</a:t>
              </a:r>
              <a:endParaRPr kumimoji="0" lang="en-GB" sz="800" b="0" i="0" u="none" strike="noStrike" kern="1200" cap="none" spc="50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Infectious,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any</a:t>
              </a:r>
              <a:r>
                <a:rPr kumimoji="0" lang="en-GB" sz="800" b="0" i="0" u="none" strike="noStrike" kern="1200" cap="none" spc="45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(n=8)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Respiratory, any</a:t>
              </a:r>
              <a:r>
                <a:rPr kumimoji="0" lang="en-GB" sz="800" b="0" i="0" u="none" strike="noStrike" kern="1200" cap="none" spc="45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(n=11)</a:t>
              </a:r>
              <a:r>
                <a:rPr kumimoji="0" lang="en-GB" sz="800" b="0" i="0" u="none" strike="noStrike" kern="1200" cap="none" spc="50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Urogenital,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any</a:t>
              </a:r>
              <a:r>
                <a:rPr kumimoji="0" lang="en-GB" sz="800" b="0" i="0" u="none" strike="noStrike" kern="1200" cap="none" spc="85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(n=7)</a:t>
              </a:r>
              <a:r>
                <a:rPr kumimoji="0" lang="en-GB" sz="800" b="0" i="0" u="none" strike="noStrike" kern="1200" cap="none" spc="50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Endocrine</a:t>
              </a:r>
              <a:r>
                <a:rPr kumimoji="0" lang="en-GB" sz="800" b="0" i="0" u="none" strike="noStrike" kern="1200" cap="none" spc="25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(n=6)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Injury-accidents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(n=4)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Injury-any</a:t>
              </a:r>
              <a:r>
                <a:rPr kumimoji="0" lang="en-GB" sz="800" b="0" i="0" u="none" strike="noStrike" kern="1200" cap="none" spc="15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(n=5)</a:t>
              </a:r>
              <a:r>
                <a:rPr kumimoji="0" lang="en-GB" sz="800" b="0" i="0" u="none" strike="noStrike" kern="1200" cap="none" spc="50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Gastrointestinal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(n=8)</a:t>
              </a:r>
              <a:r>
                <a:rPr kumimoji="0" lang="en-GB" sz="800" b="0" i="0" u="none" strike="noStrike" kern="1200" cap="none" spc="50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Diabetes</a:t>
              </a:r>
              <a:r>
                <a:rPr kumimoji="0" lang="en-GB" sz="800" b="0" i="0" u="none" strike="noStrike" kern="1200" cap="none" spc="2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(n=4)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All-cause</a:t>
              </a:r>
              <a:r>
                <a:rPr kumimoji="0" lang="en-GB" sz="800" b="0" i="0" u="none" strike="noStrike" kern="1200" cap="none" spc="25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(n=50)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Natural</a:t>
              </a:r>
              <a:r>
                <a:rPr kumimoji="0" lang="en-GB" sz="800" b="0" i="0" u="none" strike="noStrike" kern="1200" cap="none" spc="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(study-defined)</a:t>
              </a:r>
              <a:r>
                <a:rPr kumimoji="0" lang="en-GB" sz="800" b="0" i="0" u="none" strike="noStrike" kern="1200" cap="none" spc="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(n=16)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Other</a:t>
              </a:r>
              <a:r>
                <a:rPr kumimoji="0" lang="en-GB" sz="800" b="0" i="0" u="none" strike="noStrike" kern="1200" cap="none" spc="5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not</a:t>
              </a:r>
              <a:r>
                <a:rPr kumimoji="0" lang="en-GB" sz="800" b="0" i="0" u="none" strike="noStrike" kern="1200" cap="none" spc="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specified</a:t>
              </a:r>
              <a:r>
                <a:rPr kumimoji="0" lang="en-GB" sz="800" b="0" i="0" u="none" strike="noStrike" kern="1200" cap="none" spc="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(n=4)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Nervous-any</a:t>
              </a:r>
              <a:r>
                <a:rPr kumimoji="0" lang="en-GB" sz="800" b="0" i="0" u="none" strike="noStrike" kern="1200" cap="none" spc="35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(n=4)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Natural</a:t>
              </a:r>
              <a:r>
                <a:rPr kumimoji="0" lang="en-GB" sz="800" b="0" i="0" u="none" strike="noStrike" kern="1200" cap="none" spc="2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(n=38)</a:t>
              </a:r>
              <a:r>
                <a:rPr kumimoji="0" lang="en-GB" sz="800" b="0" i="0" u="none" strike="noStrike" kern="1200" cap="none" spc="50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Cardiovascular</a:t>
              </a:r>
              <a:r>
                <a:rPr kumimoji="0" lang="en-GB" sz="800" b="0" i="0" u="none" strike="noStrike" kern="1200" cap="none" spc="4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(n=14)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Cardio-cerebrovascular</a:t>
              </a:r>
              <a:r>
                <a:rPr kumimoji="0" lang="en-GB" sz="800" b="0" i="0" u="none" strike="noStrike" kern="1200" cap="none" spc="65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(n=24)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Cerebrovascular</a:t>
              </a:r>
              <a:r>
                <a:rPr kumimoji="0" lang="en-GB" sz="800" b="0" i="0" u="none" strike="noStrike" kern="1200" cap="none" spc="45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(n=8)</a:t>
              </a:r>
            </a:p>
            <a:p>
              <a:pPr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Cancer, 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any</a:t>
              </a:r>
              <a:r>
                <a:rPr kumimoji="0" lang="en-GB" sz="800" b="0" i="0" u="none" strike="noStrike" kern="1200" cap="none" spc="55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800" b="0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(n=20)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object 24">
              <a:extLst>
                <a:ext uri="{FF2B5EF4-FFF2-40B4-BE49-F238E27FC236}">
                  <a16:creationId xmlns:a16="http://schemas.microsoft.com/office/drawing/2014/main" id="{A7949D7B-5F25-6A1E-A6DA-F0BAAE984EEB}"/>
                </a:ext>
              </a:extLst>
            </p:cNvPr>
            <p:cNvSpPr txBox="1"/>
            <p:nvPr/>
          </p:nvSpPr>
          <p:spPr>
            <a:xfrm>
              <a:off x="7735196" y="2462056"/>
              <a:ext cx="881380" cy="2656702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>
              <a:defPPr>
                <a:defRPr lang="en-US"/>
              </a:defPPr>
              <a:lvl1pPr marL="12700">
                <a:lnSpc>
                  <a:spcPct val="145000"/>
                </a:lnSpc>
                <a:spcBef>
                  <a:spcPts val="770"/>
                </a:spcBef>
                <a:defRPr sz="700">
                  <a:solidFill>
                    <a:srgbClr val="231F20"/>
                  </a:solidFill>
                  <a:latin typeface="+mj-lt"/>
                  <a:cs typeface="Arial" panose="020B0604020202020204" pitchFamily="34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9.28 (7.31, 11.78)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8.42 (5.60, 12.70)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7.67 (4.48, 13.10)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5.79 (1.40, 23.90)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4.83 (1.60, 14.60)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4.34 (2.23, 8.47)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3.86 (2.96, 5.03)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3.75 (2.18, 6.45)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3.52 (1.22, 10.18)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3.31 (1.39, 7.87)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3.26 (1.70, 6.23)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3.06 (2.05, 4.58)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2.88 (1.86, 4.46)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2.86 (2.62, 3.12)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2.58 (2.25, 2.96)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2.49 (1.53, 4.02)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2.43 (2.24, 2.64)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2.15 (1.96, 2.37)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2.06 (1.68, 2.52)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1.98 (1.73, 2.28)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1.58 (1.06, 2.36)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0"/>
                </a:lnSpc>
                <a:spcBef>
                  <a:spcPts val="0"/>
                </a:spcBef>
                <a:spcAft>
                  <a:spcPts val="8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1.33 (1.16, 1.52)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79AD239-C0B3-D256-AF7A-27DFF0CBDAB6}"/>
                </a:ext>
              </a:extLst>
            </p:cNvPr>
            <p:cNvSpPr txBox="1"/>
            <p:nvPr/>
          </p:nvSpPr>
          <p:spPr>
            <a:xfrm>
              <a:off x="7501343" y="2209369"/>
              <a:ext cx="1349082" cy="209302"/>
            </a:xfrm>
            <a:prstGeom prst="rect">
              <a:avLst/>
            </a:prstGeom>
            <a:noFill/>
          </p:spPr>
          <p:txBody>
            <a:bodyPr wrap="square" lIns="0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spcBef>
                  <a:spcPts val="95"/>
                </a:spcBef>
                <a:defRPr sz="800" b="1" spc="-10">
                  <a:solidFill>
                    <a:srgbClr val="231F20"/>
                  </a:solidFill>
                  <a:latin typeface="+mj-lt"/>
                  <a:cs typeface="Arial" panose="020B0604020202020204" pitchFamily="34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b="1" i="0" u="none" strike="noStrike" kern="1200" cap="none" spc="-1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Risk ratio (95% CI)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E4AB2B9-B9F2-8B37-F8A2-091276405E7F}"/>
                </a:ext>
              </a:extLst>
            </p:cNvPr>
            <p:cNvSpPr txBox="1"/>
            <p:nvPr/>
          </p:nvSpPr>
          <p:spPr>
            <a:xfrm>
              <a:off x="6309935" y="2209369"/>
              <a:ext cx="1143001" cy="209302"/>
            </a:xfrm>
            <a:prstGeom prst="rect">
              <a:avLst/>
            </a:prstGeom>
            <a:noFill/>
          </p:spPr>
          <p:txBody>
            <a:bodyPr wrap="square" l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1" i="0" u="none" strike="noStrike" kern="1200" cap="none" spc="-1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Outcome</a:t>
              </a:r>
              <a:endParaRPr kumimoji="0" lang="en-GB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9" name="TextBox 7">
            <a:extLst>
              <a:ext uri="{FF2B5EF4-FFF2-40B4-BE49-F238E27FC236}">
                <a16:creationId xmlns:a16="http://schemas.microsoft.com/office/drawing/2014/main" id="{E1D56D21-B4CE-9205-B318-ECDB7DF42628}"/>
              </a:ext>
            </a:extLst>
          </p:cNvPr>
          <p:cNvSpPr txBox="1"/>
          <p:nvPr/>
        </p:nvSpPr>
        <p:spPr>
          <a:xfrm>
            <a:off x="6406508" y="5485478"/>
            <a:ext cx="54101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800" kern="1200" dirty="0">
                <a:solidFill>
                  <a:srgbClr val="3F1A01"/>
                </a:solidFill>
                <a:effectLst/>
                <a:latin typeface="+mj-lt"/>
                <a:ea typeface="Arial" panose="020B0604020202020204" pitchFamily="34" charset="0"/>
              </a:rPr>
              <a:t>This work is from ‘</a:t>
            </a:r>
            <a:r>
              <a:rPr lang="en-US" sz="800" dirty="0">
                <a:solidFill>
                  <a:srgbClr val="3F1A01"/>
                </a:solidFill>
              </a:rPr>
              <a:t>Mortality in people with schizophrenia: a systematic review and meta-analysis of relative risk and aggravating or attenuating factors</a:t>
            </a:r>
            <a:r>
              <a:rPr lang="en-US" sz="800" kern="1200" dirty="0">
                <a:solidFill>
                  <a:srgbClr val="3F1A01"/>
                </a:solidFill>
                <a:effectLst/>
                <a:latin typeface="+mj-lt"/>
                <a:ea typeface="Arial" panose="020B0604020202020204" pitchFamily="34" charset="0"/>
              </a:rPr>
              <a:t>' by Correll et al. World Psychiatry 2022; Copyright © 2022, with permission from the authors. This work is licensed under Creative Commons license CC-BY-SA by The Lundbeck Foundation.</a:t>
            </a:r>
            <a:endParaRPr lang="en-GB" sz="800" dirty="0">
              <a:solidFill>
                <a:srgbClr val="3F1A01"/>
              </a:solidFill>
              <a:effectLst/>
              <a:latin typeface="+mj-lt"/>
              <a:ea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68687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8562aa6-c0ad-4fb9-8a82-15409d3a28b4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27838A-643E-4673-9B73-4C66BBD216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7d7c-4416-4bc1-86cf-ca6c3a42a8f2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607</Words>
  <Application>Microsoft Office PowerPoint</Application>
  <PresentationFormat>Widescreen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Neurotorium - PowerPoint-Skabelon - 2022-01-28</vt:lpstr>
      <vt:lpstr>Mortality rates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90</cp:revision>
  <dcterms:created xsi:type="dcterms:W3CDTF">2026-02-02T13:01:55Z</dcterms:created>
  <dcterms:modified xsi:type="dcterms:W3CDTF">2026-06-04T07:13:00Z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