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1116" r:id="rId5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85007E8-2B84-428C-981F-5F40E5EA1D90}">
          <p14:sldIdLst>
            <p14:sldId id="111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492" userDrawn="1">
          <p15:clr>
            <a:srgbClr val="A4A3A4"/>
          </p15:clr>
        </p15:guide>
        <p15:guide id="2" pos="774" userDrawn="1">
          <p15:clr>
            <a:srgbClr val="A4A3A4"/>
          </p15:clr>
        </p15:guide>
        <p15:guide id="3" pos="5315" userDrawn="1">
          <p15:clr>
            <a:srgbClr val="A4A3A4"/>
          </p15:clr>
        </p15:guide>
        <p15:guide id="4" pos="7319" userDrawn="1">
          <p15:clr>
            <a:srgbClr val="A4A3A4"/>
          </p15:clr>
        </p15:guide>
        <p15:guide id="5" orient="horz" pos="1208" userDrawn="1">
          <p15:clr>
            <a:srgbClr val="A4A3A4"/>
          </p15:clr>
        </p15:guide>
        <p15:guide id="6" orient="horz" pos="3846" userDrawn="1">
          <p15:clr>
            <a:srgbClr val="A4A3A4"/>
          </p15:clr>
        </p15:guide>
        <p15:guide id="7" orient="horz" pos="2028" userDrawn="1">
          <p15:clr>
            <a:srgbClr val="A4A3A4"/>
          </p15:clr>
        </p15:guide>
        <p15:guide id="8" orient="horz" pos="2251" userDrawn="1">
          <p15:clr>
            <a:srgbClr val="A4A3A4"/>
          </p15:clr>
        </p15:guide>
        <p15:guide id="9" pos="6431" userDrawn="1">
          <p15:clr>
            <a:srgbClr val="A4A3A4"/>
          </p15:clr>
        </p15:guide>
        <p15:guide id="10" orient="horz" pos="332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79B62A-1C92-1318-9C0A-A485E2FEF9AC}" name="Fact check" initials="HR" userId="Fact check" providerId="None"/>
  <p188:author id="{A650F12B-C64C-074B-07F6-F48D2265D014}" name="Christoph U. Correll" initials="CC" userId="eaee6724343eddb1" providerId="Windows Live"/>
  <p188:author id="{394BA15C-9282-705D-EBC0-DCB13C01EDEA}" name="Charlie Kent" initials="CK" userId="136145168765e5ab" providerId="Windows Live"/>
  <p188:author id="{C07A505D-5E7E-6BEB-4195-801D42364FA7}" name="Ceren Akdeniz Vogt" initials="CA" userId="S::cak@lundbeckfonden.com::6291f9b8-8487-4396-8769-615d243e0f4b" providerId="AD"/>
  <p188:author id="{F5456967-F741-A654-320C-431971991AEE}" name="Emma Bone" initials="EB" userId="Emma Bone" providerId="None"/>
  <p188:author id="{CA4FFD7F-118D-6D1B-033C-FF22388A2A8E}" name="Fact check " initials="JS" userId="Fact check " providerId="None"/>
  <p188:author id="{C8911B80-9C65-8D61-72BF-E1ED915E10FA}" name="Mel Ward" initials="MW" userId="Mel Ward" providerId="None"/>
  <p188:author id="{4EE41886-2B80-BDDB-D5E7-536828E472A2}" name="Medical writer" initials="HR" userId="Medical writer" providerId="None"/>
  <p188:author id="{94C370A1-4AED-0C13-4D86-49DFA89BCE0B}" name="Prime" initials="P" userId="Prime" providerId="None"/>
  <p188:author id="{8EBDF5A9-C4BC-A8A8-CDF6-CD616BF5A6CC}" name="Lucy Helas" initials="LH" userId="Lucy Helas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  <p188:author id="{823B77FA-F364-2592-D031-FC2474D9E550}" name="Merete Nordentoft" initials="MN" userId="S::bvx371@ku.dk::fcfa946c-a27e-4294-b884-96f6e6ba76f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1F3C"/>
    <a:srgbClr val="DEABB1"/>
    <a:srgbClr val="F1DEDF"/>
    <a:srgbClr val="A7C5DE"/>
    <a:srgbClr val="CC7E87"/>
    <a:srgbClr val="DCE7F0"/>
    <a:srgbClr val="79A5CE"/>
    <a:srgbClr val="C45463"/>
    <a:srgbClr val="F0DEDF"/>
    <a:srgbClr val="F1DF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1E1A25-B0E7-491B-AA92-5EDDDAA122EC}" v="1" dt="2026-06-03T08:46:08.2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3" autoAdjust="0"/>
    <p:restoredTop sz="70719" autoAdjust="0"/>
  </p:normalViewPr>
  <p:slideViewPr>
    <p:cSldViewPr snapToGrid="0">
      <p:cViewPr varScale="1">
        <p:scale>
          <a:sx n="75" d="100"/>
          <a:sy n="75" d="100"/>
        </p:scale>
        <p:origin x="900" y="72"/>
      </p:cViewPr>
      <p:guideLst>
        <p:guide orient="horz" pos="3492"/>
        <p:guide pos="774"/>
        <p:guide pos="5315"/>
        <p:guide pos="7319"/>
        <p:guide orient="horz" pos="1208"/>
        <p:guide orient="horz" pos="3846"/>
        <p:guide orient="horz" pos="2028"/>
        <p:guide orient="horz" pos="2251"/>
        <p:guide pos="6431"/>
        <p:guide orient="horz" pos="3321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1398"/>
    </p:cViewPr>
  </p:sorterViewPr>
  <p:notesViewPr>
    <p:cSldViewPr snapToGrid="0">
      <p:cViewPr varScale="1">
        <p:scale>
          <a:sx n="89" d="100"/>
          <a:sy n="89" d="100"/>
        </p:scale>
        <p:origin x="3816" y="78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64C92FF-4150-A19B-9D1F-27EBDEFDF3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6C64D8-18C3-78C9-755F-A5F082AC4F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B1A7CA-41A8-4F05-9A76-A38EF568D57E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760C45-2D8C-2B84-265C-6B680D70450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EA9984-FAE3-3A9D-339F-F2BAEC48D0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C75CBF-5238-4E2F-8A43-A3D15D313B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535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2D7D2-B2A2-BF61-A26E-F31FD3AE6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9290A0-0BD5-34E2-DB7D-854CF96883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828CDD-8F13-A350-DE8E-24A26B9172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9768" y="4751984"/>
            <a:ext cx="5438140" cy="4569817"/>
          </a:xfrm>
        </p:spPr>
        <p:txBody>
          <a:bodyPr/>
          <a:lstStyle/>
          <a:p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Laguna-Muñoz D, Pata MP, Jiménez-Peinado A, et al. Mortality from respiratory diseases in individuals with severe mental illness: a large-scale systematic review and meta-analysis of pooled and specific diagnoses. Lancet Psychiatry 2025; 12: 768–779. 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5E9BC-47CA-AFD7-8B07-FDC1FF2397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1451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Click on the layout you prefer and it will be applied to the new slide</a:t>
            </a:r>
            <a:endParaRPr lang="en-GB" sz="100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Arial" panose="020B0604020202020204" pitchFamily="34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0">
          <p15:clr>
            <a:srgbClr val="F26B43"/>
          </p15:clr>
        </p15:guide>
        <p15:guide id="17" pos="3840" userDrawn="1">
          <p15:clr>
            <a:srgbClr val="F26B43"/>
          </p15:clr>
        </p15:guide>
        <p15:guide id="26" pos="7339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7" orient="horz" pos="72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FFABBB-3A3A-EF1A-1C60-C7E6FCB1B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30672DF-12D7-C9C2-CD9C-8F7BDF0A3F6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Schizophrenia – Comorbidity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7D8850F-FE8B-BFC9-ED47-8FD6B6033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Mortality from respiratory diseases in schizophrenia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739B608-34DC-9398-314A-2627370B70A0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Relative risk of respiratory‑related mortality in individuals with </a:t>
            </a:r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SSD</a:t>
            </a:r>
          </a:p>
          <a:p>
            <a:pPr algn="ctr"/>
            <a:endParaRPr lang="en-GB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326FBA2-1E79-DFA0-3BBC-354442518C71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r>
              <a:rPr lang="en-US" dirty="0"/>
              <a:t>In a large meta‑analysis, </a:t>
            </a:r>
            <a:r>
              <a:rPr lang="en-US" b="1" dirty="0"/>
              <a:t>SSD showed the highest, or among the highest, mortality risks across nearly all respiratory categories</a:t>
            </a:r>
            <a:r>
              <a:rPr lang="en-US" dirty="0"/>
              <a:t> compared with other severe mental illnesses</a:t>
            </a:r>
          </a:p>
          <a:p>
            <a:r>
              <a:rPr lang="en-GB" dirty="0"/>
              <a:t>The findings revealed that people with SSD have </a:t>
            </a:r>
            <a:r>
              <a:rPr lang="en-GB" b="1" dirty="0"/>
              <a:t>~2.6‑fold higher risk of dying from any respiratory disease </a:t>
            </a:r>
            <a:r>
              <a:rPr lang="en-GB" dirty="0"/>
              <a:t>than the general population</a:t>
            </a:r>
          </a:p>
          <a:p>
            <a:endParaRPr lang="en-GB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D7BB24F-8B06-3789-C7F4-0EB14C82907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654118" cy="619200"/>
          </a:xfrm>
        </p:spPr>
        <p:txBody>
          <a:bodyPr/>
          <a:lstStyle/>
          <a:p>
            <a:r>
              <a:rPr lang="en-US" dirty="0"/>
              <a:t>Data are from a random‑effects meta‑analysis of 57 cohort studies (through April 2025), comprising 2,979,972 individuals with SSD and 785,538,236 control individuals from the general population</a:t>
            </a:r>
            <a:endParaRPr lang="en-US" strike="sngStrike" dirty="0">
              <a:solidFill>
                <a:srgbClr val="FF0000"/>
              </a:solidFill>
            </a:endParaRPr>
          </a:p>
          <a:p>
            <a:r>
              <a:rPr lang="en-US" dirty="0"/>
              <a:t>CI=confidence interval; COPD=chronic obstructive pulmonary disease; COVID-19=coronavirus disease 2019; SSD=schizophrenia-spectrum disorders </a:t>
            </a:r>
            <a:endParaRPr lang="en-GB" dirty="0"/>
          </a:p>
          <a:p>
            <a:r>
              <a:rPr lang="en-GB" dirty="0"/>
              <a:t>Laguna-Muñoz et al. Lancet Psychiatry 2025;12:768–779 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A2A7EA7-3AA7-11A0-8C33-D82B559226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0598151"/>
              </p:ext>
            </p:extLst>
          </p:nvPr>
        </p:nvGraphicFramePr>
        <p:xfrm>
          <a:off x="3358232" y="1755389"/>
          <a:ext cx="8266113" cy="407866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851364">
                  <a:extLst>
                    <a:ext uri="{9D8B030D-6E8A-4147-A177-3AD203B41FA5}">
                      <a16:colId xmlns:a16="http://schemas.microsoft.com/office/drawing/2014/main" val="739392182"/>
                    </a:ext>
                  </a:extLst>
                </a:gridCol>
                <a:gridCol w="1287654">
                  <a:extLst>
                    <a:ext uri="{9D8B030D-6E8A-4147-A177-3AD203B41FA5}">
                      <a16:colId xmlns:a16="http://schemas.microsoft.com/office/drawing/2014/main" val="3401214278"/>
                    </a:ext>
                  </a:extLst>
                </a:gridCol>
                <a:gridCol w="1485754">
                  <a:extLst>
                    <a:ext uri="{9D8B030D-6E8A-4147-A177-3AD203B41FA5}">
                      <a16:colId xmlns:a16="http://schemas.microsoft.com/office/drawing/2014/main" val="1366166758"/>
                    </a:ext>
                  </a:extLst>
                </a:gridCol>
                <a:gridCol w="2641341">
                  <a:extLst>
                    <a:ext uri="{9D8B030D-6E8A-4147-A177-3AD203B41FA5}">
                      <a16:colId xmlns:a16="http://schemas.microsoft.com/office/drawing/2014/main" val="4254579437"/>
                    </a:ext>
                  </a:extLst>
                </a:gridCol>
              </a:tblGrid>
              <a:tr h="370788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Respiratory illness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Studies, 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Patients, 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Relative risk (95% CI)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9377517"/>
                  </a:ext>
                </a:extLst>
              </a:tr>
              <a:tr h="370788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Overall</a:t>
                      </a:r>
                    </a:p>
                  </a:txBody>
                  <a:tcP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57</a:t>
                      </a:r>
                    </a:p>
                  </a:txBody>
                  <a:tcPr>
                    <a:lnT w="38100" cmpd="sng">
                      <a:noFill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2,979,972</a:t>
                      </a:r>
                    </a:p>
                  </a:txBody>
                  <a:tcPr>
                    <a:lnT w="38100" cmpd="sng">
                      <a:noFill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2.60 (2.28, 2.96)</a:t>
                      </a:r>
                    </a:p>
                  </a:txBody>
                  <a:tcPr>
                    <a:lnT w="38100" cmpd="sng">
                      <a:noFill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9515465"/>
                  </a:ext>
                </a:extLst>
              </a:tr>
              <a:tr h="370788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Asthma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4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465,923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2.17 (1.75, 2.68)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0364736"/>
                  </a:ext>
                </a:extLst>
              </a:tr>
              <a:tr h="370788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COPD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1,484,170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3.86 (3.37, 4.42)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801731"/>
                  </a:ext>
                </a:extLst>
              </a:tr>
              <a:tr h="370788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Any infection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28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1,998,038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3.20 (2.81, 3.66)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663069"/>
                  </a:ext>
                </a:extLst>
              </a:tr>
              <a:tr h="370788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Pneumonia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15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1,409,599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3.21 (2.81, 3.67)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3983082"/>
                  </a:ext>
                </a:extLst>
              </a:tr>
              <a:tr h="370788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COVID-19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11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68,023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3.12 (2.65, 3.66)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0349233"/>
                  </a:ext>
                </a:extLst>
              </a:tr>
              <a:tr h="370788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Tuberculosis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464,898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5.34 (4.56, 6.25)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188710"/>
                  </a:ext>
                </a:extLst>
              </a:tr>
              <a:tr h="370788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Other respiratory infection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3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519,936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2.90 (2.52, 3.33)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626534"/>
                  </a:ext>
                </a:extLst>
              </a:tr>
              <a:tr h="370788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Unspecified respiratory infection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26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964,783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2.42 (2.11, 2.76)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1006119"/>
                  </a:ext>
                </a:extLst>
              </a:tr>
              <a:tr h="370788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Lung cancer</a:t>
                      </a:r>
                    </a:p>
                  </a:txBody>
                  <a:tcPr>
                    <a:lnB w="1905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16</a:t>
                      </a:r>
                    </a:p>
                  </a:txBody>
                  <a:tcPr>
                    <a:lnB w="1905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1,524,134 </a:t>
                      </a:r>
                    </a:p>
                  </a:txBody>
                  <a:tcPr>
                    <a:lnB w="1905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/>
                        <a:t>1.02 (0.89, 1.16)</a:t>
                      </a:r>
                    </a:p>
                  </a:txBody>
                  <a:tcPr>
                    <a:lnB w="1905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277741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5224861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A27838A-643E-4673-9B73-4C66BBD216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9AE9F05-DA2D-4B16-9965-37043D7D9979}">
  <ds:schemaRefs>
    <ds:schemaRef ds:uri="28627d7c-4416-4bc1-86cf-ca6c3a42a8f2"/>
    <ds:schemaRef ds:uri="http://purl.org/dc/terms/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08562aa6-c0ad-4fb9-8a82-15409d3a28b4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292</Words>
  <Application>Microsoft Office PowerPoint</Application>
  <PresentationFormat>Widescreen</PresentationFormat>
  <Paragraphs>55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Neurotorium - PowerPoint-Skabelon - 2022-01-28</vt:lpstr>
      <vt:lpstr>Mortality from respiratory diseases in schizophrenia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91</cp:revision>
  <dcterms:created xsi:type="dcterms:W3CDTF">2026-02-02T13:01:55Z</dcterms:created>
  <dcterms:modified xsi:type="dcterms:W3CDTF">2026-06-04T07:13:06Z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