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17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007E8-2B84-428C-981F-5F40E5EA1D90}">
          <p14:sldIdLst>
            <p14:sldId id="11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92" userDrawn="1">
          <p15:clr>
            <a:srgbClr val="A4A3A4"/>
          </p15:clr>
        </p15:guide>
        <p15:guide id="2" pos="774" userDrawn="1">
          <p15:clr>
            <a:srgbClr val="A4A3A4"/>
          </p15:clr>
        </p15:guide>
        <p15:guide id="3" pos="5315" userDrawn="1">
          <p15:clr>
            <a:srgbClr val="A4A3A4"/>
          </p15:clr>
        </p15:guide>
        <p15:guide id="4" pos="7319" userDrawn="1">
          <p15:clr>
            <a:srgbClr val="A4A3A4"/>
          </p15:clr>
        </p15:guide>
        <p15:guide id="5" orient="horz" pos="1208" userDrawn="1">
          <p15:clr>
            <a:srgbClr val="A4A3A4"/>
          </p15:clr>
        </p15:guide>
        <p15:guide id="6" orient="horz" pos="3846" userDrawn="1">
          <p15:clr>
            <a:srgbClr val="A4A3A4"/>
          </p15:clr>
        </p15:guide>
        <p15:guide id="7" orient="horz" pos="2028" userDrawn="1">
          <p15:clr>
            <a:srgbClr val="A4A3A4"/>
          </p15:clr>
        </p15:guide>
        <p15:guide id="8" orient="horz" pos="2251" userDrawn="1">
          <p15:clr>
            <a:srgbClr val="A4A3A4"/>
          </p15:clr>
        </p15:guide>
        <p15:guide id="9" pos="6431" userDrawn="1">
          <p15:clr>
            <a:srgbClr val="A4A3A4"/>
          </p15:clr>
        </p15:guide>
        <p15:guide id="10" orient="horz" pos="33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394BA15C-9282-705D-EBC0-DCB13C01EDEA}" name="Charlie Kent" initials="CK" userId="136145168765e5ab" providerId="Windows Live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CA4FFD7F-118D-6D1B-033C-FF22388A2A8E}" name="Fact check " initials="JS" userId="Fact check 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94C370A1-4AED-0C13-4D86-49DFA89BCE0B}" name="Prime" initials="P" userId="Prim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823B77FA-F364-2592-D031-FC2474D9E550}" name="Merete Nordentoft" initials="MN" userId="S::bvx371@ku.dk::fcfa946c-a27e-4294-b884-96f6e6ba76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F3C"/>
    <a:srgbClr val="DEABB1"/>
    <a:srgbClr val="F1DEDF"/>
    <a:srgbClr val="A7C5DE"/>
    <a:srgbClr val="CC7E87"/>
    <a:srgbClr val="DCE7F0"/>
    <a:srgbClr val="79A5CE"/>
    <a:srgbClr val="C45463"/>
    <a:srgbClr val="F0DEDF"/>
    <a:srgbClr val="F1D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E1A25-B0E7-491B-AA92-5EDDDAA122EC}" v="1" dt="2026-06-03T08:46:08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70719" autoAdjust="0"/>
  </p:normalViewPr>
  <p:slideViewPr>
    <p:cSldViewPr snapToGrid="0">
      <p:cViewPr varScale="1">
        <p:scale>
          <a:sx n="75" d="100"/>
          <a:sy n="75" d="100"/>
        </p:scale>
        <p:origin x="900" y="72"/>
      </p:cViewPr>
      <p:guideLst>
        <p:guide orient="horz" pos="3492"/>
        <p:guide pos="774"/>
        <p:guide pos="5315"/>
        <p:guide pos="7319"/>
        <p:guide orient="horz" pos="1208"/>
        <p:guide orient="horz" pos="3846"/>
        <p:guide orient="horz" pos="2028"/>
        <p:guide orient="horz" pos="2251"/>
        <p:guide pos="6431"/>
        <p:guide orient="horz" pos="332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89" d="100"/>
          <a:sy n="89" d="100"/>
        </p:scale>
        <p:origin x="3816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substance use disorder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Schizophrenia</c:v>
                </c:pt>
                <c:pt idx="1">
                  <c:v>Bipolar disorder</c:v>
                </c:pt>
                <c:pt idx="2">
                  <c:v>Unipolar depression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3.63</c:v>
                </c:pt>
                <c:pt idx="1">
                  <c:v>2.93</c:v>
                </c:pt>
                <c:pt idx="2">
                  <c:v>1.93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DB-1F4C-AC42-FFA4BE772A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Sustance use disorder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Schizophrenia</c:v>
                </c:pt>
                <c:pt idx="1">
                  <c:v>Bipolar disorder</c:v>
                </c:pt>
                <c:pt idx="2">
                  <c:v>Unipolar depression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8.4600000000000009</c:v>
                </c:pt>
                <c:pt idx="1">
                  <c:v>6.47</c:v>
                </c:pt>
                <c:pt idx="2">
                  <c:v>6.08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DB-1F4C-AC42-FFA4BE772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2754880"/>
        <c:axId val="1170447360"/>
      </c:barChart>
      <c:catAx>
        <c:axId val="115275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0447360"/>
        <c:crosses val="autoZero"/>
        <c:auto val="1"/>
        <c:lblAlgn val="ctr"/>
        <c:lblOffset val="100"/>
        <c:noMultiLvlLbl val="0"/>
      </c:catAx>
      <c:valAx>
        <c:axId val="1170447360"/>
        <c:scaling>
          <c:orientation val="minMax"/>
          <c:max val="1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2754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4C92FF-4150-A19B-9D1F-27EBDEFDF3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C64D8-18C3-78C9-755F-A5F082AC4F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A7CA-41A8-4F05-9A76-A38EF568D57E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60C45-2D8C-2B84-265C-6B680D7045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A9984-FAE3-3A9D-339F-F2BAEC48D0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75CBF-5238-4E2F-8A43-A3D15D313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3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83081-A6D6-2212-A533-28C9C3FDA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1B7CD2-B057-0F0A-B6DD-B1241A66B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3C735B-1FC8-CA73-6317-A362058D4E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the study, 10,286 (24.8%) people with schizophrenia had one type of substance use disorder and 8,275 (20.0%) had two or more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types.</a:t>
            </a:r>
            <a:r>
              <a:rPr lang="en-US" sz="1000" baseline="30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Substance use disorders were recorded in more than one register in 10,528 (56.7%) of 18,561 individuals with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schizophrenia.</a:t>
            </a:r>
            <a:r>
              <a:rPr lang="en-US" sz="1000" baseline="30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Hjorthøj C, Østergaard ML,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Benros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ME, et al. Association between alcohol and substance use disorders and all-cause and cause-specific mortality in schizophrenia, bipolar disorder, and unipolar depression: a nationwide, prospective, register-based study. Lancet Psychiatry 2015; 2: 801–808.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1845E-0246-2716-735E-9893F4A7FD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3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layout you prefer and it will be applied to the new slide</a:t>
            </a:r>
            <a:endParaRPr lang="en-GB" sz="100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Arial" panose="020B0604020202020204" pitchFamily="34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40">
          <p15:clr>
            <a:srgbClr val="F26B43"/>
          </p15:clr>
        </p15:guide>
        <p15:guide id="17" pos="3840" userDrawn="1">
          <p15:clr>
            <a:srgbClr val="F26B43"/>
          </p15:clr>
        </p15:guide>
        <p15:guide id="26" pos="7339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7" orient="horz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5E9FF-65EB-999F-D976-532B25352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99FDA3-04DF-3BD0-9289-D09A40487B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 wrap="square">
            <a:normAutofit/>
          </a:bodyPr>
          <a:lstStyle/>
          <a:p>
            <a:r>
              <a:rPr lang="en-GB"/>
              <a:t>Schizophrenia – Comorbidity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E3AB2A-1343-F416-A366-9F51F1179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b">
            <a:normAutofit/>
          </a:bodyPr>
          <a:lstStyle/>
          <a:p>
            <a:r>
              <a:rPr lang="en-US" dirty="0"/>
              <a:t>Mortality from SUD in schizophrenia</a:t>
            </a:r>
            <a:endParaRPr lang="en-GB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01299A86-DDB3-65DD-87CE-2AC7664AC81A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694714" y="1416785"/>
            <a:ext cx="4951186" cy="3803801"/>
          </a:xfrm>
        </p:spPr>
        <p:txBody>
          <a:bodyPr/>
          <a:lstStyle/>
          <a:p>
            <a:r>
              <a:rPr lang="en-US" b="1" dirty="0"/>
              <a:t>Schizophrenia already carries a high mortality burden</a:t>
            </a:r>
            <a:r>
              <a:rPr lang="en-US" dirty="0"/>
              <a:t>, with an SMR of ~3–4 in individuals without comorbid SUD</a:t>
            </a:r>
          </a:p>
          <a:p>
            <a:r>
              <a:rPr lang="en-US" dirty="0"/>
              <a:t>Comorbid SUD </a:t>
            </a:r>
            <a:r>
              <a:rPr lang="en-US" b="1" dirty="0"/>
              <a:t>more than doubles this excess mortality</a:t>
            </a:r>
            <a:r>
              <a:rPr lang="en-US" dirty="0"/>
              <a:t>, with </a:t>
            </a:r>
            <a:r>
              <a:rPr lang="en-US" dirty="0">
                <a:solidFill>
                  <a:schemeClr val="tx1"/>
                </a:solidFill>
              </a:rPr>
              <a:t>SMRs of </a:t>
            </a:r>
            <a:r>
              <a:rPr lang="en-US" dirty="0"/>
              <a:t>&gt;8</a:t>
            </a:r>
          </a:p>
          <a:p>
            <a:r>
              <a:rPr lang="en-US" dirty="0"/>
              <a:t>Across the three disorders shown</a:t>
            </a:r>
            <a:r>
              <a:rPr lang="en-US" b="1" dirty="0"/>
              <a:t>, schizophrenia shows the highest SMRs both with and without SUD</a:t>
            </a:r>
            <a:r>
              <a:rPr lang="en-US" dirty="0"/>
              <a:t>, indicating the largest mortality burden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9C7B17-E2CC-02BC-59EA-16A4ACF8EF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8" y="5830945"/>
            <a:ext cx="10951200" cy="890255"/>
          </a:xfrm>
        </p:spPr>
        <p:txBody>
          <a:bodyPr anchor="b">
            <a:noAutofit/>
          </a:bodyPr>
          <a:lstStyle/>
          <a:p>
            <a:r>
              <a:rPr lang="en-US" dirty="0"/>
              <a:t>Data are derived from a prospective, register‑based nationwide Danish cohort study; the study included all individuals born in Denmark on or after 1 January 1955, and included individuals with schizophrenia (n=41,470), bipolar disorder (n=11,739), and depression (n=88,270). </a:t>
            </a:r>
            <a:r>
              <a:rPr lang="en-US" dirty="0">
                <a:ea typeface="Arial" panose="020B0604020202020204" pitchFamily="34" charset="0"/>
              </a:rPr>
              <a:t>Mortality in the study population was compared with the background population using age‑ and sex‑specific SMRs, </a:t>
            </a:r>
            <a:br>
              <a:rPr lang="en-US" dirty="0">
                <a:ea typeface="Arial" panose="020B0604020202020204" pitchFamily="34" charset="0"/>
              </a:rPr>
            </a:br>
            <a:r>
              <a:rPr lang="en-US" dirty="0">
                <a:ea typeface="Arial" panose="020B0604020202020204" pitchFamily="34" charset="0"/>
              </a:rPr>
              <a:t>defined as the ratio of observed to expected deaths. Expected deaths were estimated using aggregate background population data from Statistics Denmark (1990–2012</a:t>
            </a:r>
            <a:r>
              <a:rPr lang="en-US" dirty="0"/>
              <a:t>)</a:t>
            </a:r>
            <a:endParaRPr lang="en-GB" strike="sngStrike" dirty="0"/>
          </a:p>
          <a:p>
            <a:r>
              <a:rPr lang="en-GB" dirty="0"/>
              <a:t>SMR=standardized mortality ratio; SUD=substance use disorder</a:t>
            </a:r>
          </a:p>
          <a:p>
            <a:r>
              <a:rPr lang="en-GB" dirty="0"/>
              <a:t>Hjorthøj et al. Lancet Psychiatry 2015;2:801–808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23462F-85D0-275F-33E8-1A1C62A5585D}"/>
              </a:ext>
            </a:extLst>
          </p:cNvPr>
          <p:cNvSpPr txBox="1"/>
          <p:nvPr/>
        </p:nvSpPr>
        <p:spPr>
          <a:xfrm>
            <a:off x="546100" y="1263600"/>
            <a:ext cx="540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Impact of SUD on SMRs in schizophrenia, </a:t>
            </a:r>
            <a:br>
              <a:rPr lang="en-US" sz="1400" b="1" dirty="0"/>
            </a:br>
            <a:r>
              <a:rPr lang="en-US" sz="1400" b="1" dirty="0"/>
              <a:t>bipolar disorder, and depression (1990–2012) </a:t>
            </a:r>
            <a:endParaRPr lang="en-GB" sz="1400" b="1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8D553BC-0D76-22F9-B76B-D741E93CE16B}"/>
              </a:ext>
            </a:extLst>
          </p:cNvPr>
          <p:cNvGraphicFramePr>
            <a:graphicFrameLocks noGrp="1"/>
          </p:cNvGraphicFramePr>
          <p:nvPr>
            <p:ph sz="half" idx="21"/>
            <p:extLst>
              <p:ext uri="{D42A27DB-BD31-4B8C-83A1-F6EECF244321}">
                <p14:modId xmlns:p14="http://schemas.microsoft.com/office/powerpoint/2010/main" val="1598284970"/>
              </p:ext>
            </p:extLst>
          </p:nvPr>
        </p:nvGraphicFramePr>
        <p:xfrm>
          <a:off x="546099" y="1714501"/>
          <a:ext cx="5822043" cy="411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EE29EF6-71CE-AB9F-ED49-EA97DFE7AF86}"/>
              </a:ext>
            </a:extLst>
          </p:cNvPr>
          <p:cNvSpPr txBox="1"/>
          <p:nvPr/>
        </p:nvSpPr>
        <p:spPr>
          <a:xfrm rot="16200000">
            <a:off x="-856957" y="3145534"/>
            <a:ext cx="2563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Standardized mortality ratio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3C3C58-C2E8-F947-31C2-515AA1FC3CE0}"/>
              </a:ext>
            </a:extLst>
          </p:cNvPr>
          <p:cNvCxnSpPr>
            <a:cxnSpLocks/>
          </p:cNvCxnSpPr>
          <p:nvPr/>
        </p:nvCxnSpPr>
        <p:spPr>
          <a:xfrm>
            <a:off x="930728" y="4828605"/>
            <a:ext cx="5165272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611801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27838A-643E-4673-9B73-4C66BBD21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7d7c-4416-4bc1-86cf-ca6c3a42a8f2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8562aa6-c0ad-4fb9-8a82-15409d3a28b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306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Neurotorium - PowerPoint-Skabelon - 2022-01-28</vt:lpstr>
      <vt:lpstr>Mortality from SUD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92</cp:revision>
  <dcterms:created xsi:type="dcterms:W3CDTF">2026-02-02T13:01:55Z</dcterms:created>
  <dcterms:modified xsi:type="dcterms:W3CDTF">2026-06-04T07:13:14Z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