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1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1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AC8C-7631-EAB7-E030-ECE5E7305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14C22-BF53-C6B3-B1F4-B82415078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46B22-6B33-2D45-7B56-FD001597B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Leucht S,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Siafis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McGrath JJ, et al. Schizophrenia. Nat Rev Dis Primers 2025; 11: 83.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2019 Mental Disorders Collaborators. Global, regional, and national burden of 12 mental disorders in 204 countries and territories, 1990-2019: a systematic analysis for the Global Burden of Disease Study 2019. Lancet Psychiatry 2022; 9: 137–150. </a:t>
            </a:r>
          </a:p>
          <a:p>
            <a:pPr marL="228600" indent="-228600"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 JKN, Correll CU, Wong CSM, et al. Life expectancy and years of potential life lost in people with mental disorders: a systematic review and meta-analysis.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EClinicalMedicine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2023; 65: 102294.</a:t>
            </a:r>
          </a:p>
          <a:p>
            <a:pPr marL="228600" indent="-228600">
              <a:buFontTx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 C, Jin D, Palmer N, et al. Large-scale real-world data analysis identifies comorbidity patterns in schizophrenia. Transl Psychiatry 2022; 12: 154.</a:t>
            </a:r>
          </a:p>
          <a:p>
            <a:pPr marL="228600" indent="-228600">
              <a:buFontTx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 H, Lee JH, Lee S, et al. Comorbid health outcomes in patients with schizophrenia: an umbrella review of systematic reviews and meta-analyses. Mol Psychiatry 2025; 30: 1127–1137.</a:t>
            </a:r>
          </a:p>
          <a:p>
            <a:pPr marL="228600" indent="-228600">
              <a:buFontTx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Bahorik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AL, Satre DD, Kline-Simon AH, et al. Serious mental illness and medical comorbidities: findings from an integrated health care system. J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Psychosom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 2017; 100: 35–45. </a:t>
            </a:r>
          </a:p>
          <a:p>
            <a:pPr marL="228600" indent="-228600">
              <a:buFontTx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Correll CU, Solmi M, Croatto G, et al. Mortality in people with schizophrenia: a systematic review and meta-analysis of relative risk and aggravating or attenuating factors. World Psychiatry 2022; 21: 248–271.</a:t>
            </a:r>
          </a:p>
          <a:p>
            <a:pPr marL="228600" indent="-228600">
              <a:buFontTx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Pillinger T, D'Ambrosio E, McCutcheon R, et al. Is psychosis a multisystem disorder? A meta-review of central nervous system, immune, cardiometabolic, and endocrine alterations in first-episode psychosis and perspective on potential models. Mol Psychiatry 2019; 24: 776–794.</a:t>
            </a:r>
          </a:p>
          <a:p>
            <a:endParaRPr lang="en-GB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D0CE6-1230-C93E-FA90-4D9B93587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04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B9004-84FD-DAD2-3E11-C4DB22A5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481539-7B00-14CC-9CD0-D1EF95BBE4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wrap="square">
            <a:normAutofit/>
          </a:bodyPr>
          <a:lstStyle/>
          <a:p>
            <a:r>
              <a:rPr lang="en-GB"/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F921995-74D7-89FE-8BAE-49611548D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/>
          </a:bodyPr>
          <a:lstStyle/>
          <a:p>
            <a:r>
              <a:rPr lang="en-GB" dirty="0"/>
              <a:t>Overview of comorbidities in schizophrenia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4988634-4990-3E15-6E6F-B8EE86DD4FF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</p:spPr>
        <p:txBody>
          <a:bodyPr>
            <a:normAutofit/>
          </a:bodyPr>
          <a:lstStyle/>
          <a:p>
            <a:r>
              <a:rPr lang="en-US" dirty="0"/>
              <a:t>Schizophrenia is a chronic mental health condition that comprises positive symptoms, negative symptoms, motor symptoms, and a global cognitive deficit</a:t>
            </a:r>
            <a:r>
              <a:rPr lang="en-US" baseline="30000" dirty="0"/>
              <a:t>1</a:t>
            </a:r>
          </a:p>
          <a:p>
            <a:r>
              <a:rPr lang="en-US" dirty="0"/>
              <a:t>In 2019, schizophrenia ranked as the 20</a:t>
            </a:r>
            <a:r>
              <a:rPr lang="en-US" baseline="30000" dirty="0"/>
              <a:t>th</a:t>
            </a:r>
            <a:r>
              <a:rPr lang="en-US" dirty="0"/>
              <a:t> leading cause of disability globally;</a:t>
            </a:r>
            <a:r>
              <a:rPr lang="en-US" baseline="30000" dirty="0"/>
              <a:t>2</a:t>
            </a:r>
            <a:r>
              <a:rPr lang="en-US" dirty="0"/>
              <a:t> affected individuals experience a reduction in life expectancy of &gt;15 years</a:t>
            </a:r>
            <a:r>
              <a:rPr lang="en-US" baseline="30000" dirty="0"/>
              <a:t>3</a:t>
            </a:r>
            <a:endParaRPr lang="en-GB" baseline="30000" dirty="0"/>
          </a:p>
          <a:p>
            <a:r>
              <a:rPr lang="en-GB" dirty="0"/>
              <a:t>Alongside disease burden, individuals with schizophrenia experience a range of psychiatric and somatic comorbidities</a:t>
            </a:r>
            <a:r>
              <a:rPr lang="en-GB" baseline="30000" dirty="0"/>
              <a:t>4,5 </a:t>
            </a:r>
          </a:p>
          <a:p>
            <a:r>
              <a:rPr lang="en-US" dirty="0"/>
              <a:t>Schizophrenia is reportedly associated with &gt;1.5 times the odds of comorbidities across multiple disease categories,</a:t>
            </a:r>
            <a:r>
              <a:rPr lang="en-US" baseline="30000" dirty="0"/>
              <a:t>6</a:t>
            </a:r>
            <a:r>
              <a:rPr lang="en-US" dirty="0"/>
              <a:t> and is linked to broad, multi‑system increases in natural‑cause mortality</a:t>
            </a:r>
            <a:r>
              <a:rPr lang="en-US" baseline="30000" dirty="0"/>
              <a:t>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9187D-9495-4550-C15E-5204960B5D80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solidFill>
            <a:srgbClr val="D9D1CC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270000" tIns="270000" rIns="270000" bIns="27000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FEP is associated with pronounced alterations in non‑CNS systems, which are broadly comparable in magnitude to those observed in the CNS</a:t>
            </a:r>
            <a:r>
              <a:rPr lang="en-US" baseline="30000" dirty="0">
                <a:solidFill>
                  <a:schemeClr val="tx2"/>
                </a:solidFill>
              </a:rPr>
              <a:t>8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Relative to healthy controls, individuals with FEP exhibited alterations across CNS and non-CNS systems:</a:t>
            </a:r>
            <a:r>
              <a:rPr lang="en-US" baseline="30000" dirty="0">
                <a:solidFill>
                  <a:schemeClr val="tx2"/>
                </a:solidFill>
              </a:rPr>
              <a:t>8,a</a:t>
            </a:r>
            <a:endParaRPr lang="en-GB" baseline="30000" dirty="0">
              <a:solidFill>
                <a:schemeClr val="tx2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4BC84-E457-B6E5-BB66-A3A9056614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350"/>
            <a:ext cx="10949856" cy="619125"/>
          </a:xfrm>
        </p:spPr>
        <p:txBody>
          <a:bodyPr anchor="b">
            <a:noAutofit/>
          </a:bodyPr>
          <a:lstStyle/>
          <a:p>
            <a:r>
              <a:rPr lang="en-US" baseline="30000" dirty="0" err="1"/>
              <a:t>a</a:t>
            </a:r>
            <a:r>
              <a:rPr lang="en-US" dirty="0" err="1"/>
              <a:t>Systematic</a:t>
            </a:r>
            <a:r>
              <a:rPr lang="en-US" dirty="0"/>
              <a:t> meta-review summarizing effect size (g) magnitudes for CNS and non-CNS alterations in FEP (case-control data from 165 studies [N=13,440; 6,806 individuals with FEP and 6,634 healthy control individuals]);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en-US" baseline="30000" dirty="0" err="1"/>
              <a:t>b</a:t>
            </a:r>
            <a:r>
              <a:rPr lang="en-US" dirty="0" err="1"/>
              <a:t>Summary</a:t>
            </a:r>
            <a:r>
              <a:rPr lang="en-US" dirty="0"/>
              <a:t> effect size in antipsychotic-naïve FEP</a:t>
            </a:r>
            <a:r>
              <a:rPr lang="en-US" baseline="30000" dirty="0"/>
              <a:t>8</a:t>
            </a:r>
            <a:endParaRPr lang="en-GB" baseline="30000" dirty="0"/>
          </a:p>
          <a:p>
            <a:r>
              <a:rPr lang="en-GB" dirty="0"/>
              <a:t>CNS=central nervous system; FEP=first-episode psychosis; HPA=hypothalamic pituitary adrenal</a:t>
            </a:r>
          </a:p>
          <a:p>
            <a:r>
              <a:rPr lang="en-GB" dirty="0"/>
              <a:t>1. Leucht et al. Nat Rev Dis Primers 2025;11:83; 2.</a:t>
            </a:r>
            <a:r>
              <a:rPr lang="en-US" dirty="0"/>
              <a:t> GBD 2019 Mental Disorders Collaborators. Lancet Psychiatry. 2022;9:137–150</a:t>
            </a:r>
            <a:r>
              <a:rPr lang="en-GB" dirty="0"/>
              <a:t>; 3. Chan et al. </a:t>
            </a:r>
            <a:r>
              <a:rPr lang="en-GB" dirty="0" err="1"/>
              <a:t>EClinicalMedicine</a:t>
            </a:r>
            <a:r>
              <a:rPr lang="en-GB" dirty="0"/>
              <a:t> 2023;65:102294; </a:t>
            </a:r>
            <a:br>
              <a:rPr lang="en-GB" dirty="0"/>
            </a:br>
            <a:r>
              <a:rPr lang="en-GB" dirty="0"/>
              <a:t>4. Lu et al. Transl Psychiatry 2022;12:154; 5. </a:t>
            </a:r>
            <a:r>
              <a:rPr lang="en-US" dirty="0"/>
              <a:t>Lee et al. Mol Psychiatry 2025;30:1127–1137</a:t>
            </a:r>
            <a:r>
              <a:rPr lang="en-GB" dirty="0"/>
              <a:t>; 6. </a:t>
            </a:r>
            <a:r>
              <a:rPr lang="en-GB" dirty="0" err="1"/>
              <a:t>Bahorik</a:t>
            </a:r>
            <a:r>
              <a:rPr lang="en-GB" dirty="0"/>
              <a:t> et al. J </a:t>
            </a:r>
            <a:r>
              <a:rPr lang="en-GB" dirty="0" err="1"/>
              <a:t>Psychosom</a:t>
            </a:r>
            <a:r>
              <a:rPr lang="en-GB" dirty="0"/>
              <a:t> Res 2017;100:35–45; 7. </a:t>
            </a:r>
            <a:r>
              <a:rPr lang="en-US" dirty="0"/>
              <a:t>Correll et al. World Psychiatry 2022;21:248–271; </a:t>
            </a:r>
            <a:br>
              <a:rPr lang="en-US" dirty="0"/>
            </a:br>
            <a:r>
              <a:rPr lang="en-US" dirty="0"/>
              <a:t>8. </a:t>
            </a:r>
            <a:r>
              <a:rPr lang="en-GB" dirty="0"/>
              <a:t>Pillinger et al. Mol Psychiatry 2019;24:776–794</a:t>
            </a: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DCA6E25-B212-EC00-D611-F2B6DD337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105419"/>
              </p:ext>
            </p:extLst>
          </p:nvPr>
        </p:nvGraphicFramePr>
        <p:xfrm>
          <a:off x="6391274" y="3380506"/>
          <a:ext cx="5098332" cy="240326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10988">
                  <a:extLst>
                    <a:ext uri="{9D8B030D-6E8A-4147-A177-3AD203B41FA5}">
                      <a16:colId xmlns:a16="http://schemas.microsoft.com/office/drawing/2014/main" val="2630300424"/>
                    </a:ext>
                  </a:extLst>
                </a:gridCol>
                <a:gridCol w="2587344">
                  <a:extLst>
                    <a:ext uri="{9D8B030D-6E8A-4147-A177-3AD203B41FA5}">
                      <a16:colId xmlns:a16="http://schemas.microsoft.com/office/drawing/2014/main" val="1732491205"/>
                    </a:ext>
                  </a:extLst>
                </a:gridCol>
              </a:tblGrid>
              <a:tr h="37994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CNS systems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Non-CNS systems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271588"/>
                  </a:ext>
                </a:extLst>
              </a:tr>
              <a:tr h="645902">
                <a:tc>
                  <a:txBody>
                    <a:bodyPr/>
                    <a:lstStyle/>
                    <a:p>
                      <a:pPr marL="828000" algn="l"/>
                      <a:r>
                        <a:rPr lang="en-GB" sz="1400" dirty="0"/>
                        <a:t>Brain structure 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(</a:t>
                      </a:r>
                      <a:r>
                        <a:rPr lang="en-US" sz="1400" dirty="0"/>
                        <a:t>g=0.40)</a:t>
                      </a:r>
                      <a:endParaRPr lang="en-GB" sz="1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28000" algn="l"/>
                      <a:r>
                        <a:rPr lang="en-US" sz="1400" dirty="0"/>
                        <a:t>Immune parameters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(g=1.19) </a:t>
                      </a:r>
                      <a:endParaRPr lang="en-GB" sz="1400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6632"/>
                  </a:ext>
                </a:extLst>
              </a:tr>
              <a:tr h="645902">
                <a:tc>
                  <a:txBody>
                    <a:bodyPr/>
                    <a:lstStyle/>
                    <a:p>
                      <a:pPr marL="828000" algn="l"/>
                      <a:r>
                        <a:rPr lang="en-US" sz="1400" dirty="0"/>
                        <a:t>Neurophysiological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(g=0.80)</a:t>
                      </a:r>
                      <a:endParaRPr lang="en-GB" sz="1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pPr marL="828000" algn="l"/>
                      <a:r>
                        <a:rPr lang="en-US" sz="1400" dirty="0"/>
                        <a:t>Cardiometabolic markers (g=0.23)</a:t>
                      </a:r>
                      <a:r>
                        <a:rPr lang="en-US" sz="1400" baseline="30000" dirty="0"/>
                        <a:t>b</a:t>
                      </a:r>
                      <a:r>
                        <a:rPr lang="en-US" sz="1400" dirty="0"/>
                        <a:t> </a:t>
                      </a:r>
                      <a:endParaRPr lang="en-GB" sz="1400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948112"/>
                  </a:ext>
                </a:extLst>
              </a:tr>
              <a:tr h="645902">
                <a:tc>
                  <a:txBody>
                    <a:bodyPr/>
                    <a:lstStyle/>
                    <a:p>
                      <a:pPr marL="828000" algn="l"/>
                      <a:r>
                        <a:rPr lang="en-US" sz="1400" dirty="0"/>
                        <a:t>Neurochemical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(g=0.43)</a:t>
                      </a:r>
                      <a:endParaRPr lang="en-GB" sz="1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28000" algn="l"/>
                      <a:r>
                        <a:rPr lang="en-US" sz="1400" dirty="0"/>
                        <a:t>HPA‑axis measures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(g=0.68)</a:t>
                      </a:r>
                      <a:endParaRPr lang="en-GB" sz="1400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453185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33CF0684-3158-CD75-855C-2216DD636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836" y="4979452"/>
            <a:ext cx="792000" cy="792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7EDF93-C5DD-2BC2-EAC5-BDB97CA3A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400" y="4334208"/>
            <a:ext cx="792000" cy="792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550909-1DD4-7C15-C915-B22FF7EB5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1400" y="4982721"/>
            <a:ext cx="792000" cy="792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8DEFAD6-EBB9-BA83-F9BD-49D7B4C30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311" y="3635383"/>
            <a:ext cx="882000" cy="882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CD63CFC-BF3A-2937-7546-67CF916D4F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836" y="4307733"/>
            <a:ext cx="828000" cy="82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71266A-33AD-ADC0-0122-07DDF7DD28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8359" y="3677467"/>
            <a:ext cx="792000" cy="79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0532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650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Overview of comorbidities in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77</cp:revision>
  <dcterms:created xsi:type="dcterms:W3CDTF">2026-02-02T13:01:55Z</dcterms:created>
  <dcterms:modified xsi:type="dcterms:W3CDTF">2026-06-04T07:11:52Z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