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1093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85007E8-2B84-428C-981F-5F40E5EA1D90}">
          <p14:sldIdLst>
            <p14:sldId id="109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492" userDrawn="1">
          <p15:clr>
            <a:srgbClr val="A4A3A4"/>
          </p15:clr>
        </p15:guide>
        <p15:guide id="2" pos="774" userDrawn="1">
          <p15:clr>
            <a:srgbClr val="A4A3A4"/>
          </p15:clr>
        </p15:guide>
        <p15:guide id="3" pos="5315" userDrawn="1">
          <p15:clr>
            <a:srgbClr val="A4A3A4"/>
          </p15:clr>
        </p15:guide>
        <p15:guide id="4" pos="7319" userDrawn="1">
          <p15:clr>
            <a:srgbClr val="A4A3A4"/>
          </p15:clr>
        </p15:guide>
        <p15:guide id="5" orient="horz" pos="1208" userDrawn="1">
          <p15:clr>
            <a:srgbClr val="A4A3A4"/>
          </p15:clr>
        </p15:guide>
        <p15:guide id="6" orient="horz" pos="3846" userDrawn="1">
          <p15:clr>
            <a:srgbClr val="A4A3A4"/>
          </p15:clr>
        </p15:guide>
        <p15:guide id="7" orient="horz" pos="2028" userDrawn="1">
          <p15:clr>
            <a:srgbClr val="A4A3A4"/>
          </p15:clr>
        </p15:guide>
        <p15:guide id="8" orient="horz" pos="2251" userDrawn="1">
          <p15:clr>
            <a:srgbClr val="A4A3A4"/>
          </p15:clr>
        </p15:guide>
        <p15:guide id="9" pos="6431" userDrawn="1">
          <p15:clr>
            <a:srgbClr val="A4A3A4"/>
          </p15:clr>
        </p15:guide>
        <p15:guide id="10" orient="horz" pos="332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79B62A-1C92-1318-9C0A-A485E2FEF9AC}" name="Fact check" initials="HR" userId="Fact check" providerId="None"/>
  <p188:author id="{A650F12B-C64C-074B-07F6-F48D2265D014}" name="Christoph U. Correll" initials="CC" userId="eaee6724343eddb1" providerId="Windows Live"/>
  <p188:author id="{394BA15C-9282-705D-EBC0-DCB13C01EDEA}" name="Charlie Kent" initials="CK" userId="136145168765e5ab" providerId="Windows Live"/>
  <p188:author id="{C07A505D-5E7E-6BEB-4195-801D42364FA7}" name="Ceren Akdeniz Vogt" initials="CA" userId="S::cak@lundbeckfonden.com::6291f9b8-8487-4396-8769-615d243e0f4b" providerId="AD"/>
  <p188:author id="{F5456967-F741-A654-320C-431971991AEE}" name="Emma Bone" initials="EB" userId="Emma Bone" providerId="None"/>
  <p188:author id="{CA4FFD7F-118D-6D1B-033C-FF22388A2A8E}" name="Fact check " initials="JS" userId="Fact check " providerId="None"/>
  <p188:author id="{C8911B80-9C65-8D61-72BF-E1ED915E10FA}" name="Mel Ward" initials="MW" userId="Mel Ward" providerId="None"/>
  <p188:author id="{4EE41886-2B80-BDDB-D5E7-536828E472A2}" name="Medical writer" initials="HR" userId="Medical writer" providerId="None"/>
  <p188:author id="{94C370A1-4AED-0C13-4D86-49DFA89BCE0B}" name="Prime" initials="P" userId="Prime" providerId="None"/>
  <p188:author id="{8EBDF5A9-C4BC-A8A8-CDF6-CD616BF5A6CC}" name="Lucy Helas" initials="LH" userId="Lucy Helas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  <p188:author id="{823B77FA-F364-2592-D031-FC2474D9E550}" name="Merete Nordentoft" initials="MN" userId="S::bvx371@ku.dk::fcfa946c-a27e-4294-b884-96f6e6ba76f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1F3C"/>
    <a:srgbClr val="DEABB1"/>
    <a:srgbClr val="F1DEDF"/>
    <a:srgbClr val="A7C5DE"/>
    <a:srgbClr val="CC7E87"/>
    <a:srgbClr val="DCE7F0"/>
    <a:srgbClr val="79A5CE"/>
    <a:srgbClr val="C45463"/>
    <a:srgbClr val="F0DEDF"/>
    <a:srgbClr val="F1DF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1E1A25-B0E7-491B-AA92-5EDDDAA122EC}" v="1" dt="2026-06-03T08:46:08.2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3" autoAdjust="0"/>
    <p:restoredTop sz="70719" autoAdjust="0"/>
  </p:normalViewPr>
  <p:slideViewPr>
    <p:cSldViewPr snapToGrid="0">
      <p:cViewPr varScale="1">
        <p:scale>
          <a:sx n="75" d="100"/>
          <a:sy n="75" d="100"/>
        </p:scale>
        <p:origin x="900" y="72"/>
      </p:cViewPr>
      <p:guideLst>
        <p:guide orient="horz" pos="3492"/>
        <p:guide pos="774"/>
        <p:guide pos="5315"/>
        <p:guide pos="7319"/>
        <p:guide orient="horz" pos="1208"/>
        <p:guide orient="horz" pos="3846"/>
        <p:guide orient="horz" pos="2028"/>
        <p:guide orient="horz" pos="2251"/>
        <p:guide pos="6431"/>
        <p:guide orient="horz" pos="3321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398"/>
    </p:cViewPr>
  </p:sorterViewPr>
  <p:notesViewPr>
    <p:cSldViewPr snapToGrid="0">
      <p:cViewPr varScale="1">
        <p:scale>
          <a:sx n="89" d="100"/>
          <a:sy n="89" d="100"/>
        </p:scale>
        <p:origin x="3816" y="7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65101245186574"/>
          <c:y val="8.143664563617245E-2"/>
          <c:w val="0.76213057850526633"/>
          <c:h val="0.79507974062390474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2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dPt>
            <c:idx val="29"/>
            <c:marker>
              <c:symbol val="diamond"/>
              <c:size val="7"/>
              <c:spPr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175C-4B72-9741-FC66E7E68BA9}"/>
              </c:ext>
            </c:extLst>
          </c:dPt>
          <c:errBars>
            <c:errDir val="x"/>
            <c:errBarType val="both"/>
            <c:errValType val="cust"/>
            <c:noEndCap val="0"/>
            <c:plus>
              <c:numRef>
                <c:f>Sheet1!$H$2:$H$31</c:f>
                <c:numCache>
                  <c:formatCode>General</c:formatCode>
                  <c:ptCount val="30"/>
                  <c:pt idx="0">
                    <c:v>0.06</c:v>
                  </c:pt>
                  <c:pt idx="1">
                    <c:v>0.52</c:v>
                  </c:pt>
                  <c:pt idx="2">
                    <c:v>0.06</c:v>
                  </c:pt>
                  <c:pt idx="3">
                    <c:v>0.57000000000000006</c:v>
                  </c:pt>
                  <c:pt idx="4">
                    <c:v>5.0000000000000044E-2</c:v>
                  </c:pt>
                  <c:pt idx="5">
                    <c:v>4.0000000000000036E-2</c:v>
                  </c:pt>
                  <c:pt idx="6">
                    <c:v>1.0000000000000009E-2</c:v>
                  </c:pt>
                  <c:pt idx="7">
                    <c:v>0.15999999999999992</c:v>
                  </c:pt>
                  <c:pt idx="8">
                    <c:v>7.0000000000000062E-2</c:v>
                  </c:pt>
                  <c:pt idx="9">
                    <c:v>0.13</c:v>
                  </c:pt>
                  <c:pt idx="10">
                    <c:v>0.12</c:v>
                  </c:pt>
                  <c:pt idx="11">
                    <c:v>1.9999999999999907E-2</c:v>
                  </c:pt>
                  <c:pt idx="12">
                    <c:v>8.9999999999999969E-2</c:v>
                  </c:pt>
                  <c:pt idx="13">
                    <c:v>0.18000000000000005</c:v>
                  </c:pt>
                  <c:pt idx="14">
                    <c:v>0.44000000000000006</c:v>
                  </c:pt>
                  <c:pt idx="15">
                    <c:v>1.0000000000000009E-2</c:v>
                  </c:pt>
                  <c:pt idx="16">
                    <c:v>2.0000000000000018E-2</c:v>
                  </c:pt>
                  <c:pt idx="17">
                    <c:v>0.20999999999999996</c:v>
                  </c:pt>
                  <c:pt idx="18">
                    <c:v>0.1100000000000001</c:v>
                  </c:pt>
                  <c:pt idx="19">
                    <c:v>0.10000000000000009</c:v>
                  </c:pt>
                  <c:pt idx="20">
                    <c:v>8.0000000000000071E-2</c:v>
                  </c:pt>
                  <c:pt idx="21">
                    <c:v>6.0000000000000053E-2</c:v>
                  </c:pt>
                  <c:pt idx="22">
                    <c:v>8.0000000000000071E-2</c:v>
                  </c:pt>
                  <c:pt idx="23">
                    <c:v>0.11999999999999988</c:v>
                  </c:pt>
                  <c:pt idx="24">
                    <c:v>0.52</c:v>
                  </c:pt>
                  <c:pt idx="25">
                    <c:v>4.0000000000000036E-2</c:v>
                  </c:pt>
                  <c:pt idx="26">
                    <c:v>1.17</c:v>
                  </c:pt>
                  <c:pt idx="27">
                    <c:v>9.000000000000008E-2</c:v>
                  </c:pt>
                  <c:pt idx="28">
                    <c:v>0.18000000000000016</c:v>
                  </c:pt>
                </c:numCache>
              </c:numRef>
            </c:plus>
            <c:minus>
              <c:numRef>
                <c:f>Sheet1!$G$2:$G$31</c:f>
                <c:numCache>
                  <c:formatCode>General</c:formatCode>
                  <c:ptCount val="30"/>
                  <c:pt idx="0">
                    <c:v>4.9999999999999989E-2</c:v>
                  </c:pt>
                  <c:pt idx="1">
                    <c:v>0.21000000000000002</c:v>
                  </c:pt>
                  <c:pt idx="2">
                    <c:v>3.999999999999998E-2</c:v>
                  </c:pt>
                  <c:pt idx="3">
                    <c:v>0.25</c:v>
                  </c:pt>
                  <c:pt idx="4">
                    <c:v>3.9999999999999925E-2</c:v>
                  </c:pt>
                  <c:pt idx="5">
                    <c:v>2.9999999999999916E-2</c:v>
                  </c:pt>
                  <c:pt idx="6">
                    <c:v>2.0000000000000018E-2</c:v>
                  </c:pt>
                  <c:pt idx="7">
                    <c:v>0.14000000000000001</c:v>
                  </c:pt>
                  <c:pt idx="8">
                    <c:v>5.9999999999999942E-2</c:v>
                  </c:pt>
                  <c:pt idx="9">
                    <c:v>9.9999999999999978E-2</c:v>
                  </c:pt>
                  <c:pt idx="10">
                    <c:v>0.10999999999999999</c:v>
                  </c:pt>
                  <c:pt idx="11">
                    <c:v>2.0000000000000018E-2</c:v>
                  </c:pt>
                  <c:pt idx="12">
                    <c:v>8.0000000000000071E-2</c:v>
                  </c:pt>
                  <c:pt idx="13">
                    <c:v>0.1399999999999999</c:v>
                  </c:pt>
                  <c:pt idx="14">
                    <c:v>0.28999999999999992</c:v>
                  </c:pt>
                  <c:pt idx="15">
                    <c:v>2.0000000000000018E-2</c:v>
                  </c:pt>
                  <c:pt idx="16">
                    <c:v>1.0000000000000009E-2</c:v>
                  </c:pt>
                  <c:pt idx="17">
                    <c:v>0.16999999999999993</c:v>
                  </c:pt>
                  <c:pt idx="18">
                    <c:v>9.9999999999999978E-2</c:v>
                  </c:pt>
                  <c:pt idx="19">
                    <c:v>8.9999999999999969E-2</c:v>
                  </c:pt>
                  <c:pt idx="20">
                    <c:v>7.999999999999996E-2</c:v>
                  </c:pt>
                  <c:pt idx="21">
                    <c:v>7.0000000000000062E-2</c:v>
                  </c:pt>
                  <c:pt idx="22">
                    <c:v>7.0000000000000062E-2</c:v>
                  </c:pt>
                  <c:pt idx="23">
                    <c:v>0.1100000000000001</c:v>
                  </c:pt>
                  <c:pt idx="24">
                    <c:v>0.35000000000000009</c:v>
                  </c:pt>
                  <c:pt idx="25">
                    <c:v>4.9999999999999822E-2</c:v>
                  </c:pt>
                  <c:pt idx="26">
                    <c:v>0.56999999999999995</c:v>
                  </c:pt>
                  <c:pt idx="27">
                    <c:v>8.9999999999999858E-2</c:v>
                  </c:pt>
                  <c:pt idx="28">
                    <c:v>0.16999999999999993</c:v>
                  </c:pt>
                </c:numCache>
              </c:numRef>
            </c:minus>
            <c:spPr>
              <a:noFill/>
              <a:ln w="6350" cap="flat" cmpd="sng" algn="ctr">
                <a:solidFill>
                  <a:schemeClr val="tx1"/>
                </a:solidFill>
                <a:round/>
              </a:ln>
              <a:effectLst/>
            </c:spPr>
          </c:errBars>
          <c:xVal>
            <c:numRef>
              <c:f>Sheet1!$A$2:$A$31</c:f>
              <c:numCache>
                <c:formatCode>General</c:formatCode>
                <c:ptCount val="30"/>
                <c:pt idx="0">
                  <c:v>0.33</c:v>
                </c:pt>
                <c:pt idx="1">
                  <c:v>0.34</c:v>
                </c:pt>
                <c:pt idx="2">
                  <c:v>0.35</c:v>
                </c:pt>
                <c:pt idx="3">
                  <c:v>0.45</c:v>
                </c:pt>
                <c:pt idx="4">
                  <c:v>0.56999999999999995</c:v>
                </c:pt>
                <c:pt idx="5">
                  <c:v>0.59</c:v>
                </c:pt>
                <c:pt idx="6">
                  <c:v>0.61</c:v>
                </c:pt>
                <c:pt idx="7">
                  <c:v>0.66</c:v>
                </c:pt>
                <c:pt idx="8">
                  <c:v>0.71</c:v>
                </c:pt>
                <c:pt idx="9">
                  <c:v>0.74</c:v>
                </c:pt>
                <c:pt idx="10">
                  <c:v>0.78</c:v>
                </c:pt>
                <c:pt idx="11">
                  <c:v>0.8</c:v>
                </c:pt>
                <c:pt idx="12">
                  <c:v>0.81</c:v>
                </c:pt>
                <c:pt idx="13">
                  <c:v>0.82</c:v>
                </c:pt>
                <c:pt idx="14">
                  <c:v>0.83</c:v>
                </c:pt>
                <c:pt idx="15">
                  <c:v>0.85</c:v>
                </c:pt>
                <c:pt idx="16">
                  <c:v>0.85</c:v>
                </c:pt>
                <c:pt idx="17">
                  <c:v>0.94</c:v>
                </c:pt>
                <c:pt idx="18">
                  <c:v>1</c:v>
                </c:pt>
                <c:pt idx="19">
                  <c:v>1</c:v>
                </c:pt>
                <c:pt idx="20">
                  <c:v>1.01</c:v>
                </c:pt>
                <c:pt idx="21">
                  <c:v>1.02</c:v>
                </c:pt>
                <c:pt idx="22">
                  <c:v>1.03</c:v>
                </c:pt>
                <c:pt idx="23">
                  <c:v>1.05</c:v>
                </c:pt>
                <c:pt idx="24">
                  <c:v>1.0900000000000001</c:v>
                </c:pt>
                <c:pt idx="25">
                  <c:v>1.1399999999999999</c:v>
                </c:pt>
                <c:pt idx="26">
                  <c:v>1.1499999999999999</c:v>
                </c:pt>
                <c:pt idx="27">
                  <c:v>1.2</c:v>
                </c:pt>
                <c:pt idx="28">
                  <c:v>2.2599999999999998</c:v>
                </c:pt>
                <c:pt idx="29">
                  <c:v>0.81</c:v>
                </c:pt>
              </c:numCache>
            </c:numRef>
          </c:xVal>
          <c:yVal>
            <c:numRef>
              <c:f>Sheet1!$B$2:$B$31</c:f>
              <c:numCache>
                <c:formatCode>General</c:formatCode>
                <c:ptCount val="30"/>
                <c:pt idx="0">
                  <c:v>32.5</c:v>
                </c:pt>
                <c:pt idx="1">
                  <c:v>31.5</c:v>
                </c:pt>
                <c:pt idx="2">
                  <c:v>30.5</c:v>
                </c:pt>
                <c:pt idx="3">
                  <c:v>29.5</c:v>
                </c:pt>
                <c:pt idx="4">
                  <c:v>28.5</c:v>
                </c:pt>
                <c:pt idx="5">
                  <c:v>27.5</c:v>
                </c:pt>
                <c:pt idx="6">
                  <c:v>26.5</c:v>
                </c:pt>
                <c:pt idx="7">
                  <c:v>25.5</c:v>
                </c:pt>
                <c:pt idx="8">
                  <c:v>24.5</c:v>
                </c:pt>
                <c:pt idx="9">
                  <c:v>23.5</c:v>
                </c:pt>
                <c:pt idx="10">
                  <c:v>22.5</c:v>
                </c:pt>
                <c:pt idx="11">
                  <c:v>21.5</c:v>
                </c:pt>
                <c:pt idx="12">
                  <c:v>20.5</c:v>
                </c:pt>
                <c:pt idx="13">
                  <c:v>19.5</c:v>
                </c:pt>
                <c:pt idx="14">
                  <c:v>18.5</c:v>
                </c:pt>
                <c:pt idx="15">
                  <c:v>17.5</c:v>
                </c:pt>
                <c:pt idx="16">
                  <c:v>16.5</c:v>
                </c:pt>
                <c:pt idx="17">
                  <c:v>15.5</c:v>
                </c:pt>
                <c:pt idx="18">
                  <c:v>14.5</c:v>
                </c:pt>
                <c:pt idx="19">
                  <c:v>13.5</c:v>
                </c:pt>
                <c:pt idx="20">
                  <c:v>12.5</c:v>
                </c:pt>
                <c:pt idx="21">
                  <c:v>11.5</c:v>
                </c:pt>
                <c:pt idx="22">
                  <c:v>10.5</c:v>
                </c:pt>
                <c:pt idx="23">
                  <c:v>9.5</c:v>
                </c:pt>
                <c:pt idx="24">
                  <c:v>8.5</c:v>
                </c:pt>
                <c:pt idx="25">
                  <c:v>7.5</c:v>
                </c:pt>
                <c:pt idx="26">
                  <c:v>6.5</c:v>
                </c:pt>
                <c:pt idx="27">
                  <c:v>5.5</c:v>
                </c:pt>
                <c:pt idx="28">
                  <c:v>4.5</c:v>
                </c:pt>
                <c:pt idx="29">
                  <c:v>2.5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75C-4B72-9741-FC66E7E68BA9}"/>
            </c:ext>
          </c:extLst>
        </c:ser>
        <c:ser>
          <c:idx val="1"/>
          <c:order val="1"/>
          <c:tx>
            <c:v>tick marks</c:v>
          </c:tx>
          <c:spPr>
            <a:ln w="25400" cap="rnd">
              <a:noFill/>
              <a:round/>
            </a:ln>
            <a:effectLst/>
          </c:spPr>
          <c:marker>
            <c:symbol val="plus"/>
            <c:size val="5"/>
            <c:spPr>
              <a:noFill/>
              <a:ln w="3175">
                <a:noFill/>
              </a:ln>
              <a:effectLst/>
            </c:spPr>
          </c:marker>
          <c:xVal>
            <c:numRef>
              <c:f>Sheet1!$A$35:$A$40</c:f>
              <c:numCache>
                <c:formatCode>General</c:formatCode>
                <c:ptCount val="6"/>
                <c:pt idx="0">
                  <c:v>0.2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5</c:v>
                </c:pt>
              </c:numCache>
            </c:numRef>
          </c:xVal>
          <c:yVal>
            <c:numRef>
              <c:f>Sheet1!$B$35:$B$39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175C-4B72-9741-FC66E7E68B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80769488"/>
        <c:axId val="1280769968"/>
      </c:scatterChart>
      <c:valAx>
        <c:axId val="1280769488"/>
        <c:scaling>
          <c:logBase val="10"/>
          <c:orientation val="minMax"/>
          <c:max val="5"/>
          <c:min val="0.12000000000000001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 w="9525" cap="sq" cmpd="sng" algn="ctr">
            <a:solidFill>
              <a:schemeClr val="tx1"/>
            </a:solidFill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0769968"/>
        <c:crosses val="autoZero"/>
        <c:crossBetween val="midCat"/>
        <c:majorUnit val="1"/>
      </c:valAx>
      <c:valAx>
        <c:axId val="1280769968"/>
        <c:scaling>
          <c:orientation val="minMax"/>
          <c:max val="33"/>
        </c:scaling>
        <c:delete val="0"/>
        <c:axPos val="l"/>
        <c:numFmt formatCode="General" sourceLinked="1"/>
        <c:majorTickMark val="none"/>
        <c:minorTickMark val="none"/>
        <c:tickLblPos val="none"/>
        <c:spPr>
          <a:noFill/>
          <a:ln w="9525" cap="sq" cmpd="sng" algn="ctr">
            <a:solidFill>
              <a:schemeClr val="tx1"/>
            </a:solidFill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0769488"/>
        <c:crossesAt val="1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64C92FF-4150-A19B-9D1F-27EBDEFDF3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6C64D8-18C3-78C9-755F-A5F082AC4F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B1A7CA-41A8-4F05-9A76-A38EF568D57E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760C45-2D8C-2B84-265C-6B680D70450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EA9984-FAE3-3A9D-339F-F2BAEC48D0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C75CBF-5238-4E2F-8A43-A3D15D313B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535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Wagner E, Højlund M, Fiedorowicz JG, et al. ECNP PAN-Health Group. Disparities in diabetes treatment and monitoring for people with and without mental disorders: a systematic review and meta-analysis. Lancet Psychiatry 2026; 13: 112–124.</a:t>
            </a:r>
          </a:p>
          <a:p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441FC-7B67-43FA-BD36-9EFD361338B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6130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Click on the layout you prefer and it will be applied to the new slide</a:t>
            </a:r>
            <a:endParaRPr lang="en-GB" sz="100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Arial" panose="020B0604020202020204" pitchFamily="34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0">
          <p15:clr>
            <a:srgbClr val="F26B43"/>
          </p15:clr>
        </p15:guide>
        <p15:guide id="17" pos="3840" userDrawn="1">
          <p15:clr>
            <a:srgbClr val="F26B43"/>
          </p15:clr>
        </p15:guide>
        <p15:guide id="26" pos="7339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7" orient="horz" pos="72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2A7550A-6B6B-1EE6-D60E-C3334815B4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3366805"/>
              </p:ext>
            </p:extLst>
          </p:nvPr>
        </p:nvGraphicFramePr>
        <p:xfrm>
          <a:off x="6479044" y="1785848"/>
          <a:ext cx="5222419" cy="3735120"/>
        </p:xfrm>
        <a:graphic>
          <a:graphicData uri="http://schemas.openxmlformats.org/drawingml/2006/table">
            <a:tbl>
              <a:tblPr/>
              <a:tblGrid>
                <a:gridCol w="1296000">
                  <a:extLst>
                    <a:ext uri="{9D8B030D-6E8A-4147-A177-3AD203B41FA5}">
                      <a16:colId xmlns:a16="http://schemas.microsoft.com/office/drawing/2014/main" val="862062573"/>
                    </a:ext>
                  </a:extLst>
                </a:gridCol>
                <a:gridCol w="2304000">
                  <a:extLst>
                    <a:ext uri="{9D8B030D-6E8A-4147-A177-3AD203B41FA5}">
                      <a16:colId xmlns:a16="http://schemas.microsoft.com/office/drawing/2014/main" val="1440581246"/>
                    </a:ext>
                  </a:extLst>
                </a:gridCol>
                <a:gridCol w="1044000">
                  <a:extLst>
                    <a:ext uri="{9D8B030D-6E8A-4147-A177-3AD203B41FA5}">
                      <a16:colId xmlns:a16="http://schemas.microsoft.com/office/drawing/2014/main" val="1956074950"/>
                    </a:ext>
                  </a:extLst>
                </a:gridCol>
                <a:gridCol w="578419">
                  <a:extLst>
                    <a:ext uri="{9D8B030D-6E8A-4147-A177-3AD203B41FA5}">
                      <a16:colId xmlns:a16="http://schemas.microsoft.com/office/drawing/2014/main" val="3413297953"/>
                    </a:ext>
                  </a:extLst>
                </a:gridCol>
              </a:tblGrid>
              <a:tr h="74766">
                <a:tc>
                  <a:txBody>
                    <a:bodyPr/>
                    <a:lstStyle/>
                    <a:p>
                      <a:pPr rtl="0">
                        <a:lnSpc>
                          <a:spcPct val="95000"/>
                        </a:lnSpc>
                        <a:buNone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Study</a:t>
                      </a: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18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95000"/>
                        </a:lnSpc>
                        <a:buNone/>
                      </a:pP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18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buNone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OR (95% CI)</a:t>
                      </a: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18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buNone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Weight (%)</a:t>
                      </a: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18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7027923"/>
                  </a:ext>
                </a:extLst>
              </a:tr>
              <a:tr h="74766"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Spithoff</a:t>
                      </a: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et al. 2019</a:t>
                      </a:r>
                    </a:p>
                  </a:txBody>
                  <a:tcPr marL="36000" marR="0" marT="1800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1800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0.33 (0.28, 0.39)</a:t>
                      </a:r>
                    </a:p>
                  </a:txBody>
                  <a:tcPr marL="0" marR="0" marT="1800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3.6</a:t>
                      </a:r>
                      <a:endParaRPr lang="en-GB" sz="800" strike="sng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72000" marT="1800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1646768"/>
                  </a:ext>
                </a:extLst>
              </a:tr>
              <a:tr h="74766"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Goldberg et al. 2007</a:t>
                      </a:r>
                    </a:p>
                  </a:txBody>
                  <a:tcPr marL="3600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0.34 (0.13, 0.86)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1.4</a:t>
                      </a:r>
                    </a:p>
                  </a:txBody>
                  <a:tcPr marL="0" marR="7200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4454406"/>
                  </a:ext>
                </a:extLst>
              </a:tr>
              <a:tr h="74766"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Green et al. 2010</a:t>
                      </a:r>
                    </a:p>
                  </a:txBody>
                  <a:tcPr marL="3600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0.35 (0.31, 0.41)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3.7</a:t>
                      </a:r>
                    </a:p>
                  </a:txBody>
                  <a:tcPr marL="0" marR="7200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8572950"/>
                  </a:ext>
                </a:extLst>
              </a:tr>
              <a:tr h="74766"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Karim et al. 2021</a:t>
                      </a:r>
                    </a:p>
                  </a:txBody>
                  <a:tcPr marL="3600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0.45 (0.20, 1.02)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1.7</a:t>
                      </a:r>
                    </a:p>
                  </a:txBody>
                  <a:tcPr marL="0" marR="7200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8331106"/>
                  </a:ext>
                </a:extLst>
              </a:tr>
              <a:tr h="74766"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Knudsen et al. 2022</a:t>
                      </a:r>
                    </a:p>
                  </a:txBody>
                  <a:tcPr marL="3600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0.57 (0.53, 0.62)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3.8</a:t>
                      </a:r>
                    </a:p>
                  </a:txBody>
                  <a:tcPr marL="0" marR="7200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739389"/>
                  </a:ext>
                </a:extLst>
              </a:tr>
              <a:tr h="74766"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Horigian</a:t>
                      </a: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et al. 2023</a:t>
                      </a:r>
                    </a:p>
                  </a:txBody>
                  <a:tcPr marL="3600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0.59 (0.56, 0.63)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3.8</a:t>
                      </a:r>
                    </a:p>
                  </a:txBody>
                  <a:tcPr marL="0" marR="7200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2259836"/>
                  </a:ext>
                </a:extLst>
              </a:tr>
              <a:tr h="74766"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Wargny</a:t>
                      </a: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et al. 2018</a:t>
                      </a:r>
                    </a:p>
                  </a:txBody>
                  <a:tcPr marL="3600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0.61 (0.59, 0.62)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3.8</a:t>
                      </a:r>
                    </a:p>
                  </a:txBody>
                  <a:tcPr marL="0" marR="7200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2493226"/>
                  </a:ext>
                </a:extLst>
              </a:tr>
              <a:tr h="74766"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Nazu</a:t>
                      </a: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et al. 2020</a:t>
                      </a:r>
                    </a:p>
                  </a:txBody>
                  <a:tcPr marL="3600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0.66 (0.52, 0.82)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3.5</a:t>
                      </a:r>
                    </a:p>
                  </a:txBody>
                  <a:tcPr marL="0" marR="7200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4133337"/>
                  </a:ext>
                </a:extLst>
              </a:tr>
              <a:tr h="74766"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Jørgensen et al. 2018</a:t>
                      </a:r>
                    </a:p>
                  </a:txBody>
                  <a:tcPr marL="3600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0.71 (0.65, 0.78)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3.7</a:t>
                      </a:r>
                    </a:p>
                  </a:txBody>
                  <a:tcPr marL="0" marR="7200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9261513"/>
                  </a:ext>
                </a:extLst>
              </a:tr>
              <a:tr h="74766"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Kilbourne et al. 2008</a:t>
                      </a:r>
                    </a:p>
                  </a:txBody>
                  <a:tcPr marL="3600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0.74 (0.64, 0.87)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3.6</a:t>
                      </a:r>
                    </a:p>
                  </a:txBody>
                  <a:tcPr marL="0" marR="7200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788527"/>
                  </a:ext>
                </a:extLst>
              </a:tr>
              <a:tr h="74766"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Mai et al. 2011</a:t>
                      </a:r>
                    </a:p>
                  </a:txBody>
                  <a:tcPr marL="3600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0.78 (0.67, 0.90)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3.7</a:t>
                      </a:r>
                    </a:p>
                  </a:txBody>
                  <a:tcPr marL="0" marR="7200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235386"/>
                  </a:ext>
                </a:extLst>
              </a:tr>
              <a:tr h="74766"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Kurdyak</a:t>
                      </a: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et al. 2017</a:t>
                      </a:r>
                    </a:p>
                  </a:txBody>
                  <a:tcPr marL="3600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0.80 (0.78, 0.82)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3.8</a:t>
                      </a:r>
                    </a:p>
                  </a:txBody>
                  <a:tcPr marL="0" marR="7200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2263569"/>
                  </a:ext>
                </a:extLst>
              </a:tr>
              <a:tr h="74766"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Morden et al. 2010</a:t>
                      </a:r>
                    </a:p>
                  </a:txBody>
                  <a:tcPr marL="3600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0.81 (0.73, 0.90)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3.7</a:t>
                      </a:r>
                    </a:p>
                  </a:txBody>
                  <a:tcPr marL="0" marR="7200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1301919"/>
                  </a:ext>
                </a:extLst>
              </a:tr>
              <a:tr h="74766"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Gungabissoon et al. 2022</a:t>
                      </a:r>
                    </a:p>
                  </a:txBody>
                  <a:tcPr marL="3600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endParaRPr lang="en-GB" sz="8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0.82 (0.68, 1.00)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3.6</a:t>
                      </a:r>
                    </a:p>
                  </a:txBody>
                  <a:tcPr marL="0" marR="7200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1895492"/>
                  </a:ext>
                </a:extLst>
              </a:tr>
              <a:tr h="74766"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Quinn et al. 2009</a:t>
                      </a:r>
                    </a:p>
                  </a:txBody>
                  <a:tcPr marL="3600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0.83 (0.54, 1.27)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2.8</a:t>
                      </a:r>
                    </a:p>
                  </a:txBody>
                  <a:tcPr marL="0" marR="7200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692853"/>
                  </a:ext>
                </a:extLst>
              </a:tr>
              <a:tr h="74766"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Frayne et al. 2005</a:t>
                      </a:r>
                    </a:p>
                  </a:txBody>
                  <a:tcPr marL="3600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0.85 (0.83, 0.86)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3.8</a:t>
                      </a:r>
                    </a:p>
                  </a:txBody>
                  <a:tcPr marL="0" marR="7200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8423488"/>
                  </a:ext>
                </a:extLst>
              </a:tr>
              <a:tr h="74766"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Druss et al. 2012</a:t>
                      </a:r>
                    </a:p>
                  </a:txBody>
                  <a:tcPr marL="3600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0.85 (0.84, 0.87)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3.8</a:t>
                      </a:r>
                    </a:p>
                  </a:txBody>
                  <a:tcPr marL="0" marR="7200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6865884"/>
                  </a:ext>
                </a:extLst>
              </a:tr>
              <a:tr h="74766"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O'Neill et al. 2023</a:t>
                      </a:r>
                    </a:p>
                  </a:txBody>
                  <a:tcPr marL="3600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endParaRPr lang="en-GB" sz="8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0.94 (0.77, 1.15)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3.5</a:t>
                      </a:r>
                    </a:p>
                  </a:txBody>
                  <a:tcPr marL="0" marR="7200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08984"/>
                  </a:ext>
                </a:extLst>
              </a:tr>
              <a:tr h="74766"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Jones et al. 2004</a:t>
                      </a:r>
                    </a:p>
                  </a:txBody>
                  <a:tcPr marL="3600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1.00 (0.90, 1.11)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3.7</a:t>
                      </a:r>
                    </a:p>
                  </a:txBody>
                  <a:tcPr marL="0" marR="7200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0406100"/>
                  </a:ext>
                </a:extLst>
              </a:tr>
              <a:tr h="74766"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Mangurian et al. 2020</a:t>
                      </a:r>
                    </a:p>
                  </a:txBody>
                  <a:tcPr marL="3600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1.00 (0.91, 1.10)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3.7</a:t>
                      </a:r>
                    </a:p>
                  </a:txBody>
                  <a:tcPr marL="0" marR="7200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343336"/>
                  </a:ext>
                </a:extLst>
              </a:tr>
              <a:tr h="74766"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Han et al. 2021</a:t>
                      </a:r>
                    </a:p>
                  </a:txBody>
                  <a:tcPr marL="3600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1.01 (0.93, 1.09)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3.8</a:t>
                      </a:r>
                    </a:p>
                  </a:txBody>
                  <a:tcPr marL="0" marR="7200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512838"/>
                  </a:ext>
                </a:extLst>
              </a:tr>
              <a:tr h="74766"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Desai et al. 2002</a:t>
                      </a:r>
                    </a:p>
                  </a:txBody>
                  <a:tcPr marL="3600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1.02 (0.95, 1.08)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3.8</a:t>
                      </a:r>
                    </a:p>
                  </a:txBody>
                  <a:tcPr marL="0" marR="7200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0862961"/>
                  </a:ext>
                </a:extLst>
              </a:tr>
              <a:tr h="74766"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Leung et al. 2011</a:t>
                      </a:r>
                    </a:p>
                  </a:txBody>
                  <a:tcPr marL="3600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1.03 (0.96, 1.11)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3.8</a:t>
                      </a:r>
                    </a:p>
                  </a:txBody>
                  <a:tcPr marL="0" marR="7200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2577459"/>
                  </a:ext>
                </a:extLst>
              </a:tr>
              <a:tr h="74766"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Scheuer et al. 2022</a:t>
                      </a:r>
                    </a:p>
                  </a:txBody>
                  <a:tcPr marL="3600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1.05 (0.94, 1.17)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3.7</a:t>
                      </a:r>
                    </a:p>
                  </a:txBody>
                  <a:tcPr marL="0" marR="7200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960683"/>
                  </a:ext>
                </a:extLst>
              </a:tr>
              <a:tr h="74766"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Whyte et al. 2007</a:t>
                      </a:r>
                    </a:p>
                  </a:txBody>
                  <a:tcPr marL="3600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1.09 (0.74, 1.61)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3.0</a:t>
                      </a:r>
                    </a:p>
                  </a:txBody>
                  <a:tcPr marL="0" marR="7200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4290510"/>
                  </a:ext>
                </a:extLst>
              </a:tr>
              <a:tr h="74766"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Krein et al. 2006</a:t>
                      </a:r>
                    </a:p>
                  </a:txBody>
                  <a:tcPr marL="3600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endParaRPr lang="en-GB" sz="8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1.14 (1.09, 1.18)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3.8</a:t>
                      </a:r>
                    </a:p>
                  </a:txBody>
                  <a:tcPr marL="0" marR="7200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005328"/>
                  </a:ext>
                </a:extLst>
              </a:tr>
              <a:tr h="74766"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Hutter et al. 2009</a:t>
                      </a:r>
                    </a:p>
                  </a:txBody>
                  <a:tcPr marL="3600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1.15 (0.58, 2.32)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2.0</a:t>
                      </a:r>
                    </a:p>
                  </a:txBody>
                  <a:tcPr marL="0" marR="7200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708508"/>
                  </a:ext>
                </a:extLst>
              </a:tr>
              <a:tr h="74766"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Das-Munshi et al. 2021</a:t>
                      </a:r>
                      <a:endParaRPr lang="en-GB" sz="800" strike="sng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1.20 (1.11, 1.29)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3.8</a:t>
                      </a:r>
                    </a:p>
                  </a:txBody>
                  <a:tcPr marL="0" marR="7200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8715295"/>
                  </a:ext>
                </a:extLst>
              </a:tr>
              <a:tr h="74766"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Noll et al. 2016</a:t>
                      </a:r>
                      <a:endParaRPr lang="en-GB" sz="800" strike="sng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2.26 (2.09, 2.44)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3.8</a:t>
                      </a:r>
                    </a:p>
                  </a:txBody>
                  <a:tcPr marL="0" marR="7200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42704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Random effects model</a:t>
                      </a: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7200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0.81 (0.70, 0.94)</a:t>
                      </a: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0000"/>
                        </a:lnSpc>
                        <a:buNone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100.0</a:t>
                      </a:r>
                    </a:p>
                  </a:txBody>
                  <a:tcPr marL="0" marR="72000" marT="0" marB="0" anchor="b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514760"/>
                  </a:ext>
                </a:extLst>
              </a:tr>
              <a:tr h="74766">
                <a:tc gridSpan="4"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r>
                        <a:rPr lang="sv-SE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Heterogeneity: </a:t>
                      </a:r>
                      <a:r>
                        <a:rPr lang="sv-SE" sz="800" i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</a:t>
                      </a:r>
                      <a:r>
                        <a:rPr lang="sv-SE" sz="8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sv-SE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=98.7%, </a:t>
                      </a:r>
                      <a:r>
                        <a:rPr lang="el-GR" sz="800" dirty="0">
                          <a:solidFill>
                            <a:schemeClr val="tx1"/>
                          </a:solidFill>
                          <a:effectLst/>
                          <a:latin typeface="+mn-lt"/>
                          <a:sym typeface="Symbol" panose="05050102010706020507" pitchFamily="18" charset="2"/>
                        </a:rPr>
                        <a:t></a:t>
                      </a:r>
                      <a:r>
                        <a:rPr lang="sv-SE" sz="8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sv-SE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=0.1413</a:t>
                      </a: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rtl="0">
                        <a:buNone/>
                      </a:pP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>
                        <a:buNone/>
                      </a:pP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>
                        <a:buNone/>
                      </a:pP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2573629"/>
                  </a:ext>
                </a:extLst>
              </a:tr>
              <a:tr h="74766">
                <a:tc gridSpan="4">
                  <a:txBody>
                    <a:bodyPr/>
                    <a:lstStyle/>
                    <a:p>
                      <a:pPr rtl="0">
                        <a:lnSpc>
                          <a:spcPct val="90000"/>
                        </a:lnSpc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Test for overall effect: z=−2.81 (p=0.0049)</a:t>
                      </a: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rtl="0">
                        <a:buNone/>
                      </a:pP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>
                        <a:buNone/>
                      </a:pP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>
                        <a:buNone/>
                      </a:pP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8836733"/>
                  </a:ext>
                </a:extLst>
              </a:tr>
            </a:tbl>
          </a:graphicData>
        </a:graphic>
      </p:graphicFrame>
      <p:pic>
        <p:nvPicPr>
          <p:cNvPr id="29" name="Picture 28" hidden="1">
            <a:extLst>
              <a:ext uri="{FF2B5EF4-FFF2-40B4-BE49-F238E27FC236}">
                <a16:creationId xmlns:a16="http://schemas.microsoft.com/office/drawing/2014/main" id="{59546A24-04BB-48AA-D222-07D322E2EBAB}"/>
              </a:ext>
            </a:extLst>
          </p:cNvPr>
          <p:cNvPicPr>
            <a:picLocks/>
          </p:cNvPicPr>
          <p:nvPr/>
        </p:nvPicPr>
        <p:blipFill>
          <a:blip r:embed="rId3"/>
          <a:srcRect l="37395" r="25581" b="9671"/>
          <a:stretch>
            <a:fillRect/>
          </a:stretch>
        </p:blipFill>
        <p:spPr>
          <a:xfrm>
            <a:off x="8083326" y="1722892"/>
            <a:ext cx="2221200" cy="39312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09417E1-C4A2-2ED7-4550-DDF8D7E2C2D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 vert="horz" wrap="square" lIns="0" tIns="0" rIns="0" bIns="0" rtlCol="0">
            <a:normAutofit/>
          </a:bodyPr>
          <a:lstStyle/>
          <a:p>
            <a:r>
              <a:rPr lang="en-US"/>
              <a:t>Schizophrenia – Comorbidity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578B1F1-FB79-A8E6-E772-4B37C6866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09624"/>
            <a:ext cx="9213851" cy="332399"/>
          </a:xfr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US" dirty="0"/>
              <a:t>Disparities in diabetes management in mental disorders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2117D3-243D-F4D8-2115-5AB496440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8" y="6102000"/>
            <a:ext cx="10951200" cy="619200"/>
          </a:xfr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US" dirty="0"/>
              <a:t>Data are derived from a systematic review and random‑effects meta‑analysis of studies published from database inception to February 2025, including 49 studies (42 cohort and seven case‑control) and a total of 5,503,712 individuals with diabetes, of whom 838,366 (15.2%) had a diagnosed mental disorder</a:t>
            </a:r>
            <a:endParaRPr lang="en-US" strike="sngStrike" dirty="0"/>
          </a:p>
          <a:p>
            <a:r>
              <a:rPr lang="en-GB" dirty="0"/>
              <a:t>CI=confidence interval; GLP-1=glucagon-like peptide-1; </a:t>
            </a:r>
            <a:r>
              <a:rPr lang="en-GB" dirty="0" err="1"/>
              <a:t>HbA1c</a:t>
            </a:r>
            <a:r>
              <a:rPr lang="en-GB" dirty="0"/>
              <a:t>=glycated haemoglobin; OR=odds ratio</a:t>
            </a:r>
          </a:p>
          <a:p>
            <a:r>
              <a:rPr lang="en-GB" dirty="0"/>
              <a:t>Wagner et al. Lancet Psychiatry 2026;13:112–124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5E3968-D0AA-FB05-EFF4-32CCADB54E45}"/>
              </a:ext>
            </a:extLst>
          </p:cNvPr>
          <p:cNvSpPr txBox="1"/>
          <p:nvPr/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rmAutofit fontScale="92500" lnSpcReduction="10000"/>
          </a:bodyPr>
          <a:lstStyle/>
          <a:p>
            <a:pPr marL="180000" indent="-1800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1400" b="1" dirty="0"/>
              <a:t>Significant negative associations were observed between having any mental disorder and the likelihood of receiving any recommended diabetes monitoring </a:t>
            </a:r>
            <a:br>
              <a:rPr lang="en-US" sz="1400" b="1" dirty="0"/>
            </a:br>
            <a:r>
              <a:rPr lang="en-US" sz="1400" dirty="0"/>
              <a:t>(29 studies, OR=0.81 [95% CI: 0.70, 0.94]; p=0.0049)</a:t>
            </a:r>
          </a:p>
          <a:p>
            <a:pPr marL="180000" indent="-1800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Negative associations were observed for:</a:t>
            </a:r>
          </a:p>
          <a:p>
            <a:pPr marL="637200" lvl="1" indent="-1800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/>
              <a:t>HbA1c measurement </a:t>
            </a:r>
            <a:br>
              <a:rPr lang="en-US" sz="1400" dirty="0"/>
            </a:br>
            <a:r>
              <a:rPr lang="en-US" sz="1400" dirty="0"/>
              <a:t>(24 studies; OR=0.81 [95% CI: 0.68, 0.97]; p=0.024) </a:t>
            </a:r>
          </a:p>
          <a:p>
            <a:pPr marL="637200" lvl="1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/>
              <a:t>Retinal screening </a:t>
            </a:r>
            <a:br>
              <a:rPr lang="en-US" sz="1400" dirty="0"/>
            </a:br>
            <a:r>
              <a:rPr lang="en-US" sz="1400" dirty="0"/>
              <a:t>(21 studies; OR=0.77 [95% CI: 0.63, 0.95]; p=0.013) </a:t>
            </a:r>
          </a:p>
          <a:p>
            <a:pPr marL="637200" lvl="1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/>
              <a:t>Lipid and cholesterol measurement </a:t>
            </a:r>
            <a:br>
              <a:rPr lang="en-US" sz="1400" dirty="0"/>
            </a:br>
            <a:r>
              <a:rPr lang="en-US" sz="1400" dirty="0"/>
              <a:t>(20 studies; OR=0.83 [95% CI: 0.69, 0.99]; p=0.043)</a:t>
            </a:r>
          </a:p>
          <a:p>
            <a:pPr marL="637200" lvl="1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/>
              <a:t>Foot examination </a:t>
            </a:r>
            <a:br>
              <a:rPr lang="en-US" sz="1400" dirty="0"/>
            </a:br>
            <a:r>
              <a:rPr lang="en-US" sz="1400" dirty="0"/>
              <a:t>(11 studies; OR=0.85 [95% CI: 0.76, 0.95]; p=0.0044) </a:t>
            </a:r>
          </a:p>
          <a:p>
            <a:pPr marL="637200" lvl="1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/>
              <a:t>Renal investigation </a:t>
            </a:r>
            <a:br>
              <a:rPr lang="en-US" sz="1400" dirty="0"/>
            </a:br>
            <a:r>
              <a:rPr lang="en-US" sz="1400" dirty="0"/>
              <a:t>(16 studies; OR=0.78 [95% CI: 0.63, 0.96]; p=0.022)</a:t>
            </a:r>
          </a:p>
          <a:p>
            <a:pPr marL="637200" lvl="1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/>
              <a:t>Receiving GLP-1 receptor agonist treatment </a:t>
            </a:r>
            <a:br>
              <a:rPr lang="en-US" sz="1400" dirty="0"/>
            </a:br>
            <a:r>
              <a:rPr lang="en-US" sz="1400" dirty="0"/>
              <a:t>(2 studies; OR=0.26 [95% CI: 0.13, 0.49]; p&lt;0.0001)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EAB160-BAC4-198D-AD60-2CD42F223CFF}"/>
              </a:ext>
            </a:extLst>
          </p:cNvPr>
          <p:cNvSpPr txBox="1"/>
          <p:nvPr/>
        </p:nvSpPr>
        <p:spPr>
          <a:xfrm>
            <a:off x="6422571" y="1263600"/>
            <a:ext cx="50353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/>
              <a:t>Diabetes monitoring in individuals </a:t>
            </a:r>
            <a:br>
              <a:rPr lang="en-US" sz="1500" b="1" dirty="0"/>
            </a:br>
            <a:r>
              <a:rPr lang="en-US" sz="1500" b="1" dirty="0"/>
              <a:t>with versus without mental disorders</a:t>
            </a:r>
            <a:endParaRPr lang="en-GB" sz="1500" b="1" dirty="0"/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ACA314C7-F831-8ED2-C693-DE5314036110}"/>
              </a:ext>
            </a:extLst>
          </p:cNvPr>
          <p:cNvSpPr txBox="1"/>
          <p:nvPr/>
        </p:nvSpPr>
        <p:spPr>
          <a:xfrm>
            <a:off x="6435844" y="5689361"/>
            <a:ext cx="51830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US" sz="800" kern="1200" dirty="0">
                <a:solidFill>
                  <a:srgbClr val="3F1A01"/>
                </a:solidFill>
                <a:effectLst/>
                <a:latin typeface="+mj-lt"/>
                <a:ea typeface="Arial" panose="020B0604020202020204" pitchFamily="34" charset="0"/>
              </a:rPr>
              <a:t>This work is adapted from ‘</a:t>
            </a:r>
            <a:r>
              <a:rPr lang="en-US" sz="800" dirty="0">
                <a:solidFill>
                  <a:srgbClr val="3F1A01"/>
                </a:solidFill>
              </a:rPr>
              <a:t>Disparities in diabetes treatment and monitoring for people with and without mental disorders: a systematic review and meta-analysis</a:t>
            </a:r>
            <a:r>
              <a:rPr lang="en-US" sz="800" kern="1200" dirty="0">
                <a:solidFill>
                  <a:srgbClr val="3F1A01"/>
                </a:solidFill>
                <a:effectLst/>
                <a:latin typeface="+mj-lt"/>
                <a:ea typeface="Arial" panose="020B0604020202020204" pitchFamily="34" charset="0"/>
              </a:rPr>
              <a:t>' by Wagner</a:t>
            </a:r>
            <a:r>
              <a:rPr lang="en-US" sz="800" dirty="0">
                <a:solidFill>
                  <a:srgbClr val="3F1A01"/>
                </a:solidFill>
                <a:latin typeface="+mj-lt"/>
                <a:ea typeface="Arial" panose="020B0604020202020204" pitchFamily="34" charset="0"/>
              </a:rPr>
              <a:t> </a:t>
            </a:r>
            <a:r>
              <a:rPr lang="en-US" sz="800" kern="1200" dirty="0">
                <a:solidFill>
                  <a:srgbClr val="3F1A01"/>
                </a:solidFill>
                <a:effectLst/>
                <a:latin typeface="+mj-lt"/>
                <a:ea typeface="Arial" panose="020B0604020202020204" pitchFamily="34" charset="0"/>
              </a:rPr>
              <a:t>et al. Lancet Psychiatry 2026, used under</a:t>
            </a:r>
            <a:br>
              <a:rPr lang="en-US" sz="800" kern="1200" dirty="0">
                <a:solidFill>
                  <a:srgbClr val="3F1A01"/>
                </a:solidFill>
                <a:effectLst/>
                <a:latin typeface="+mj-lt"/>
                <a:ea typeface="Arial" panose="020B0604020202020204" pitchFamily="34" charset="0"/>
              </a:rPr>
            </a:br>
            <a:r>
              <a:rPr lang="en-US" sz="800" kern="1200" dirty="0">
                <a:solidFill>
                  <a:srgbClr val="3F1A01"/>
                </a:solidFill>
                <a:effectLst/>
                <a:latin typeface="+mj-lt"/>
                <a:ea typeface="Arial" panose="020B0604020202020204" pitchFamily="34" charset="0"/>
              </a:rPr>
              <a:t>CC-BY 4.0. This work is licensed under Creative Commons license CC-BY-SA by The Lundbeck Foundation.</a:t>
            </a:r>
            <a:endParaRPr lang="en-GB" sz="800" dirty="0">
              <a:solidFill>
                <a:srgbClr val="3F1A01"/>
              </a:solidFill>
              <a:effectLst/>
              <a:latin typeface="+mj-lt"/>
              <a:ea typeface="Arial" panose="020B0604020202020204" pitchFamily="34" charset="0"/>
            </a:endParaRP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5D1658E-AD69-8436-37B2-97F4662FE93D}"/>
              </a:ext>
            </a:extLst>
          </p:cNvPr>
          <p:cNvGrpSpPr/>
          <p:nvPr/>
        </p:nvGrpSpPr>
        <p:grpSpPr>
          <a:xfrm>
            <a:off x="7705725" y="1547742"/>
            <a:ext cx="3916360" cy="4561200"/>
            <a:chOff x="7705725" y="1547742"/>
            <a:chExt cx="3916360" cy="4561200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10F4BC98-C8B7-A904-CDFA-EBAD9936B7C9}"/>
                </a:ext>
              </a:extLst>
            </p:cNvPr>
            <p:cNvGrpSpPr/>
            <p:nvPr/>
          </p:nvGrpSpPr>
          <p:grpSpPr>
            <a:xfrm>
              <a:off x="7705725" y="1547742"/>
              <a:ext cx="2696725" cy="4561200"/>
              <a:chOff x="7705725" y="1547742"/>
              <a:chExt cx="2696725" cy="4561200"/>
            </a:xfrm>
          </p:grpSpPr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C7DED425-A2E0-BCC9-94BE-F9535E89E0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10341" y="1917700"/>
                <a:ext cx="0" cy="3628229"/>
              </a:xfrm>
              <a:prstGeom prst="line">
                <a:avLst/>
              </a:prstGeom>
              <a:ln w="9525" cap="sq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D8F4C583-0ADB-7A93-4B13-D1F0A82AB3CF}"/>
                  </a:ext>
                </a:extLst>
              </p:cNvPr>
              <p:cNvSpPr/>
              <p:nvPr/>
            </p:nvSpPr>
            <p:spPr>
              <a:xfrm>
                <a:off x="8643937" y="1938339"/>
                <a:ext cx="1524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578F8C5-D537-0F87-04D9-B647F934E4ED}"/>
                  </a:ext>
                </a:extLst>
              </p:cNvPr>
              <p:cNvSpPr/>
              <p:nvPr/>
            </p:nvSpPr>
            <p:spPr>
              <a:xfrm>
                <a:off x="8681442" y="2057411"/>
                <a:ext cx="88105" cy="5028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46A30CC1-7999-061F-9FF8-2F129231EE2B}"/>
                  </a:ext>
                </a:extLst>
              </p:cNvPr>
              <p:cNvSpPr/>
              <p:nvPr/>
            </p:nvSpPr>
            <p:spPr>
              <a:xfrm>
                <a:off x="8681442" y="2154023"/>
                <a:ext cx="143471" cy="792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F085B7C-560B-B04C-C179-0C3B63AE9C8F}"/>
                  </a:ext>
                </a:extLst>
              </p:cNvPr>
              <p:cNvSpPr/>
              <p:nvPr/>
            </p:nvSpPr>
            <p:spPr>
              <a:xfrm>
                <a:off x="8835823" y="2275762"/>
                <a:ext cx="104400" cy="576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3CDD2DFF-5AA1-769C-5322-770263F5F3D7}"/>
                  </a:ext>
                </a:extLst>
              </p:cNvPr>
              <p:cNvSpPr/>
              <p:nvPr/>
            </p:nvSpPr>
            <p:spPr>
              <a:xfrm>
                <a:off x="8940223" y="2373988"/>
                <a:ext cx="151200" cy="792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2CE5A04A-5EAE-1327-2994-B4F60398A5CC}"/>
                  </a:ext>
                </a:extLst>
              </p:cNvPr>
              <p:cNvSpPr/>
              <p:nvPr/>
            </p:nvSpPr>
            <p:spPr>
              <a:xfrm>
                <a:off x="8957383" y="2483695"/>
                <a:ext cx="151200" cy="792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5597A7D1-DCB3-36DE-9BC1-0F820C2EE860}"/>
                  </a:ext>
                </a:extLst>
              </p:cNvPr>
              <p:cNvSpPr/>
              <p:nvPr/>
            </p:nvSpPr>
            <p:spPr>
              <a:xfrm>
                <a:off x="8980523" y="2593402"/>
                <a:ext cx="142046" cy="792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92FF98A2-93B3-6732-EE8C-D7E3391DC351}"/>
                  </a:ext>
                </a:extLst>
              </p:cNvPr>
              <p:cNvSpPr/>
              <p:nvPr/>
            </p:nvSpPr>
            <p:spPr>
              <a:xfrm>
                <a:off x="9018019" y="2703109"/>
                <a:ext cx="154556" cy="792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6EC35214-2065-1B86-E8DB-59B5FC08EC71}"/>
                  </a:ext>
                </a:extLst>
              </p:cNvPr>
              <p:cNvSpPr/>
              <p:nvPr/>
            </p:nvSpPr>
            <p:spPr>
              <a:xfrm>
                <a:off x="9068023" y="2815026"/>
                <a:ext cx="154558" cy="792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AD2E089A-9EF9-06C8-D822-93088DC495FE}"/>
                  </a:ext>
                </a:extLst>
              </p:cNvPr>
              <p:cNvSpPr/>
              <p:nvPr/>
            </p:nvSpPr>
            <p:spPr>
              <a:xfrm>
                <a:off x="9095716" y="2923333"/>
                <a:ext cx="141153" cy="792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3D7B393D-BE8B-0A1B-7E59-85D8DD2E0773}"/>
                  </a:ext>
                </a:extLst>
              </p:cNvPr>
              <p:cNvSpPr/>
              <p:nvPr/>
            </p:nvSpPr>
            <p:spPr>
              <a:xfrm>
                <a:off x="9114766" y="3032871"/>
                <a:ext cx="150678" cy="792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0EAF715E-D437-2DF8-D3A4-66566836A2B0}"/>
                  </a:ext>
                </a:extLst>
              </p:cNvPr>
              <p:cNvSpPr/>
              <p:nvPr/>
            </p:nvSpPr>
            <p:spPr>
              <a:xfrm>
                <a:off x="9124291" y="3142409"/>
                <a:ext cx="155439" cy="792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F4111E7A-7A45-C404-F08F-A670BEBC5C5D}"/>
                  </a:ext>
                </a:extLst>
              </p:cNvPr>
              <p:cNvSpPr/>
              <p:nvPr/>
            </p:nvSpPr>
            <p:spPr>
              <a:xfrm>
                <a:off x="9131435" y="3251947"/>
                <a:ext cx="155439" cy="792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9FF32F64-2C50-2426-649E-23A70AFF81D6}"/>
                  </a:ext>
                </a:extLst>
              </p:cNvPr>
              <p:cNvSpPr/>
              <p:nvPr/>
            </p:nvSpPr>
            <p:spPr>
              <a:xfrm>
                <a:off x="9144862" y="3361484"/>
                <a:ext cx="149158" cy="8418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8181C1C7-6731-3833-311B-12E2286A5A20}"/>
                  </a:ext>
                </a:extLst>
              </p:cNvPr>
              <p:cNvSpPr/>
              <p:nvPr/>
            </p:nvSpPr>
            <p:spPr>
              <a:xfrm>
                <a:off x="9154812" y="3480939"/>
                <a:ext cx="129682" cy="67125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CBC4061F-365D-CA44-EC41-880239C30835}"/>
                  </a:ext>
                </a:extLst>
              </p:cNvPr>
              <p:cNvSpPr/>
              <p:nvPr/>
            </p:nvSpPr>
            <p:spPr>
              <a:xfrm>
                <a:off x="9160770" y="3582877"/>
                <a:ext cx="166585" cy="8418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3D4F9B72-965B-B07E-A4C1-5E951BF6A10D}"/>
                  </a:ext>
                </a:extLst>
              </p:cNvPr>
              <p:cNvSpPr/>
              <p:nvPr/>
            </p:nvSpPr>
            <p:spPr>
              <a:xfrm>
                <a:off x="9163916" y="3693913"/>
                <a:ext cx="161060" cy="82751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64B3E395-1F94-D74E-D8FD-766BE137F62F}"/>
                  </a:ext>
                </a:extLst>
              </p:cNvPr>
              <p:cNvSpPr/>
              <p:nvPr/>
            </p:nvSpPr>
            <p:spPr>
              <a:xfrm>
                <a:off x="9219441" y="3801072"/>
                <a:ext cx="141253" cy="8036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D7628E7A-EA31-BBE9-32C5-B6B7FEE44877}"/>
                  </a:ext>
                </a:extLst>
              </p:cNvPr>
              <p:cNvSpPr/>
              <p:nvPr/>
            </p:nvSpPr>
            <p:spPr>
              <a:xfrm>
                <a:off x="9250010" y="3910610"/>
                <a:ext cx="151165" cy="8036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1112224D-F773-EBCA-30E5-167B6D99CC89}"/>
                  </a:ext>
                </a:extLst>
              </p:cNvPr>
              <p:cNvSpPr/>
              <p:nvPr/>
            </p:nvSpPr>
            <p:spPr>
              <a:xfrm>
                <a:off x="9248246" y="4022528"/>
                <a:ext cx="148167" cy="8036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8CF66416-3313-4D10-194C-4425500B670E}"/>
                  </a:ext>
                </a:extLst>
              </p:cNvPr>
              <p:cNvSpPr/>
              <p:nvPr/>
            </p:nvSpPr>
            <p:spPr>
              <a:xfrm>
                <a:off x="9261267" y="4132064"/>
                <a:ext cx="148167" cy="85131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1C73BB93-E002-EA30-3CC0-5D190E1B2F04}"/>
                  </a:ext>
                </a:extLst>
              </p:cNvPr>
              <p:cNvSpPr/>
              <p:nvPr/>
            </p:nvSpPr>
            <p:spPr>
              <a:xfrm>
                <a:off x="9261266" y="4239223"/>
                <a:ext cx="148167" cy="85131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E4941934-0557-C885-E453-471C956E1908}"/>
                  </a:ext>
                </a:extLst>
              </p:cNvPr>
              <p:cNvSpPr/>
              <p:nvPr/>
            </p:nvSpPr>
            <p:spPr>
              <a:xfrm>
                <a:off x="9270206" y="4351141"/>
                <a:ext cx="148167" cy="8274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2EB3D008-BAE0-CB4F-41FF-F392E5B54685}"/>
                  </a:ext>
                </a:extLst>
              </p:cNvPr>
              <p:cNvSpPr/>
              <p:nvPr/>
            </p:nvSpPr>
            <p:spPr>
              <a:xfrm>
                <a:off x="9277349" y="4458296"/>
                <a:ext cx="148167" cy="8274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172F041E-454A-E21B-5425-4E5F0C067780}"/>
                  </a:ext>
                </a:extLst>
              </p:cNvPr>
              <p:cNvSpPr/>
              <p:nvPr/>
            </p:nvSpPr>
            <p:spPr>
              <a:xfrm>
                <a:off x="9303545" y="4572555"/>
                <a:ext cx="133350" cy="7560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96B73699-6D80-B10A-BC93-862385CF9044}"/>
                  </a:ext>
                </a:extLst>
              </p:cNvPr>
              <p:cNvSpPr/>
              <p:nvPr/>
            </p:nvSpPr>
            <p:spPr>
              <a:xfrm>
                <a:off x="9322329" y="4677354"/>
                <a:ext cx="148167" cy="8274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80CE635C-A03F-AA99-3F7D-B9A96109F8A1}"/>
                  </a:ext>
                </a:extLst>
              </p:cNvPr>
              <p:cNvSpPr/>
              <p:nvPr/>
            </p:nvSpPr>
            <p:spPr>
              <a:xfrm>
                <a:off x="9355933" y="4798575"/>
                <a:ext cx="102344" cy="67125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43F0A87D-5458-0058-B8FD-193CEDDF75F2}"/>
                  </a:ext>
                </a:extLst>
              </p:cNvPr>
              <p:cNvSpPr/>
              <p:nvPr/>
            </p:nvSpPr>
            <p:spPr>
              <a:xfrm>
                <a:off x="9350759" y="4900903"/>
                <a:ext cx="148167" cy="8274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279081A0-ADBC-36D7-7ACB-7AFEFD6803F3}"/>
                  </a:ext>
                </a:extLst>
              </p:cNvPr>
              <p:cNvSpPr/>
              <p:nvPr/>
            </p:nvSpPr>
            <p:spPr>
              <a:xfrm>
                <a:off x="9700116" y="5009450"/>
                <a:ext cx="148167" cy="8274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13030F1-F835-C288-298B-22279A5CA8B9}"/>
                  </a:ext>
                </a:extLst>
              </p:cNvPr>
              <p:cNvSpPr txBox="1"/>
              <p:nvPr/>
            </p:nvSpPr>
            <p:spPr>
              <a:xfrm>
                <a:off x="10044112" y="5543553"/>
                <a:ext cx="32893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800" dirty="0"/>
                  <a:t>5.0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9CFA9BB-70AE-F052-CAC9-FCA510B645FF}"/>
                  </a:ext>
                </a:extLst>
              </p:cNvPr>
              <p:cNvSpPr txBox="1"/>
              <p:nvPr/>
            </p:nvSpPr>
            <p:spPr>
              <a:xfrm>
                <a:off x="9538029" y="5543553"/>
                <a:ext cx="32893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800" dirty="0"/>
                  <a:t>2.0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8101DB4-3DAF-ED82-521E-E4A15447D1D3}"/>
                  </a:ext>
                </a:extLst>
              </p:cNvPr>
              <p:cNvSpPr txBox="1"/>
              <p:nvPr/>
            </p:nvSpPr>
            <p:spPr>
              <a:xfrm>
                <a:off x="9158550" y="5543553"/>
                <a:ext cx="32893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800" dirty="0"/>
                  <a:t>1.0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04EF8F1-E3B6-A1BA-6D05-0AD667B78191}"/>
                  </a:ext>
                </a:extLst>
              </p:cNvPr>
              <p:cNvSpPr txBox="1"/>
              <p:nvPr/>
            </p:nvSpPr>
            <p:spPr>
              <a:xfrm>
                <a:off x="8776690" y="5543553"/>
                <a:ext cx="32893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800" dirty="0"/>
                  <a:t>0.5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9F34AED-6752-2569-6BF7-A5BA5F3B3D72}"/>
                  </a:ext>
                </a:extLst>
              </p:cNvPr>
              <p:cNvSpPr txBox="1"/>
              <p:nvPr/>
            </p:nvSpPr>
            <p:spPr>
              <a:xfrm>
                <a:off x="8270315" y="5543553"/>
                <a:ext cx="32893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800" dirty="0"/>
                  <a:t>0.2</a:t>
                </a:r>
              </a:p>
            </p:txBody>
          </p:sp>
          <p:graphicFrame>
            <p:nvGraphicFramePr>
              <p:cNvPr id="16" name="Chart 15">
                <a:extLst>
                  <a:ext uri="{FF2B5EF4-FFF2-40B4-BE49-F238E27FC236}">
                    <a16:creationId xmlns:a16="http://schemas.microsoft.com/office/drawing/2014/main" id="{69DCF824-5DC5-CD4B-D2AD-41F24A92A38F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587814880"/>
                  </p:ext>
                </p:extLst>
              </p:nvPr>
            </p:nvGraphicFramePr>
            <p:xfrm>
              <a:off x="7705725" y="1547742"/>
              <a:ext cx="2696725" cy="45612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7F4BB29A-B841-598D-E153-D41EE0D651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208580" y="5545931"/>
                <a:ext cx="0" cy="38100"/>
              </a:xfrm>
              <a:prstGeom prst="line">
                <a:avLst/>
              </a:prstGeom>
              <a:ln w="9525" cap="sq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CBF05DF8-FAEA-194E-AB61-225CCF2A1F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02497" y="5545931"/>
                <a:ext cx="0" cy="38100"/>
              </a:xfrm>
              <a:prstGeom prst="line">
                <a:avLst/>
              </a:prstGeom>
              <a:ln w="9525" cap="sq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31E6623F-FD8A-A361-AB2C-2C9241A277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23018" y="5545931"/>
                <a:ext cx="0" cy="38100"/>
              </a:xfrm>
              <a:prstGeom prst="line">
                <a:avLst/>
              </a:prstGeom>
              <a:ln w="9525" cap="sq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9B0D3C53-B897-4C36-28D7-129FF6FF69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41158" y="5545931"/>
                <a:ext cx="0" cy="38100"/>
              </a:xfrm>
              <a:prstGeom prst="line">
                <a:avLst/>
              </a:prstGeom>
              <a:ln w="9525" cap="sq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135704CF-BA9C-9A8F-6CC3-B5236C53437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34783" y="5545931"/>
                <a:ext cx="0" cy="38100"/>
              </a:xfrm>
              <a:prstGeom prst="line">
                <a:avLst/>
              </a:prstGeom>
              <a:ln w="9525" cap="sq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8A366668-7BAE-12E3-4CB8-89591D9CB030}"/>
                </a:ext>
              </a:extLst>
            </p:cNvPr>
            <p:cNvSpPr/>
            <p:nvPr/>
          </p:nvSpPr>
          <p:spPr>
            <a:xfrm>
              <a:off x="10177463" y="5148262"/>
              <a:ext cx="1444622" cy="200025"/>
            </a:xfrm>
            <a:prstGeom prst="rect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636798708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A27838A-643E-4673-9B73-4C66BBD216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9AE9F05-DA2D-4B16-9965-37043D7D9979}">
  <ds:schemaRefs>
    <ds:schemaRef ds:uri="28627d7c-4416-4bc1-86cf-ca6c3a42a8f2"/>
    <ds:schemaRef ds:uri="http://purl.org/dc/terms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08562aa6-c0ad-4fb9-8a82-15409d3a28b4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784</Words>
  <Application>Microsoft Office PowerPoint</Application>
  <PresentationFormat>Widescreen</PresentationFormat>
  <Paragraphs>118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Neurotorium - PowerPoint-Skabelon - 2022-01-28</vt:lpstr>
      <vt:lpstr>Disparities in diabetes management in mental disorders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96</cp:revision>
  <dcterms:created xsi:type="dcterms:W3CDTF">2026-02-02T13:01:55Z</dcterms:created>
  <dcterms:modified xsi:type="dcterms:W3CDTF">2026-06-04T07:13:38Z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