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94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Fiedorowicz J,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Poddighe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L, et al. Disparities in screening and treatment of cardiovascular diseases in patients with mental disorders across the world: systematic review and meta-analysis of 47 observational studies. Am J Psychiatry 2021; 178: 793–803.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352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1921-0163-0D21-1693-401AE06B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4D2A52-C38F-256A-4A5F-ED0941305E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wrap="square">
            <a:normAutofit/>
          </a:bodyPr>
          <a:lstStyle/>
          <a:p>
            <a:r>
              <a:rPr lang="en-GB"/>
              <a:t>Schizophrenia – Comorbidity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682547-9E06-3A7F-E6CB-184EC009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b">
            <a:normAutofit/>
          </a:bodyPr>
          <a:lstStyle/>
          <a:p>
            <a:r>
              <a:rPr lang="en-US" dirty="0"/>
              <a:t>Disparities in CVD management in schizophrenia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EDA5DC-27AC-63FF-2A2B-7085A62B540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People with mental disorders, especially those with SSD, have </a:t>
            </a:r>
            <a:r>
              <a:rPr lang="en-GB" b="1" dirty="0">
                <a:solidFill>
                  <a:schemeClr val="tx1"/>
                </a:solidFill>
              </a:rPr>
              <a:t>less access to CVD procedures </a:t>
            </a:r>
            <a:r>
              <a:rPr lang="en-GB" dirty="0">
                <a:solidFill>
                  <a:schemeClr val="tx1"/>
                </a:solidFill>
              </a:rPr>
              <a:t>compared with people without mental disorders</a:t>
            </a:r>
          </a:p>
          <a:p>
            <a:r>
              <a:rPr lang="en-GB" b="1" dirty="0">
                <a:solidFill>
                  <a:schemeClr val="tx1"/>
                </a:solidFill>
              </a:rPr>
              <a:t>People with SSD had lower rates of screening or treatment for any: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CVD (29 studies; OR=0.615 [95% CI: 0.564, 0.671]; p&lt;0.001)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CAD (21 studies; OR=0.564 [95% CI: 0.513, 0.620]; p&lt;0.001)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CBVD (5 studies; OR=0.717 [95% CI: 0.626, 0.821]; p&lt;0.001)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Mixed CVDs (6 studies; OR=0.764 [95% CI: 0.674, 0.866]; p&lt;0.001)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07B3-3A49-6FDF-C068-7B47D41650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5964865"/>
            <a:ext cx="10951200" cy="756335"/>
          </a:xfrm>
        </p:spPr>
        <p:txBody>
          <a:bodyPr anchor="b">
            <a:noAutofit/>
          </a:bodyPr>
          <a:lstStyle/>
          <a:p>
            <a:r>
              <a:rPr lang="en-US" baseline="30000" dirty="0" err="1"/>
              <a:t>a</a:t>
            </a:r>
            <a:r>
              <a:rPr lang="en-US" dirty="0" err="1"/>
              <a:t>OR</a:t>
            </a:r>
            <a:r>
              <a:rPr lang="en-US" dirty="0"/>
              <a:t>&lt;1 indicates lower rates in people with SSD</a:t>
            </a:r>
          </a:p>
          <a:p>
            <a:r>
              <a:rPr lang="en-US" dirty="0"/>
              <a:t>Data are derived from a systematic review and random‑effects meta‑analysis of observational studies comparing CVD management in individuals with and without mental disorders on 31 July 2020. The final dataset included 47 studies (24,400,452 participants); 1,283,602 participants had a diagnosed mental disorder, of whom 279,177 (21.8%) had an SSD diagnosis</a:t>
            </a:r>
            <a:endParaRPr lang="en-GB" strike="sngStrike" dirty="0"/>
          </a:p>
          <a:p>
            <a:r>
              <a:rPr lang="en-GB" dirty="0"/>
              <a:t>CAD=coronary artery disease; CBVD=cerebrovascular disease; CI=confidence interval; CVD=cardiovascular disease; OR=odds ratio; SSD=schizophrenia-spectrum disorders</a:t>
            </a:r>
          </a:p>
          <a:p>
            <a:r>
              <a:rPr lang="en-GB" dirty="0" err="1"/>
              <a:t>Solmi</a:t>
            </a:r>
            <a:r>
              <a:rPr lang="en-GB" dirty="0"/>
              <a:t> et al. Am J Psychiatry 2021;178:793–803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B30D09-FED7-E697-9505-9CC70AB17AFA}"/>
              </a:ext>
            </a:extLst>
          </p:cNvPr>
          <p:cNvSpPr txBox="1"/>
          <p:nvPr/>
        </p:nvSpPr>
        <p:spPr>
          <a:xfrm>
            <a:off x="6230938" y="1263600"/>
            <a:ext cx="522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5">
                    <a:lumMod val="50000"/>
                  </a:schemeClr>
                </a:solidFill>
              </a:rPr>
              <a:t>Frequency of specific procedures and medications for CVDs in patients with versus without SSD</a:t>
            </a:r>
            <a:endParaRPr lang="en-GB" sz="1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A683C5-A089-6957-9FB5-88DBB239C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084471"/>
              </p:ext>
            </p:extLst>
          </p:nvPr>
        </p:nvGraphicFramePr>
        <p:xfrm>
          <a:off x="6242053" y="1799754"/>
          <a:ext cx="5410197" cy="405681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82947">
                  <a:extLst>
                    <a:ext uri="{9D8B030D-6E8A-4147-A177-3AD203B41FA5}">
                      <a16:colId xmlns:a16="http://schemas.microsoft.com/office/drawing/2014/main" val="739392182"/>
                    </a:ext>
                  </a:extLst>
                </a:gridCol>
                <a:gridCol w="2127250">
                  <a:extLst>
                    <a:ext uri="{9D8B030D-6E8A-4147-A177-3AD203B41FA5}">
                      <a16:colId xmlns:a16="http://schemas.microsoft.com/office/drawing/2014/main" val="3401214278"/>
                    </a:ext>
                  </a:extLst>
                </a:gridCol>
              </a:tblGrid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Procedure/medication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OR (all p&lt;0.05)</a:t>
                      </a:r>
                      <a:r>
                        <a:rPr lang="en-GB" sz="1400" baseline="30000" dirty="0"/>
                        <a:t>a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77517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Catheterization in CAD</a:t>
                      </a:r>
                    </a:p>
                  </a:txBody>
                  <a:tcP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0.505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515465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Revascularization in CAD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0.559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364736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Coronary artery bypass grafting in CAD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0.504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01731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Intravenous thrombolysis in stroke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0.716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63069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Medications in CVD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0.701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983082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Antiplatelets/anticoagulants in CVD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0.735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49233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Lipid-lowering in CVD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0.613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626534"/>
                  </a:ext>
                </a:extLst>
              </a:tr>
              <a:tr h="45075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Beta-blockers in CVD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0.691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006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17085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350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Disparities in CVD management in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97</cp:revision>
  <dcterms:created xsi:type="dcterms:W3CDTF">2026-02-02T13:01:55Z</dcterms:created>
  <dcterms:modified xsi:type="dcterms:W3CDTF">2026-06-04T07:13:43Z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