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10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007E8-2B84-428C-981F-5F40E5EA1D90}">
          <p14:sldIdLst>
            <p14:sldId id="11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92" userDrawn="1">
          <p15:clr>
            <a:srgbClr val="A4A3A4"/>
          </p15:clr>
        </p15:guide>
        <p15:guide id="2" pos="774" userDrawn="1">
          <p15:clr>
            <a:srgbClr val="A4A3A4"/>
          </p15:clr>
        </p15:guide>
        <p15:guide id="3" pos="5315" userDrawn="1">
          <p15:clr>
            <a:srgbClr val="A4A3A4"/>
          </p15:clr>
        </p15:guide>
        <p15:guide id="4" pos="7319" userDrawn="1">
          <p15:clr>
            <a:srgbClr val="A4A3A4"/>
          </p15:clr>
        </p15:guide>
        <p15:guide id="5" orient="horz" pos="1208" userDrawn="1">
          <p15:clr>
            <a:srgbClr val="A4A3A4"/>
          </p15:clr>
        </p15:guide>
        <p15:guide id="6" orient="horz" pos="3846" userDrawn="1">
          <p15:clr>
            <a:srgbClr val="A4A3A4"/>
          </p15:clr>
        </p15:guide>
        <p15:guide id="7" orient="horz" pos="2028" userDrawn="1">
          <p15:clr>
            <a:srgbClr val="A4A3A4"/>
          </p15:clr>
        </p15:guide>
        <p15:guide id="8" orient="horz" pos="2251" userDrawn="1">
          <p15:clr>
            <a:srgbClr val="A4A3A4"/>
          </p15:clr>
        </p15:guide>
        <p15:guide id="9" pos="6431" userDrawn="1">
          <p15:clr>
            <a:srgbClr val="A4A3A4"/>
          </p15:clr>
        </p15:guide>
        <p15:guide id="10" orient="horz" pos="33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394BA15C-9282-705D-EBC0-DCB13C01EDEA}" name="Charlie Kent" initials="CK" userId="136145168765e5ab" providerId="Windows Live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CA4FFD7F-118D-6D1B-033C-FF22388A2A8E}" name="Fact check " initials="JS" userId="Fact check 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94C370A1-4AED-0C13-4D86-49DFA89BCE0B}" name="Prime" initials="P" userId="Prim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823B77FA-F364-2592-D031-FC2474D9E550}" name="Merete Nordentoft" initials="MN" userId="S::bvx371@ku.dk::fcfa946c-a27e-4294-b884-96f6e6ba76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F3C"/>
    <a:srgbClr val="DEABB1"/>
    <a:srgbClr val="F1DEDF"/>
    <a:srgbClr val="A7C5DE"/>
    <a:srgbClr val="CC7E87"/>
    <a:srgbClr val="DCE7F0"/>
    <a:srgbClr val="79A5CE"/>
    <a:srgbClr val="C45463"/>
    <a:srgbClr val="F0DEDF"/>
    <a:srgbClr val="F1D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E1A25-B0E7-491B-AA92-5EDDDAA122EC}" v="1" dt="2026-06-03T08:46:08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70719" autoAdjust="0"/>
  </p:normalViewPr>
  <p:slideViewPr>
    <p:cSldViewPr snapToGrid="0">
      <p:cViewPr varScale="1">
        <p:scale>
          <a:sx n="75" d="100"/>
          <a:sy n="75" d="100"/>
        </p:scale>
        <p:origin x="900" y="72"/>
      </p:cViewPr>
      <p:guideLst>
        <p:guide orient="horz" pos="3492"/>
        <p:guide pos="774"/>
        <p:guide pos="5315"/>
        <p:guide pos="7319"/>
        <p:guide orient="horz" pos="1208"/>
        <p:guide orient="horz" pos="3846"/>
        <p:guide orient="horz" pos="2028"/>
        <p:guide orient="horz" pos="2251"/>
        <p:guide pos="6431"/>
        <p:guide orient="horz" pos="332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89" d="100"/>
          <a:sy n="89" d="100"/>
        </p:scale>
        <p:origin x="3816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4C92FF-4150-A19B-9D1F-27EBDEFDF3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C64D8-18C3-78C9-755F-A5F082AC4F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A7CA-41A8-4F05-9A76-A38EF568D57E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60C45-2D8C-2B84-265C-6B680D7045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A9984-FAE3-3A9D-339F-F2BAEC48D0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75CBF-5238-4E2F-8A43-A3D15D313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3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E6557-7B6D-C51F-E60C-215A7755F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1538D4-69D7-8781-A131-5A0D76B6E1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D03DA9-E0B8-47F8-8863-02BF78269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768" y="4751984"/>
            <a:ext cx="5438140" cy="4569817"/>
          </a:xfrm>
        </p:spPr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Firth J, Miola A, et al. Disparities in cancer screening in people with mental illness across the world versus the general population: prevalence and comparative meta-analysis including 4 717 839 people. Lancet Psychiatry 2020; 7: 52–63. 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6C1CD-2B4E-82A1-C077-309E56352B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C2873-EBE5-CF42-9E30-7832FC02D1D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731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layout you prefer and it will be applied to the new slide</a:t>
            </a:r>
            <a:endParaRPr lang="en-GB" sz="100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Arial" panose="020B0604020202020204" pitchFamily="34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40">
          <p15:clr>
            <a:srgbClr val="F26B43"/>
          </p15:clr>
        </p15:guide>
        <p15:guide id="17" pos="3840" userDrawn="1">
          <p15:clr>
            <a:srgbClr val="F26B43"/>
          </p15:clr>
        </p15:guide>
        <p15:guide id="26" pos="7339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7" orient="horz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619D7-50BB-0966-8ECE-6B0271B6E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1FD1C6-E372-0C3C-8236-D63AECB27CF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 dirty="0"/>
              <a:t>Schizophrenia – Comorbidity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C85336-51D4-5429-A59A-A944900CB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/>
          <a:lstStyle/>
          <a:p>
            <a:r>
              <a:rPr lang="en-US" dirty="0"/>
              <a:t>Disparities in cancer management in schizophrenia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E00C04-E37B-068F-57F4-ED5B8F878A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5867737"/>
            <a:ext cx="10951200" cy="853463"/>
          </a:xfrm>
        </p:spPr>
        <p:txBody>
          <a:bodyPr>
            <a:noAutofit/>
          </a:bodyPr>
          <a:lstStyle/>
          <a:p>
            <a:r>
              <a:rPr lang="en-US" baseline="30000" dirty="0" err="1"/>
              <a:t>a</a:t>
            </a:r>
            <a:r>
              <a:rPr lang="en-US" dirty="0" err="1"/>
              <a:t>Studies</a:t>
            </a:r>
            <a:r>
              <a:rPr lang="en-US" dirty="0"/>
              <a:t> adjusted for age, </a:t>
            </a:r>
            <a:r>
              <a:rPr lang="en-US" dirty="0" err="1"/>
              <a:t>behavioural</a:t>
            </a:r>
            <a:r>
              <a:rPr lang="en-US" dirty="0"/>
              <a:t> risk, body dissatisfaction, BMI, comorbidity, country of origin, educational level, employment status, ethnicity, health-services use, insurance status, marital status, number of inpatient episodes, region, smoking status, social deprivation, socioeconomic status, type of mental disorder, and urbanicity</a:t>
            </a:r>
            <a:endParaRPr lang="en-US" strike="sngStrike" dirty="0"/>
          </a:p>
          <a:p>
            <a:r>
              <a:rPr lang="en-US" dirty="0"/>
              <a:t>Data are from a systematic review and meta‑analysis of observational studies through to 5 May 2019; 47 publications (46 samples) contributed data on 4,717,839 individuals (501,559 with mental illness and 4,216,280 healthy control individuals) </a:t>
            </a:r>
          </a:p>
          <a:p>
            <a:r>
              <a:rPr lang="en-US" dirty="0"/>
              <a:t>BMI=body mass index; CI=confidence interval; OR=odds ratio</a:t>
            </a:r>
          </a:p>
          <a:p>
            <a:r>
              <a:rPr lang="en-GB" dirty="0"/>
              <a:t>Solmi et al. Lancet Psychiatry 2020;7:52–63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5773F5-966D-F322-9738-DC58D3426DFD}"/>
              </a:ext>
            </a:extLst>
          </p:cNvPr>
          <p:cNvSpPr txBox="1"/>
          <p:nvPr/>
        </p:nvSpPr>
        <p:spPr>
          <a:xfrm>
            <a:off x="4332514" y="1263600"/>
            <a:ext cx="74022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accent5">
                    <a:lumMod val="50000"/>
                  </a:schemeClr>
                </a:solidFill>
              </a:rPr>
              <a:t>Disparities in cancer screening by schizophrenia versus the general population</a:t>
            </a:r>
            <a:endParaRPr lang="en-GB" sz="15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0ABAA24-A2EF-3FBF-3FD2-FB8B70928222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8" y="1416785"/>
            <a:ext cx="3659273" cy="441521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Screening occurred in significantly </a:t>
            </a:r>
            <a:r>
              <a:rPr lang="en-US" b="1" dirty="0">
                <a:solidFill>
                  <a:schemeClr val="tx1"/>
                </a:solidFill>
              </a:rPr>
              <a:t>fewer people with mental illness </a:t>
            </a:r>
            <a:r>
              <a:rPr lang="en-US" dirty="0">
                <a:solidFill>
                  <a:schemeClr val="tx1"/>
                </a:solidFill>
              </a:rPr>
              <a:t>than in people without for:</a:t>
            </a:r>
          </a:p>
          <a:p>
            <a:pPr lvl="1"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</a:rPr>
              <a:t>Any cancer (37 studies, OR=0.76</a:t>
            </a:r>
            <a:r>
              <a:rPr lang="en-GB" sz="1200" dirty="0">
                <a:solidFill>
                  <a:schemeClr val="tx1"/>
                </a:solidFill>
              </a:rPr>
              <a:t> [</a:t>
            </a:r>
            <a:r>
              <a:rPr lang="en-US" sz="1200" dirty="0">
                <a:solidFill>
                  <a:schemeClr val="tx1"/>
                </a:solidFill>
              </a:rPr>
              <a:t>95% CI: 0.72, 0.79]; p&lt;0.001) </a:t>
            </a:r>
          </a:p>
          <a:p>
            <a:pPr lvl="1"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</a:rPr>
              <a:t>Breast cancer (27 studies, OR=0.65</a:t>
            </a:r>
            <a:r>
              <a:rPr lang="en-GB" sz="1200" dirty="0">
                <a:solidFill>
                  <a:schemeClr val="tx1"/>
                </a:solidFill>
              </a:rPr>
              <a:t> [</a:t>
            </a:r>
            <a:r>
              <a:rPr lang="en-US" sz="1200" dirty="0">
                <a:solidFill>
                  <a:schemeClr val="tx1"/>
                </a:solidFill>
              </a:rPr>
              <a:t>95% CI: 0.60, 0.71]; p&lt;0.001) </a:t>
            </a:r>
          </a:p>
          <a:p>
            <a:pPr lvl="1"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</a:rPr>
              <a:t>Cervical cancer (23 studies, OR=0.89</a:t>
            </a:r>
            <a:r>
              <a:rPr lang="en-GB" sz="1200" dirty="0">
                <a:solidFill>
                  <a:schemeClr val="tx1"/>
                </a:solidFill>
              </a:rPr>
              <a:t> [</a:t>
            </a:r>
            <a:r>
              <a:rPr lang="en-US" sz="1200" dirty="0">
                <a:solidFill>
                  <a:schemeClr val="tx1"/>
                </a:solidFill>
              </a:rPr>
              <a:t>95% CI: 0.84, 0.95]; p&lt;0.001)</a:t>
            </a:r>
          </a:p>
          <a:p>
            <a:pPr lvl="1"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</a:rPr>
              <a:t>Prostate cancer (4 studies, OR=0.78</a:t>
            </a:r>
            <a:r>
              <a:rPr lang="en-GB" sz="1200" dirty="0">
                <a:solidFill>
                  <a:schemeClr val="tx1"/>
                </a:solidFill>
              </a:rPr>
              <a:t> [</a:t>
            </a:r>
            <a:r>
              <a:rPr lang="en-US" sz="1200" dirty="0">
                <a:solidFill>
                  <a:schemeClr val="tx1"/>
                </a:solidFill>
              </a:rPr>
              <a:t>95% CI: 0.70, 0.86]; p&lt;0.001)</a:t>
            </a:r>
          </a:p>
          <a:p>
            <a:r>
              <a:rPr lang="en-US" dirty="0">
                <a:solidFill>
                  <a:schemeClr val="tx1"/>
                </a:solidFill>
              </a:rPr>
              <a:t>In people with schizophrenia, screening was significantly less likely than in controls for </a:t>
            </a:r>
            <a:r>
              <a:rPr lang="en-US" b="1" dirty="0">
                <a:solidFill>
                  <a:schemeClr val="tx1"/>
                </a:solidFill>
              </a:rPr>
              <a:t>any cancer, breast cancer, and cervical cancers</a:t>
            </a:r>
            <a:endParaRPr lang="en-US" sz="1050" b="1" dirty="0">
              <a:solidFill>
                <a:schemeClr val="tx1"/>
              </a:solidFill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502329A-0ED9-25F4-5F68-32053817A2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567178"/>
              </p:ext>
            </p:extLst>
          </p:nvPr>
        </p:nvGraphicFramePr>
        <p:xfrm>
          <a:off x="4454425" y="1789950"/>
          <a:ext cx="7158464" cy="38746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98377">
                  <a:extLst>
                    <a:ext uri="{9D8B030D-6E8A-4147-A177-3AD203B41FA5}">
                      <a16:colId xmlns:a16="http://schemas.microsoft.com/office/drawing/2014/main" val="739392182"/>
                    </a:ext>
                  </a:extLst>
                </a:gridCol>
                <a:gridCol w="1349027">
                  <a:extLst>
                    <a:ext uri="{9D8B030D-6E8A-4147-A177-3AD203B41FA5}">
                      <a16:colId xmlns:a16="http://schemas.microsoft.com/office/drawing/2014/main" val="3401214278"/>
                    </a:ext>
                  </a:extLst>
                </a:gridCol>
                <a:gridCol w="1562033">
                  <a:extLst>
                    <a:ext uri="{9D8B030D-6E8A-4147-A177-3AD203B41FA5}">
                      <a16:colId xmlns:a16="http://schemas.microsoft.com/office/drawing/2014/main" val="2366714970"/>
                    </a:ext>
                  </a:extLst>
                </a:gridCol>
                <a:gridCol w="1349027">
                  <a:extLst>
                    <a:ext uri="{9D8B030D-6E8A-4147-A177-3AD203B41FA5}">
                      <a16:colId xmlns:a16="http://schemas.microsoft.com/office/drawing/2014/main" val="3104677880"/>
                    </a:ext>
                  </a:extLst>
                </a:gridCol>
              </a:tblGrid>
              <a:tr h="50808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35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Publications/</a:t>
                      </a:r>
                      <a:br>
                        <a:rPr lang="en-GB" sz="1350" dirty="0"/>
                      </a:br>
                      <a:r>
                        <a:rPr lang="en-GB" sz="1350" dirty="0"/>
                        <a:t>samples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OR (95% CI)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p value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377517"/>
                  </a:ext>
                </a:extLst>
              </a:tr>
              <a:tr h="420815">
                <a:tc gridSpan="4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b="1" dirty="0"/>
                        <a:t>Schizophrenia, any diagnostic criteria</a:t>
                      </a: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400" dirty="0"/>
                    </a:p>
                  </a:txBody>
                  <a:tcPr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400" dirty="0"/>
                    </a:p>
                  </a:txBody>
                  <a:tcPr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400" dirty="0"/>
                    </a:p>
                  </a:txBody>
                  <a:tcPr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515465"/>
                  </a:ext>
                </a:extLst>
              </a:tr>
              <a:tr h="420815">
                <a:tc>
                  <a:txBody>
                    <a:bodyPr/>
                    <a:lstStyle/>
                    <a:p>
                      <a:pPr marL="0" lvl="0" indent="-2772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Any cancer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13/24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0.62 (0.53, 0.74)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&lt;0.001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572563"/>
                  </a:ext>
                </a:extLst>
              </a:tr>
              <a:tr h="420815">
                <a:tc>
                  <a:txBody>
                    <a:bodyPr/>
                    <a:lstStyle/>
                    <a:p>
                      <a:pPr marL="0" lvl="0" indent="-2772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Breast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8/12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0.52 (0.43, 0.62)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50" dirty="0"/>
                        <a:t>&lt;0.001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578657"/>
                  </a:ext>
                </a:extLst>
              </a:tr>
              <a:tr h="420815">
                <a:tc>
                  <a:txBody>
                    <a:bodyPr/>
                    <a:lstStyle/>
                    <a:p>
                      <a:pPr marL="0" lvl="0" indent="-2772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Cervical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7/10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0.75 (0.60, 0.93)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0.010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700324"/>
                  </a:ext>
                </a:extLst>
              </a:tr>
              <a:tr h="420815">
                <a:tc gridSpan="4"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b="1" dirty="0"/>
                        <a:t>Schizophrenia, adjusted </a:t>
                      </a:r>
                      <a:r>
                        <a:rPr lang="en-GB" sz="1350" b="1" dirty="0" err="1"/>
                        <a:t>studies</a:t>
                      </a:r>
                      <a:r>
                        <a:rPr lang="en-GB" sz="1350" b="1" baseline="30000" dirty="0" err="1"/>
                        <a:t>a</a:t>
                      </a:r>
                      <a:endParaRPr lang="en-GB" sz="135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01731"/>
                  </a:ext>
                </a:extLst>
              </a:tr>
              <a:tr h="420815">
                <a:tc>
                  <a:txBody>
                    <a:bodyPr/>
                    <a:lstStyle/>
                    <a:p>
                      <a:pPr marL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Any cancer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10/15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0.63 (0.52, 0.75)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50" dirty="0"/>
                        <a:t>&lt;0.001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682050"/>
                  </a:ext>
                </a:extLst>
              </a:tr>
              <a:tr h="420815">
                <a:tc>
                  <a:txBody>
                    <a:bodyPr/>
                    <a:lstStyle/>
                    <a:p>
                      <a:pPr marL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Breast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5/8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0.60 (0.56, 0.64)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50" dirty="0"/>
                        <a:t>&lt;0.001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601142"/>
                  </a:ext>
                </a:extLst>
              </a:tr>
              <a:tr h="420815">
                <a:tc>
                  <a:txBody>
                    <a:bodyPr/>
                    <a:lstStyle/>
                    <a:p>
                      <a:pPr marL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Cervical</a:t>
                      </a:r>
                    </a:p>
                  </a:txBody>
                  <a:tcPr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5/6</a:t>
                      </a:r>
                    </a:p>
                  </a:txBody>
                  <a:tcPr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0.69 (0.50, 0.96)</a:t>
                      </a:r>
                    </a:p>
                  </a:txBody>
                  <a:tcPr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50" dirty="0"/>
                        <a:t>0.027</a:t>
                      </a:r>
                    </a:p>
                  </a:txBody>
                  <a:tcPr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17332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8553759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8562aa6-c0ad-4fb9-8a82-15409d3a28b4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7838A-643E-4673-9B73-4C66BBD21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7d7c-4416-4bc1-86cf-ca6c3a42a8f2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397</Words>
  <Application>Microsoft Office PowerPoint</Application>
  <PresentationFormat>Widescreen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Neurotorium - PowerPoint-Skabelon - 2022-01-28</vt:lpstr>
      <vt:lpstr>Disparities in cancer management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98</cp:revision>
  <dcterms:created xsi:type="dcterms:W3CDTF">2026-02-02T13:01:55Z</dcterms:created>
  <dcterms:modified xsi:type="dcterms:W3CDTF">2026-06-04T07:13:50Z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