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1097"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85007E8-2B84-428C-981F-5F40E5EA1D90}">
          <p14:sldIdLst>
            <p14:sldId id="1097"/>
          </p14:sldIdLst>
        </p14:section>
      </p14:sectionLst>
    </p:ext>
    <p:ext uri="{EFAFB233-063F-42B5-8137-9DF3F51BA10A}">
      <p15:sldGuideLst xmlns:p15="http://schemas.microsoft.com/office/powerpoint/2012/main">
        <p15:guide id="1" orient="horz" pos="3492" userDrawn="1">
          <p15:clr>
            <a:srgbClr val="A4A3A4"/>
          </p15:clr>
        </p15:guide>
        <p15:guide id="2" pos="774" userDrawn="1">
          <p15:clr>
            <a:srgbClr val="A4A3A4"/>
          </p15:clr>
        </p15:guide>
        <p15:guide id="3" pos="5315" userDrawn="1">
          <p15:clr>
            <a:srgbClr val="A4A3A4"/>
          </p15:clr>
        </p15:guide>
        <p15:guide id="4" pos="7319" userDrawn="1">
          <p15:clr>
            <a:srgbClr val="A4A3A4"/>
          </p15:clr>
        </p15:guide>
        <p15:guide id="5" orient="horz" pos="1208" userDrawn="1">
          <p15:clr>
            <a:srgbClr val="A4A3A4"/>
          </p15:clr>
        </p15:guide>
        <p15:guide id="6" orient="horz" pos="3846" userDrawn="1">
          <p15:clr>
            <a:srgbClr val="A4A3A4"/>
          </p15:clr>
        </p15:guide>
        <p15:guide id="7" orient="horz" pos="2028" userDrawn="1">
          <p15:clr>
            <a:srgbClr val="A4A3A4"/>
          </p15:clr>
        </p15:guide>
        <p15:guide id="8" orient="horz" pos="2251" userDrawn="1">
          <p15:clr>
            <a:srgbClr val="A4A3A4"/>
          </p15:clr>
        </p15:guide>
        <p15:guide id="9" pos="6431" userDrawn="1">
          <p15:clr>
            <a:srgbClr val="A4A3A4"/>
          </p15:clr>
        </p15:guide>
        <p15:guide id="10" orient="horz" pos="3321"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79B62A-1C92-1318-9C0A-A485E2FEF9AC}" name="Fact check" initials="HR" userId="Fact check" providerId="None"/>
  <p188:author id="{A650F12B-C64C-074B-07F6-F48D2265D014}" name="Christoph U. Correll" initials="CC" userId="eaee6724343eddb1" providerId="Windows Live"/>
  <p188:author id="{394BA15C-9282-705D-EBC0-DCB13C01EDEA}" name="Charlie Kent" initials="CK" userId="136145168765e5ab" providerId="Windows Live"/>
  <p188:author id="{C07A505D-5E7E-6BEB-4195-801D42364FA7}" name="Ceren Akdeniz Vogt" initials="CA" userId="S::cak@lundbeckfonden.com::6291f9b8-8487-4396-8769-615d243e0f4b" providerId="AD"/>
  <p188:author id="{F5456967-F741-A654-320C-431971991AEE}" name="Emma Bone" initials="EB" userId="Emma Bone" providerId="None"/>
  <p188:author id="{CA4FFD7F-118D-6D1B-033C-FF22388A2A8E}" name="Fact check " initials="JS" userId="Fact check " providerId="None"/>
  <p188:author id="{C8911B80-9C65-8D61-72BF-E1ED915E10FA}" name="Mel Ward" initials="MW" userId="Mel Ward" providerId="None"/>
  <p188:author id="{4EE41886-2B80-BDDB-D5E7-536828E472A2}" name="Medical writer" initials="HR" userId="Medical writer" providerId="None"/>
  <p188:author id="{94C370A1-4AED-0C13-4D86-49DFA89BCE0B}" name="Prime" initials="P" userId="Prime"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823B77FA-F364-2592-D031-FC2474D9E550}" name="Merete Nordentoft" initials="MN" userId="S::bvx371@ku.dk::fcfa946c-a27e-4294-b884-96f6e6ba76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F3C"/>
    <a:srgbClr val="DEABB1"/>
    <a:srgbClr val="F1DEDF"/>
    <a:srgbClr val="A7C5DE"/>
    <a:srgbClr val="CC7E87"/>
    <a:srgbClr val="DCE7F0"/>
    <a:srgbClr val="79A5CE"/>
    <a:srgbClr val="C45463"/>
    <a:srgbClr val="F0DEDF"/>
    <a:srgbClr val="F1DF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E1A25-B0E7-491B-AA92-5EDDDAA122EC}" v="1" dt="2026-06-03T08:46:08.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3" autoAdjust="0"/>
    <p:restoredTop sz="70719" autoAdjust="0"/>
  </p:normalViewPr>
  <p:slideViewPr>
    <p:cSldViewPr snapToGrid="0">
      <p:cViewPr varScale="1">
        <p:scale>
          <a:sx n="75" d="100"/>
          <a:sy n="75" d="100"/>
        </p:scale>
        <p:origin x="900" y="72"/>
      </p:cViewPr>
      <p:guideLst>
        <p:guide orient="horz" pos="3492"/>
        <p:guide pos="774"/>
        <p:guide pos="5315"/>
        <p:guide pos="7319"/>
        <p:guide orient="horz" pos="1208"/>
        <p:guide orient="horz" pos="3846"/>
        <p:guide orient="horz" pos="2028"/>
        <p:guide orient="horz" pos="2251"/>
        <p:guide pos="6431"/>
        <p:guide orient="horz" pos="3321"/>
      </p:guideLst>
    </p:cSldViewPr>
  </p:slideViewPr>
  <p:notesTextViewPr>
    <p:cViewPr>
      <p:scale>
        <a:sx n="3" d="2"/>
        <a:sy n="3" d="2"/>
      </p:scale>
      <p:origin x="0" y="0"/>
    </p:cViewPr>
  </p:notesTextViewPr>
  <p:sorterViewPr>
    <p:cViewPr varScale="1">
      <p:scale>
        <a:sx n="100" d="100"/>
        <a:sy n="100" d="100"/>
      </p:scale>
      <p:origin x="0" y="-1398"/>
    </p:cViewPr>
  </p:sorterViewPr>
  <p:notesViewPr>
    <p:cSldViewPr snapToGrid="0">
      <p:cViewPr varScale="1">
        <p:scale>
          <a:sx n="89" d="100"/>
          <a:sy n="89" d="100"/>
        </p:scale>
        <p:origin x="3816" y="78"/>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4C92FF-4150-A19B-9D1F-27EBDEFDF33F}"/>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66C64D8-18C3-78C9-755F-A5F082AC4FCF}"/>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C6B1A7CA-41A8-4F05-9A76-A38EF568D57E}" type="datetimeFigureOut">
              <a:rPr lang="en-GB" smtClean="0"/>
              <a:t>04/06/2026</a:t>
            </a:fld>
            <a:endParaRPr lang="en-GB"/>
          </a:p>
        </p:txBody>
      </p:sp>
      <p:sp>
        <p:nvSpPr>
          <p:cNvPr id="4" name="Footer Placeholder 3">
            <a:extLst>
              <a:ext uri="{FF2B5EF4-FFF2-40B4-BE49-F238E27FC236}">
                <a16:creationId xmlns:a16="http://schemas.microsoft.com/office/drawing/2014/main" id="{2D760C45-2D8C-2B84-265C-6B680D704509}"/>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8EA9984-FAE3-3A9D-339F-F2BAEC48D094}"/>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52C75CBF-5238-4E2F-8A43-A3D15D313BD5}" type="slidenum">
              <a:rPr lang="en-GB" smtClean="0"/>
              <a:t>‹#›</a:t>
            </a:fld>
            <a:endParaRPr lang="en-GB"/>
          </a:p>
        </p:txBody>
      </p:sp>
    </p:spTree>
    <p:extLst>
      <p:ext uri="{BB962C8B-B14F-4D97-AF65-F5344CB8AC3E}">
        <p14:creationId xmlns:p14="http://schemas.microsoft.com/office/powerpoint/2010/main" val="4169535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04/06/2026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Data are from the baseline phase (2007–2010) of the UK Biobank study, which provided detailed dietary intake data to examine differences in nutritional intake and diet‑associated inflammation between individuals with serious mental illness and the general population.</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Stubbs B, Teasdale SB, et al. Diet as a hot topic in psychiatry: a population-scale study of nutritional intake and inflammatory potential in severe mental illness. World Psychiatry 2018; 17: 365–367.</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Siddiqi N, Koyanagi A, et al. The Lancet Psychiatry Commission: a blueprint for protecting physical health in people with mental illness. Lancet Psychiatry 2019; 6: 675–712.</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1411079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Arial" panose="020B0604020202020204" pitchFamily="34" charset="0"/>
                <a:cs typeface="Arial" panose="020B0604020202020204" pitchFamily="34"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Arial" panose="020B0604020202020204" pitchFamily="34"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Arial" panose="020B0604020202020204" pitchFamily="34"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Arial" panose="020B0604020202020204" pitchFamily="34" charset="0"/>
              </a:rPr>
              <a:t>Click on the arrow next to </a:t>
            </a:r>
            <a:r>
              <a:rPr lang="en-GB" sz="1000" b="1">
                <a:solidFill>
                  <a:srgbClr val="000000"/>
                </a:solidFill>
                <a:latin typeface="Arial" panose="020B0604020202020204" pitchFamily="34" charset="0"/>
                <a:ea typeface="Arial" panose="020B0604020202020204" pitchFamily="34" charset="0"/>
              </a:rPr>
              <a:t>Layout</a:t>
            </a:r>
            <a:br>
              <a:rPr lang="en-GB" sz="1000" b="1">
                <a:solidFill>
                  <a:srgbClr val="000000"/>
                </a:solidFill>
                <a:latin typeface="Arial" panose="020B0604020202020204" pitchFamily="34" charset="0"/>
                <a:ea typeface="Arial" panose="020B0604020202020204" pitchFamily="34" charset="0"/>
              </a:rPr>
            </a:br>
            <a:r>
              <a:rPr lang="en-GB" sz="1000">
                <a:solidFill>
                  <a:srgbClr val="000000"/>
                </a:solidFill>
                <a:latin typeface="Arial" panose="020B0604020202020204" pitchFamily="34" charset="0"/>
                <a:ea typeface="Arial" panose="020B0604020202020204" pitchFamily="34" charset="0"/>
              </a:rPr>
              <a:t>to view a dropdown menu of possible slide layouts</a:t>
            </a:r>
            <a:endParaRPr lang="en-GB" sz="1000">
              <a:solidFill>
                <a:schemeClr val="tx1"/>
              </a:solidFill>
              <a:latin typeface="Arial" panose="020B0604020202020204" pitchFamily="34" charset="0"/>
              <a:ea typeface="Arial" panose="020B0604020202020204" pitchFamily="34"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Arial" panose="020B0604020202020204" pitchFamily="34" charset="0"/>
              </a:rPr>
              <a:t>Click on the layout you prefer and it will be applied to the new slide</a:t>
            </a:r>
            <a:endParaRPr lang="en-GB" sz="1000">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Arial" panose="020B0604020202020204" pitchFamily="34" charset="0"/>
              </a:rPr>
              <a:t>Delete all masterslides after this slide.</a:t>
            </a:r>
          </a:p>
          <a:p>
            <a:r>
              <a:rPr lang="en-GB" sz="2800">
                <a:solidFill>
                  <a:srgbClr val="B59E5F"/>
                </a:solidFill>
                <a:latin typeface="Arial" panose="020B0604020202020204" pitchFamily="34" charset="0"/>
                <a:cs typeface="Arial" panose="020B0604020202020204" pitchFamily="34"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40">
          <p15:clr>
            <a:srgbClr val="F26B43"/>
          </p15:clr>
        </p15:guide>
        <p15:guide id="17" pos="3840" userDrawn="1">
          <p15:clr>
            <a:srgbClr val="F26B43"/>
          </p15:clr>
        </p15:guide>
        <p15:guide id="26" pos="7339">
          <p15:clr>
            <a:srgbClr val="F26B43"/>
          </p15:clr>
        </p15:guide>
        <p15:guide id="29" orient="horz" pos="340">
          <p15:clr>
            <a:srgbClr val="F26B43"/>
          </p15:clr>
        </p15:guide>
        <p15:guide id="32" orient="horz" pos="3675">
          <p15:clr>
            <a:srgbClr val="F26B43"/>
          </p15:clr>
        </p15:guide>
        <p15:guide id="34" orient="horz" pos="4235">
          <p15:clr>
            <a:srgbClr val="F26B43"/>
          </p15:clr>
        </p15:guide>
        <p15:guide id="37" orient="horz" pos="7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33B0E-A012-A6FE-BBE6-BAC794E991B1}"/>
            </a:ext>
          </a:extLst>
        </p:cNvPr>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40359FE6-0FA5-6AB2-85A7-02986765483A}"/>
              </a:ext>
            </a:extLst>
          </p:cNvPr>
          <p:cNvGraphicFramePr>
            <a:graphicFrameLocks noGrp="1"/>
          </p:cNvGraphicFramePr>
          <p:nvPr>
            <p:extLst>
              <p:ext uri="{D42A27DB-BD31-4B8C-83A1-F6EECF244321}">
                <p14:modId xmlns:p14="http://schemas.microsoft.com/office/powerpoint/2010/main" val="3441238176"/>
              </p:ext>
            </p:extLst>
          </p:nvPr>
        </p:nvGraphicFramePr>
        <p:xfrm>
          <a:off x="7818920" y="2581453"/>
          <a:ext cx="3793970" cy="3250546"/>
        </p:xfrm>
        <a:graphic>
          <a:graphicData uri="http://schemas.openxmlformats.org/drawingml/2006/table">
            <a:tbl>
              <a:tblPr firstRow="1" bandRow="1">
                <a:tableStyleId>{7DF18680-E054-41AD-8BC1-D1AEF772440D}</a:tableStyleId>
              </a:tblPr>
              <a:tblGrid>
                <a:gridCol w="1392985">
                  <a:extLst>
                    <a:ext uri="{9D8B030D-6E8A-4147-A177-3AD203B41FA5}">
                      <a16:colId xmlns:a16="http://schemas.microsoft.com/office/drawing/2014/main" val="739392182"/>
                    </a:ext>
                  </a:extLst>
                </a:gridCol>
                <a:gridCol w="1392985">
                  <a:extLst>
                    <a:ext uri="{9D8B030D-6E8A-4147-A177-3AD203B41FA5}">
                      <a16:colId xmlns:a16="http://schemas.microsoft.com/office/drawing/2014/main" val="3401214278"/>
                    </a:ext>
                  </a:extLst>
                </a:gridCol>
                <a:gridCol w="1008000">
                  <a:extLst>
                    <a:ext uri="{9D8B030D-6E8A-4147-A177-3AD203B41FA5}">
                      <a16:colId xmlns:a16="http://schemas.microsoft.com/office/drawing/2014/main" val="48767391"/>
                    </a:ext>
                  </a:extLst>
                </a:gridCol>
              </a:tblGrid>
              <a:tr h="378961">
                <a:tc>
                  <a:txBody>
                    <a:bodyPr/>
                    <a:lstStyle/>
                    <a:p>
                      <a:pPr algn="ctr">
                        <a:spcBef>
                          <a:spcPts val="200"/>
                        </a:spcBef>
                        <a:spcAft>
                          <a:spcPts val="200"/>
                        </a:spcAft>
                      </a:pPr>
                      <a:r>
                        <a:rPr lang="en-GB" sz="1200" dirty="0"/>
                        <a:t>Schizophrenia</a:t>
                      </a:r>
                    </a:p>
                  </a:txBody>
                  <a:tcPr anchor="ctr">
                    <a:lnL w="12700" cmpd="sng">
                      <a:noFill/>
                    </a:lnL>
                    <a:lnR w="12700" cmpd="sng">
                      <a:noFill/>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200" dirty="0"/>
                        <a:t>Bipolar disorder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200" dirty="0"/>
                        <a:t>MDD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3449377517"/>
                  </a:ext>
                </a:extLst>
              </a:tr>
              <a:tr h="574317">
                <a:tc>
                  <a:txBody>
                    <a:bodyPr/>
                    <a:lstStyle/>
                    <a:p>
                      <a:pPr algn="ctr">
                        <a:spcBef>
                          <a:spcPts val="200"/>
                        </a:spcBef>
                        <a:spcAft>
                          <a:spcPts val="200"/>
                        </a:spcAft>
                      </a:pPr>
                      <a:r>
                        <a:rPr lang="en-GB" sz="1200" dirty="0">
                          <a:solidFill>
                            <a:schemeClr val="tx1"/>
                          </a:solidFill>
                        </a:rPr>
                        <a:t>5.24 (1.51)*</a:t>
                      </a:r>
                    </a:p>
                  </a:txBody>
                  <a:tcPr anchor="ctr">
                    <a:lnT w="19050" cap="flat" cmpd="sng" algn="ctr">
                      <a:noFill/>
                      <a:prstDash val="solid"/>
                      <a:round/>
                      <a:headEnd type="none" w="med" len="med"/>
                      <a:tailEnd type="none" w="med" len="med"/>
                    </a:lnT>
                    <a:noFill/>
                  </a:tcPr>
                </a:tc>
                <a:tc>
                  <a:txBody>
                    <a:bodyPr/>
                    <a:lstStyle/>
                    <a:p>
                      <a:pPr algn="ctr">
                        <a:spcBef>
                          <a:spcPts val="200"/>
                        </a:spcBef>
                        <a:spcAft>
                          <a:spcPts val="200"/>
                        </a:spcAft>
                      </a:pPr>
                      <a:r>
                        <a:rPr lang="en-GB" sz="1200" dirty="0">
                          <a:solidFill>
                            <a:schemeClr val="tx1"/>
                          </a:solidFill>
                        </a:rPr>
                        <a:t>1.97 (0.80)</a:t>
                      </a:r>
                      <a:r>
                        <a:rPr lang="en-GB" sz="1200" baseline="0" dirty="0">
                          <a:solidFill>
                            <a:schemeClr val="tx1"/>
                          </a:solidFill>
                        </a:rPr>
                        <a:t>**</a:t>
                      </a:r>
                    </a:p>
                  </a:txBody>
                  <a:tcPr anchor="ctr">
                    <a:lnT w="38100" cmpd="sng">
                      <a:noFill/>
                    </a:lnT>
                    <a:noFill/>
                  </a:tcPr>
                </a:tc>
                <a:tc>
                  <a:txBody>
                    <a:bodyPr/>
                    <a:lstStyle/>
                    <a:p>
                      <a:pPr algn="ctr">
                        <a:spcBef>
                          <a:spcPts val="200"/>
                        </a:spcBef>
                        <a:spcAft>
                          <a:spcPts val="200"/>
                        </a:spcAft>
                      </a:pPr>
                      <a:r>
                        <a:rPr lang="en-GB" sz="1200" dirty="0">
                          <a:solidFill>
                            <a:schemeClr val="tx1"/>
                          </a:solidFill>
                        </a:rPr>
                        <a:t>1.12 (0.23)*</a:t>
                      </a:r>
                    </a:p>
                  </a:txBody>
                  <a:tcPr anchor="ctr">
                    <a:lnT w="38100" cmpd="sng">
                      <a:noFill/>
                    </a:lnT>
                    <a:noFill/>
                  </a:tcPr>
                </a:tc>
                <a:extLst>
                  <a:ext uri="{0D108BD9-81ED-4DB2-BD59-A6C34878D82A}">
                    <a16:rowId xmlns:a16="http://schemas.microsoft.com/office/drawing/2014/main" val="839515465"/>
                  </a:ext>
                </a:extLst>
              </a:tr>
              <a:tr h="574317">
                <a:tc>
                  <a:txBody>
                    <a:bodyPr/>
                    <a:lstStyle/>
                    <a:p>
                      <a:pPr algn="ctr">
                        <a:spcBef>
                          <a:spcPts val="200"/>
                        </a:spcBef>
                        <a:spcAft>
                          <a:spcPts val="200"/>
                        </a:spcAft>
                      </a:pPr>
                      <a:r>
                        <a:rPr lang="en-GB" sz="1200" dirty="0">
                          <a:solidFill>
                            <a:schemeClr val="tx1"/>
                          </a:solidFill>
                        </a:rPr>
                        <a:t>25.4 (4.86)*</a:t>
                      </a:r>
                    </a:p>
                  </a:txBody>
                  <a:tcPr anchor="ctr">
                    <a:noFill/>
                  </a:tcPr>
                </a:tc>
                <a:tc>
                  <a:txBody>
                    <a:bodyPr/>
                    <a:lstStyle/>
                    <a:p>
                      <a:pPr lvl="0" algn="ctr">
                        <a:spcBef>
                          <a:spcPts val="200"/>
                        </a:spcBef>
                        <a:spcAft>
                          <a:spcPts val="200"/>
                        </a:spcAft>
                      </a:pPr>
                      <a:r>
                        <a:rPr lang="en-GB" sz="1200" dirty="0">
                          <a:solidFill>
                            <a:schemeClr val="tx1"/>
                          </a:solidFill>
                        </a:rPr>
                        <a:t>11.4 (2.57)</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5.15 (0.74)*</a:t>
                      </a:r>
                    </a:p>
                  </a:txBody>
                  <a:tcPr anchor="ctr">
                    <a:noFill/>
                  </a:tcPr>
                </a:tc>
                <a:extLst>
                  <a:ext uri="{0D108BD9-81ED-4DB2-BD59-A6C34878D82A}">
                    <a16:rowId xmlns:a16="http://schemas.microsoft.com/office/drawing/2014/main" val="670364736"/>
                  </a:ext>
                </a:extLst>
              </a:tr>
              <a:tr h="574317">
                <a:tc>
                  <a:txBody>
                    <a:bodyPr/>
                    <a:lstStyle/>
                    <a:p>
                      <a:pPr algn="ctr">
                        <a:spcBef>
                          <a:spcPts val="200"/>
                        </a:spcBef>
                        <a:spcAft>
                          <a:spcPts val="200"/>
                        </a:spcAft>
                      </a:pPr>
                      <a:r>
                        <a:rPr lang="en-GB" sz="1200" dirty="0">
                          <a:solidFill>
                            <a:schemeClr val="tx1"/>
                          </a:solidFill>
                        </a:rPr>
                        <a:t>16.0 (2.98)*</a:t>
                      </a:r>
                    </a:p>
                  </a:txBody>
                  <a:tcPr anchor="ctr">
                    <a:noFill/>
                  </a:tcPr>
                </a:tc>
                <a:tc>
                  <a:txBody>
                    <a:bodyPr/>
                    <a:lstStyle/>
                    <a:p>
                      <a:pPr algn="ctr">
                        <a:spcBef>
                          <a:spcPts val="200"/>
                        </a:spcBef>
                        <a:spcAft>
                          <a:spcPts val="200"/>
                        </a:spcAft>
                      </a:pPr>
                      <a:r>
                        <a:rPr lang="en-GB" sz="1200" dirty="0">
                          <a:solidFill>
                            <a:schemeClr val="tx1"/>
                          </a:solidFill>
                        </a:rPr>
                        <a:t>9.63 (1.57)</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3.11 (0.45)*</a:t>
                      </a:r>
                    </a:p>
                  </a:txBody>
                  <a:tcPr anchor="ctr">
                    <a:noFill/>
                  </a:tcPr>
                </a:tc>
                <a:extLst>
                  <a:ext uri="{0D108BD9-81ED-4DB2-BD59-A6C34878D82A}">
                    <a16:rowId xmlns:a16="http://schemas.microsoft.com/office/drawing/2014/main" val="274801731"/>
                  </a:ext>
                </a:extLst>
              </a:tr>
              <a:tr h="574317">
                <a:tc>
                  <a:txBody>
                    <a:bodyPr/>
                    <a:lstStyle/>
                    <a:p>
                      <a:pPr algn="ctr">
                        <a:spcBef>
                          <a:spcPts val="200"/>
                        </a:spcBef>
                        <a:spcAft>
                          <a:spcPts val="200"/>
                        </a:spcAft>
                      </a:pPr>
                      <a:r>
                        <a:rPr lang="en-GB" sz="1200" dirty="0">
                          <a:solidFill>
                            <a:schemeClr val="tx1"/>
                          </a:solidFill>
                        </a:rPr>
                        <a:t>6.04 (1.77)*</a:t>
                      </a:r>
                    </a:p>
                  </a:txBody>
                  <a:tcPr anchor="ctr">
                    <a:noFill/>
                  </a:tcPr>
                </a:tc>
                <a:tc>
                  <a:txBody>
                    <a:bodyPr/>
                    <a:lstStyle/>
                    <a:p>
                      <a:pPr algn="ctr">
                        <a:spcBef>
                          <a:spcPts val="200"/>
                        </a:spcBef>
                        <a:spcAft>
                          <a:spcPts val="200"/>
                        </a:spcAft>
                      </a:pPr>
                      <a:r>
                        <a:rPr lang="en-GB" sz="1200" dirty="0">
                          <a:solidFill>
                            <a:schemeClr val="tx1"/>
                          </a:solidFill>
                        </a:rPr>
                        <a:t>2.40 (0.93)</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2.19 (0.27)*</a:t>
                      </a:r>
                    </a:p>
                  </a:txBody>
                  <a:tcPr anchor="ctr">
                    <a:noFill/>
                  </a:tcPr>
                </a:tc>
                <a:extLst>
                  <a:ext uri="{0D108BD9-81ED-4DB2-BD59-A6C34878D82A}">
                    <a16:rowId xmlns:a16="http://schemas.microsoft.com/office/drawing/2014/main" val="72663069"/>
                  </a:ext>
                </a:extLst>
              </a:tr>
              <a:tr h="574317">
                <a:tc>
                  <a:txBody>
                    <a:bodyPr/>
                    <a:lstStyle/>
                    <a:p>
                      <a:pPr algn="ctr">
                        <a:spcBef>
                          <a:spcPts val="200"/>
                        </a:spcBef>
                        <a:spcAft>
                          <a:spcPts val="200"/>
                        </a:spcAft>
                      </a:pPr>
                      <a:r>
                        <a:rPr lang="en-GB" sz="1200" dirty="0">
                          <a:solidFill>
                            <a:schemeClr val="tx1"/>
                          </a:solidFill>
                        </a:rPr>
                        <a:t>3.76 (0.76)*</a:t>
                      </a:r>
                    </a:p>
                  </a:txBody>
                  <a:tcPr anchor="ctr">
                    <a:noFill/>
                  </a:tcPr>
                </a:tc>
                <a:tc>
                  <a:txBody>
                    <a:bodyPr/>
                    <a:lstStyle/>
                    <a:p>
                      <a:pPr algn="ctr">
                        <a:spcBef>
                          <a:spcPts val="200"/>
                        </a:spcBef>
                        <a:spcAft>
                          <a:spcPts val="200"/>
                        </a:spcAft>
                      </a:pPr>
                      <a:r>
                        <a:rPr lang="en-GB" sz="1200" dirty="0">
                          <a:solidFill>
                            <a:schemeClr val="tx1"/>
                          </a:solidFill>
                        </a:rPr>
                        <a:t>1.29 (0.40)</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0.96 (0.12)*</a:t>
                      </a:r>
                    </a:p>
                  </a:txBody>
                  <a:tcPr anchor="ctr">
                    <a:noFill/>
                  </a:tcPr>
                </a:tc>
                <a:extLst>
                  <a:ext uri="{0D108BD9-81ED-4DB2-BD59-A6C34878D82A}">
                    <a16:rowId xmlns:a16="http://schemas.microsoft.com/office/drawing/2014/main" val="3803983082"/>
                  </a:ext>
                </a:extLst>
              </a:tr>
            </a:tbl>
          </a:graphicData>
        </a:graphic>
      </p:graphicFrame>
      <p:sp>
        <p:nvSpPr>
          <p:cNvPr id="2" name="Text Placeholder 1">
            <a:extLst>
              <a:ext uri="{FF2B5EF4-FFF2-40B4-BE49-F238E27FC236}">
                <a16:creationId xmlns:a16="http://schemas.microsoft.com/office/drawing/2014/main" id="{331E1530-5206-FC58-F383-93453B64350B}"/>
              </a:ext>
            </a:extLst>
          </p:cNvPr>
          <p:cNvSpPr>
            <a:spLocks noGrp="1"/>
          </p:cNvSpPr>
          <p:nvPr>
            <p:ph type="body" sz="quarter" idx="17"/>
          </p:nvPr>
        </p:nvSpPr>
        <p:spPr/>
        <p:txBody>
          <a:bodyPr/>
          <a:lstStyle/>
          <a:p>
            <a:r>
              <a:rPr lang="en-GB"/>
              <a:t>Schizophrenia – Comorbidity</a:t>
            </a:r>
          </a:p>
        </p:txBody>
      </p:sp>
      <p:sp>
        <p:nvSpPr>
          <p:cNvPr id="27" name="Title 26">
            <a:extLst>
              <a:ext uri="{FF2B5EF4-FFF2-40B4-BE49-F238E27FC236}">
                <a16:creationId xmlns:a16="http://schemas.microsoft.com/office/drawing/2014/main" id="{06429D03-4A81-4C74-9DB5-2FB89ECEFB95}"/>
              </a:ext>
            </a:extLst>
          </p:cNvPr>
          <p:cNvSpPr>
            <a:spLocks noGrp="1"/>
          </p:cNvSpPr>
          <p:nvPr>
            <p:ph type="title"/>
          </p:nvPr>
        </p:nvSpPr>
        <p:spPr/>
        <p:txBody>
          <a:bodyPr/>
          <a:lstStyle/>
          <a:p>
            <a:r>
              <a:rPr lang="en-US" dirty="0"/>
              <a:t>Eating patterns and nutritional risk in schizophrenia</a:t>
            </a:r>
            <a:endParaRPr lang="en-GB" dirty="0"/>
          </a:p>
        </p:txBody>
      </p:sp>
      <p:sp>
        <p:nvSpPr>
          <p:cNvPr id="4" name="Text Placeholder 3">
            <a:extLst>
              <a:ext uri="{FF2B5EF4-FFF2-40B4-BE49-F238E27FC236}">
                <a16:creationId xmlns:a16="http://schemas.microsoft.com/office/drawing/2014/main" id="{CA6703ED-F2D0-BE64-909A-EEFF34127956}"/>
              </a:ext>
            </a:extLst>
          </p:cNvPr>
          <p:cNvSpPr>
            <a:spLocks noGrp="1"/>
          </p:cNvSpPr>
          <p:nvPr>
            <p:ph type="body" sz="quarter" idx="18"/>
          </p:nvPr>
        </p:nvSpPr>
        <p:spPr>
          <a:xfrm>
            <a:off x="539749" y="6102000"/>
            <a:ext cx="10951200" cy="619200"/>
          </a:xfrm>
        </p:spPr>
        <p:txBody>
          <a:bodyPr/>
          <a:lstStyle/>
          <a:p>
            <a:r>
              <a:rPr lang="en-US" baseline="30000" dirty="0" err="1">
                <a:latin typeface="Arial" panose="020B0604020202020204" pitchFamily="34" charset="0"/>
                <a:cs typeface="Arial" panose="020B0604020202020204" pitchFamily="34" charset="0"/>
              </a:rPr>
              <a:t>a</a:t>
            </a:r>
            <a:r>
              <a:rPr lang="en-US" dirty="0" err="1">
                <a:latin typeface="Arial" panose="020B0604020202020204" pitchFamily="34" charset="0"/>
                <a:cs typeface="Arial" panose="020B0604020202020204" pitchFamily="34" charset="0"/>
              </a:rPr>
              <a:t>Data</a:t>
            </a:r>
            <a:r>
              <a:rPr lang="en-US" dirty="0">
                <a:latin typeface="Arial" panose="020B0604020202020204" pitchFamily="34" charset="0"/>
                <a:cs typeface="Arial" panose="020B0604020202020204" pitchFamily="34" charset="0"/>
              </a:rPr>
              <a:t> are from 69,843 eligible UK Biobank participants who provided sufficient data for analysis; of these, 14,619 had MDD, 952 had bipolar disorder, 262 had schizophrenia, and 54,010 were free of SMI *p&lt;0.001; </a:t>
            </a:r>
            <a:r>
              <a:rPr lang="en-US" dirty="0"/>
              <a:t>**p</a:t>
            </a:r>
            <a:r>
              <a:rPr lang="en-US" dirty="0">
                <a:latin typeface="Arial" panose="020B0604020202020204" pitchFamily="34" charset="0"/>
                <a:cs typeface="Arial" panose="020B0604020202020204" pitchFamily="34" charset="0"/>
              </a:rPr>
              <a:t>&lt;0.01</a:t>
            </a:r>
            <a:r>
              <a:rPr lang="en-US" dirty="0"/>
              <a:t>; </a:t>
            </a:r>
            <a:r>
              <a:rPr lang="en-US" baseline="30000" dirty="0" err="1"/>
              <a:t>b</a:t>
            </a:r>
            <a:r>
              <a:rPr lang="en-US" dirty="0" err="1">
                <a:latin typeface="Arial" panose="020B0604020202020204" pitchFamily="34" charset="0"/>
                <a:cs typeface="Arial" panose="020B0604020202020204" pitchFamily="34" charset="0"/>
              </a:rPr>
              <a:t>Multivariable</a:t>
            </a:r>
            <a:r>
              <a:rPr lang="en-US" dirty="0">
                <a:latin typeface="Arial" panose="020B0604020202020204" pitchFamily="34" charset="0"/>
                <a:cs typeface="Arial" panose="020B0604020202020204" pitchFamily="34" charset="0"/>
              </a:rPr>
              <a:t> linear regression was used to examine differences in total daily energy intake and macronutrient consumption between SMI and control groups</a:t>
            </a:r>
            <a:r>
              <a:rPr lang="en-US" baseline="30000" dirty="0">
                <a:latin typeface="Arial" panose="020B0604020202020204" pitchFamily="34" charset="0"/>
                <a:cs typeface="Arial" panose="020B0604020202020204" pitchFamily="34" charset="0"/>
              </a:rPr>
              <a:t>1</a:t>
            </a:r>
            <a:endParaRPr lang="en-US" dirty="0">
              <a:latin typeface="Arial" panose="020B0604020202020204" pitchFamily="34" charset="0"/>
              <a:cs typeface="Arial" panose="020B0604020202020204" pitchFamily="34" charset="0"/>
            </a:endParaRPr>
          </a:p>
          <a:p>
            <a:r>
              <a:rPr lang="en-US" dirty="0"/>
              <a:t>MDD=major depressive disorder; SE=standard error; SGA=second-generation antipsychotic; SMI=serious mental illness</a:t>
            </a:r>
          </a:p>
          <a:p>
            <a:r>
              <a:rPr lang="en-US" dirty="0"/>
              <a:t>1. Firth et al. World Psychiatry 2018;17:365–367; 2. Firth et al. Lancet Psychiatry 2019;6:675–712</a:t>
            </a:r>
          </a:p>
        </p:txBody>
      </p:sp>
      <p:sp>
        <p:nvSpPr>
          <p:cNvPr id="29" name="TextBox 28">
            <a:extLst>
              <a:ext uri="{FF2B5EF4-FFF2-40B4-BE49-F238E27FC236}">
                <a16:creationId xmlns:a16="http://schemas.microsoft.com/office/drawing/2014/main" id="{58AEA854-D6DE-C0B8-3361-81D76112F347}"/>
              </a:ext>
            </a:extLst>
          </p:cNvPr>
          <p:cNvSpPr txBox="1"/>
          <p:nvPr/>
        </p:nvSpPr>
        <p:spPr>
          <a:xfrm>
            <a:off x="6083300" y="1263600"/>
            <a:ext cx="5674399" cy="523220"/>
          </a:xfrm>
          <a:prstGeom prst="rect">
            <a:avLst/>
          </a:prstGeom>
          <a:noFill/>
        </p:spPr>
        <p:txBody>
          <a:bodyPr wrap="square" rtlCol="0">
            <a:spAutoFit/>
          </a:bodyPr>
          <a:lstStyle/>
          <a:p>
            <a:pPr algn="ctr"/>
            <a:r>
              <a:rPr lang="en-US" sz="1400" b="1" dirty="0"/>
              <a:t>Dietary intake by food group in individuals with MDD (n=14,619), bipolar disorder (n=952), and schizophrenia (n=262)</a:t>
            </a:r>
            <a:r>
              <a:rPr lang="en-US" sz="1400" b="1" baseline="30000" dirty="0"/>
              <a:t>1,a,b</a:t>
            </a:r>
            <a:endParaRPr lang="en-GB" sz="1400" b="1" dirty="0"/>
          </a:p>
        </p:txBody>
      </p:sp>
      <p:sp>
        <p:nvSpPr>
          <p:cNvPr id="6" name="Rounded Rectangle 57">
            <a:extLst>
              <a:ext uri="{FF2B5EF4-FFF2-40B4-BE49-F238E27FC236}">
                <a16:creationId xmlns:a16="http://schemas.microsoft.com/office/drawing/2014/main" id="{A741505F-18A2-FE34-4BB2-49CD5C919AE8}"/>
              </a:ext>
            </a:extLst>
          </p:cNvPr>
          <p:cNvSpPr/>
          <p:nvPr/>
        </p:nvSpPr>
        <p:spPr>
          <a:xfrm>
            <a:off x="7819054" y="1969816"/>
            <a:ext cx="3793836" cy="619917"/>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mn-cs"/>
              </a:rPr>
              <a:t>Increase, g/day (SE) vs control</a:t>
            </a:r>
          </a:p>
        </p:txBody>
      </p:sp>
      <p:sp>
        <p:nvSpPr>
          <p:cNvPr id="9" name="TextBox 8">
            <a:extLst>
              <a:ext uri="{FF2B5EF4-FFF2-40B4-BE49-F238E27FC236}">
                <a16:creationId xmlns:a16="http://schemas.microsoft.com/office/drawing/2014/main" id="{168D6005-CC48-F4C9-99CA-9BF883C6A5FE}"/>
              </a:ext>
            </a:extLst>
          </p:cNvPr>
          <p:cNvSpPr txBox="1"/>
          <p:nvPr/>
        </p:nvSpPr>
        <p:spPr>
          <a:xfrm>
            <a:off x="6363966" y="3111968"/>
            <a:ext cx="1258547" cy="276999"/>
          </a:xfrm>
          <a:prstGeom prst="rect">
            <a:avLst/>
          </a:prstGeom>
          <a:noFill/>
        </p:spPr>
        <p:txBody>
          <a:bodyPr wrap="square" rtlCol="0" anchor="ctr">
            <a:spAutoFit/>
          </a:bodyPr>
          <a:lstStyle/>
          <a:p>
            <a:r>
              <a:rPr lang="en-US" sz="1200" b="1" dirty="0">
                <a:solidFill>
                  <a:schemeClr val="accent5">
                    <a:lumMod val="50000"/>
                  </a:schemeClr>
                </a:solidFill>
              </a:rPr>
              <a:t>Protein</a:t>
            </a:r>
          </a:p>
        </p:txBody>
      </p:sp>
      <p:sp>
        <p:nvSpPr>
          <p:cNvPr id="10" name="TextBox 9">
            <a:extLst>
              <a:ext uri="{FF2B5EF4-FFF2-40B4-BE49-F238E27FC236}">
                <a16:creationId xmlns:a16="http://schemas.microsoft.com/office/drawing/2014/main" id="{8248A4EE-1D2F-1D5E-0F4F-EB250F44468D}"/>
              </a:ext>
            </a:extLst>
          </p:cNvPr>
          <p:cNvSpPr txBox="1"/>
          <p:nvPr/>
        </p:nvSpPr>
        <p:spPr>
          <a:xfrm>
            <a:off x="6363966" y="3685351"/>
            <a:ext cx="1258547" cy="276999"/>
          </a:xfrm>
          <a:prstGeom prst="rect">
            <a:avLst/>
          </a:prstGeom>
          <a:noFill/>
        </p:spPr>
        <p:txBody>
          <a:bodyPr wrap="square" rtlCol="0" anchor="ctr">
            <a:spAutoFit/>
          </a:bodyPr>
          <a:lstStyle/>
          <a:p>
            <a:r>
              <a:rPr lang="en-US" sz="1200" b="1" dirty="0">
                <a:solidFill>
                  <a:schemeClr val="accent5">
                    <a:lumMod val="50000"/>
                  </a:schemeClr>
                </a:solidFill>
              </a:rPr>
              <a:t>Carbohydrates</a:t>
            </a:r>
          </a:p>
        </p:txBody>
      </p:sp>
      <p:sp>
        <p:nvSpPr>
          <p:cNvPr id="11" name="TextBox 10">
            <a:extLst>
              <a:ext uri="{FF2B5EF4-FFF2-40B4-BE49-F238E27FC236}">
                <a16:creationId xmlns:a16="http://schemas.microsoft.com/office/drawing/2014/main" id="{620C7D25-8915-41D3-F84A-1F607120698D}"/>
              </a:ext>
            </a:extLst>
          </p:cNvPr>
          <p:cNvSpPr txBox="1"/>
          <p:nvPr/>
        </p:nvSpPr>
        <p:spPr>
          <a:xfrm>
            <a:off x="6325866" y="4258734"/>
            <a:ext cx="1290487" cy="276999"/>
          </a:xfrm>
          <a:prstGeom prst="rect">
            <a:avLst/>
          </a:prstGeom>
          <a:noFill/>
        </p:spPr>
        <p:txBody>
          <a:bodyPr wrap="square" rtlCol="0" anchor="ctr">
            <a:spAutoFit/>
          </a:bodyPr>
          <a:lstStyle/>
          <a:p>
            <a:r>
              <a:rPr lang="en-US" sz="1200" b="1" dirty="0">
                <a:solidFill>
                  <a:schemeClr val="accent5">
                    <a:lumMod val="50000"/>
                  </a:schemeClr>
                </a:solidFill>
              </a:rPr>
              <a:t>Sugars</a:t>
            </a:r>
          </a:p>
        </p:txBody>
      </p:sp>
      <p:sp>
        <p:nvSpPr>
          <p:cNvPr id="12" name="TextBox 11">
            <a:extLst>
              <a:ext uri="{FF2B5EF4-FFF2-40B4-BE49-F238E27FC236}">
                <a16:creationId xmlns:a16="http://schemas.microsoft.com/office/drawing/2014/main" id="{E83830C5-5941-DDEE-B4A4-0788FC51DD8F}"/>
              </a:ext>
            </a:extLst>
          </p:cNvPr>
          <p:cNvSpPr txBox="1"/>
          <p:nvPr/>
        </p:nvSpPr>
        <p:spPr>
          <a:xfrm>
            <a:off x="6363966" y="4832117"/>
            <a:ext cx="1258547" cy="276999"/>
          </a:xfrm>
          <a:prstGeom prst="rect">
            <a:avLst/>
          </a:prstGeom>
          <a:noFill/>
        </p:spPr>
        <p:txBody>
          <a:bodyPr wrap="square" rtlCol="0" anchor="ctr">
            <a:spAutoFit/>
          </a:bodyPr>
          <a:lstStyle/>
          <a:p>
            <a:r>
              <a:rPr lang="en-US" sz="1200" b="1" dirty="0">
                <a:solidFill>
                  <a:schemeClr val="accent5">
                    <a:lumMod val="50000"/>
                  </a:schemeClr>
                </a:solidFill>
              </a:rPr>
              <a:t>Fats</a:t>
            </a:r>
          </a:p>
        </p:txBody>
      </p:sp>
      <p:sp>
        <p:nvSpPr>
          <p:cNvPr id="13" name="TextBox 12">
            <a:extLst>
              <a:ext uri="{FF2B5EF4-FFF2-40B4-BE49-F238E27FC236}">
                <a16:creationId xmlns:a16="http://schemas.microsoft.com/office/drawing/2014/main" id="{5B11B133-7F48-A8ED-24CC-5D998D8BA838}"/>
              </a:ext>
            </a:extLst>
          </p:cNvPr>
          <p:cNvSpPr txBox="1"/>
          <p:nvPr/>
        </p:nvSpPr>
        <p:spPr>
          <a:xfrm>
            <a:off x="6363966" y="5405500"/>
            <a:ext cx="1258549" cy="276999"/>
          </a:xfrm>
          <a:prstGeom prst="rect">
            <a:avLst/>
          </a:prstGeom>
          <a:noFill/>
        </p:spPr>
        <p:txBody>
          <a:bodyPr wrap="square" rtlCol="0" anchor="ctr">
            <a:spAutoFit/>
          </a:bodyPr>
          <a:lstStyle/>
          <a:p>
            <a:r>
              <a:rPr lang="en-US" sz="1200" b="1" dirty="0">
                <a:solidFill>
                  <a:schemeClr val="accent5">
                    <a:lumMod val="50000"/>
                  </a:schemeClr>
                </a:solidFill>
              </a:rPr>
              <a:t>Saturated fats</a:t>
            </a:r>
          </a:p>
        </p:txBody>
      </p:sp>
      <p:sp>
        <p:nvSpPr>
          <p:cNvPr id="16" name="Rectangle: Top Corners Rounded 15">
            <a:extLst>
              <a:ext uri="{FF2B5EF4-FFF2-40B4-BE49-F238E27FC236}">
                <a16:creationId xmlns:a16="http://schemas.microsoft.com/office/drawing/2014/main" id="{7EA0D3F4-4CBD-7880-3CD4-1A98A267A160}"/>
              </a:ext>
            </a:extLst>
          </p:cNvPr>
          <p:cNvSpPr/>
          <p:nvPr/>
        </p:nvSpPr>
        <p:spPr>
          <a:xfrm rot="16200000">
            <a:off x="8455607" y="355003"/>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Top Corners Rounded 16">
            <a:extLst>
              <a:ext uri="{FF2B5EF4-FFF2-40B4-BE49-F238E27FC236}">
                <a16:creationId xmlns:a16="http://schemas.microsoft.com/office/drawing/2014/main" id="{82A18297-9E57-20D4-F4F1-0237CF96C01E}"/>
              </a:ext>
            </a:extLst>
          </p:cNvPr>
          <p:cNvSpPr/>
          <p:nvPr/>
        </p:nvSpPr>
        <p:spPr>
          <a:xfrm rot="16200000">
            <a:off x="8455607" y="928386"/>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Top Corners Rounded 22">
            <a:extLst>
              <a:ext uri="{FF2B5EF4-FFF2-40B4-BE49-F238E27FC236}">
                <a16:creationId xmlns:a16="http://schemas.microsoft.com/office/drawing/2014/main" id="{C73D5899-F64E-6182-1CF9-E656D2A90D79}"/>
              </a:ext>
            </a:extLst>
          </p:cNvPr>
          <p:cNvSpPr/>
          <p:nvPr/>
        </p:nvSpPr>
        <p:spPr>
          <a:xfrm rot="16200000">
            <a:off x="8455607" y="1501769"/>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Top Corners Rounded 24">
            <a:extLst>
              <a:ext uri="{FF2B5EF4-FFF2-40B4-BE49-F238E27FC236}">
                <a16:creationId xmlns:a16="http://schemas.microsoft.com/office/drawing/2014/main" id="{548E5713-D768-EC79-F75A-AEE3FE397CAB}"/>
              </a:ext>
            </a:extLst>
          </p:cNvPr>
          <p:cNvSpPr/>
          <p:nvPr/>
        </p:nvSpPr>
        <p:spPr>
          <a:xfrm rot="16200000">
            <a:off x="8455607" y="2075152"/>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Top Corners Rounded 29">
            <a:extLst>
              <a:ext uri="{FF2B5EF4-FFF2-40B4-BE49-F238E27FC236}">
                <a16:creationId xmlns:a16="http://schemas.microsoft.com/office/drawing/2014/main" id="{F77D131C-7BDA-8836-8D3C-711B520CF1F7}"/>
              </a:ext>
            </a:extLst>
          </p:cNvPr>
          <p:cNvSpPr/>
          <p:nvPr/>
        </p:nvSpPr>
        <p:spPr>
          <a:xfrm rot="16200000">
            <a:off x="8455607" y="2648534"/>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FF8C275-FA8B-9939-3C5B-8C9453FB5878}"/>
              </a:ext>
            </a:extLst>
          </p:cNvPr>
          <p:cNvSpPr/>
          <p:nvPr/>
        </p:nvSpPr>
        <p:spPr>
          <a:xfrm>
            <a:off x="5884899" y="3034088"/>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7C1E2A91-25E9-4F32-898B-B33DA4370FAE}"/>
              </a:ext>
            </a:extLst>
          </p:cNvPr>
          <p:cNvSpPr/>
          <p:nvPr/>
        </p:nvSpPr>
        <p:spPr>
          <a:xfrm>
            <a:off x="5884899" y="3607471"/>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E97B3070-350D-C860-3086-A2B9FDF5F1C4}"/>
              </a:ext>
            </a:extLst>
          </p:cNvPr>
          <p:cNvSpPr/>
          <p:nvPr/>
        </p:nvSpPr>
        <p:spPr>
          <a:xfrm>
            <a:off x="5884899" y="4180854"/>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65BED939-0FE1-E3EE-DABE-6D591EEEFB3E}"/>
              </a:ext>
            </a:extLst>
          </p:cNvPr>
          <p:cNvSpPr/>
          <p:nvPr/>
        </p:nvSpPr>
        <p:spPr>
          <a:xfrm>
            <a:off x="5884899" y="4754237"/>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6955DD1B-A514-2035-F0AA-32FB1641F861}"/>
              </a:ext>
            </a:extLst>
          </p:cNvPr>
          <p:cNvSpPr/>
          <p:nvPr/>
        </p:nvSpPr>
        <p:spPr>
          <a:xfrm>
            <a:off x="5884899" y="5327620"/>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descr="Bar graph with upward trend outline">
            <a:extLst>
              <a:ext uri="{FF2B5EF4-FFF2-40B4-BE49-F238E27FC236}">
                <a16:creationId xmlns:a16="http://schemas.microsoft.com/office/drawing/2014/main" id="{1B597370-5BBC-61B6-9E23-034A9477EE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04279" y="2056254"/>
            <a:ext cx="447040" cy="447040"/>
          </a:xfrm>
          <a:prstGeom prst="rect">
            <a:avLst/>
          </a:prstGeom>
        </p:spPr>
      </p:pic>
      <p:pic>
        <p:nvPicPr>
          <p:cNvPr id="39" name="Graphic 38">
            <a:extLst>
              <a:ext uri="{FF2B5EF4-FFF2-40B4-BE49-F238E27FC236}">
                <a16:creationId xmlns:a16="http://schemas.microsoft.com/office/drawing/2014/main" id="{6DF88FC3-CC8A-B7FF-A447-446D129473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72167" y="5433538"/>
            <a:ext cx="258222" cy="220923"/>
          </a:xfrm>
          <a:prstGeom prst="rect">
            <a:avLst/>
          </a:prstGeom>
        </p:spPr>
      </p:pic>
      <p:pic>
        <p:nvPicPr>
          <p:cNvPr id="40" name="Graphic 39">
            <a:extLst>
              <a:ext uri="{FF2B5EF4-FFF2-40B4-BE49-F238E27FC236}">
                <a16:creationId xmlns:a16="http://schemas.microsoft.com/office/drawing/2014/main" id="{1BD58938-B52E-7F6E-0F53-928C6B8D8D6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57217" y="3706266"/>
            <a:ext cx="288122" cy="235168"/>
          </a:xfrm>
          <a:prstGeom prst="rect">
            <a:avLst/>
          </a:prstGeom>
        </p:spPr>
      </p:pic>
      <p:pic>
        <p:nvPicPr>
          <p:cNvPr id="41" name="Graphic 40">
            <a:extLst>
              <a:ext uri="{FF2B5EF4-FFF2-40B4-BE49-F238E27FC236}">
                <a16:creationId xmlns:a16="http://schemas.microsoft.com/office/drawing/2014/main" id="{07892E30-010D-2359-9285-A887B71E22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38528" y="4271408"/>
            <a:ext cx="325500" cy="231275"/>
          </a:xfrm>
          <a:prstGeom prst="rect">
            <a:avLst/>
          </a:prstGeom>
        </p:spPr>
      </p:pic>
      <p:pic>
        <p:nvPicPr>
          <p:cNvPr id="42" name="Graphic 41">
            <a:extLst>
              <a:ext uri="{FF2B5EF4-FFF2-40B4-BE49-F238E27FC236}">
                <a16:creationId xmlns:a16="http://schemas.microsoft.com/office/drawing/2014/main" id="{3385C92D-E517-CBF0-2E86-B2E2F9C1525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68508" y="3103993"/>
            <a:ext cx="265540" cy="292949"/>
          </a:xfrm>
          <a:prstGeom prst="rect">
            <a:avLst/>
          </a:prstGeom>
        </p:spPr>
      </p:pic>
      <p:grpSp>
        <p:nvGrpSpPr>
          <p:cNvPr id="43" name="Group 42">
            <a:extLst>
              <a:ext uri="{FF2B5EF4-FFF2-40B4-BE49-F238E27FC236}">
                <a16:creationId xmlns:a16="http://schemas.microsoft.com/office/drawing/2014/main" id="{75720C33-FBDD-5150-CB72-798989674E5E}"/>
              </a:ext>
            </a:extLst>
          </p:cNvPr>
          <p:cNvGrpSpPr/>
          <p:nvPr/>
        </p:nvGrpSpPr>
        <p:grpSpPr>
          <a:xfrm>
            <a:off x="5971305" y="4844391"/>
            <a:ext cx="259946" cy="252450"/>
            <a:chOff x="5712199" y="4753167"/>
            <a:chExt cx="380587" cy="369612"/>
          </a:xfrm>
        </p:grpSpPr>
        <p:sp>
          <p:nvSpPr>
            <p:cNvPr id="44" name="Freeform: Shape 43">
              <a:extLst>
                <a:ext uri="{FF2B5EF4-FFF2-40B4-BE49-F238E27FC236}">
                  <a16:creationId xmlns:a16="http://schemas.microsoft.com/office/drawing/2014/main" id="{2B36526E-0F83-4453-181F-E0481D44B381}"/>
                </a:ext>
              </a:extLst>
            </p:cNvPr>
            <p:cNvSpPr/>
            <p:nvPr/>
          </p:nvSpPr>
          <p:spPr>
            <a:xfrm>
              <a:off x="5880633" y="4829653"/>
              <a:ext cx="212153" cy="293126"/>
            </a:xfrm>
            <a:custGeom>
              <a:avLst/>
              <a:gdLst>
                <a:gd name="csX0" fmla="*/ 49589 w 212153"/>
                <a:gd name="csY0" fmla="*/ 32860 h 293126"/>
                <a:gd name="csX1" fmla="*/ 108015 w 212153"/>
                <a:gd name="csY1" fmla="*/ 187 h 293126"/>
                <a:gd name="csX2" fmla="*/ 159505 w 212153"/>
                <a:gd name="csY2" fmla="*/ 38809 h 293126"/>
                <a:gd name="csX3" fmla="*/ 175124 w 212153"/>
                <a:gd name="csY3" fmla="*/ 84153 h 293126"/>
                <a:gd name="csX4" fmla="*/ 196986 w 212153"/>
                <a:gd name="csY4" fmla="*/ 123523 h 293126"/>
                <a:gd name="csX5" fmla="*/ 206043 w 212153"/>
                <a:gd name="csY5" fmla="*/ 222992 h 293126"/>
                <a:gd name="csX6" fmla="*/ 174358 w 212153"/>
                <a:gd name="csY6" fmla="*/ 270519 h 293126"/>
                <a:gd name="csX7" fmla="*/ 82271 w 212153"/>
                <a:gd name="csY7" fmla="*/ 290324 h 293126"/>
                <a:gd name="csX8" fmla="*/ 14940 w 212153"/>
                <a:gd name="csY8" fmla="*/ 242797 h 293126"/>
                <a:gd name="csX9" fmla="*/ 86 w 212153"/>
                <a:gd name="csY9" fmla="*/ 184371 h 293126"/>
                <a:gd name="csX10" fmla="*/ 14940 w 212153"/>
                <a:gd name="csY10" fmla="*/ 116042 h 293126"/>
                <a:gd name="csX11" fmla="*/ 49598 w 212153"/>
                <a:gd name="csY11" fmla="*/ 32860 h 293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2153" h="293126">
                  <a:moveTo>
                    <a:pt x="49589" y="32860"/>
                  </a:moveTo>
                  <a:cubicBezTo>
                    <a:pt x="60827" y="11176"/>
                    <a:pt x="83936" y="-1727"/>
                    <a:pt x="108015" y="187"/>
                  </a:cubicBezTo>
                  <a:cubicBezTo>
                    <a:pt x="131017" y="2013"/>
                    <a:pt x="151089" y="17071"/>
                    <a:pt x="159505" y="38809"/>
                  </a:cubicBezTo>
                  <a:cubicBezTo>
                    <a:pt x="165284" y="53725"/>
                    <a:pt x="168917" y="69406"/>
                    <a:pt x="175124" y="84153"/>
                  </a:cubicBezTo>
                  <a:cubicBezTo>
                    <a:pt x="181010" y="98134"/>
                    <a:pt x="190485" y="109862"/>
                    <a:pt x="196986" y="123523"/>
                  </a:cubicBezTo>
                  <a:cubicBezTo>
                    <a:pt x="211715" y="154441"/>
                    <a:pt x="217619" y="190044"/>
                    <a:pt x="206043" y="222992"/>
                  </a:cubicBezTo>
                  <a:cubicBezTo>
                    <a:pt x="198304" y="245032"/>
                    <a:pt x="185000" y="260616"/>
                    <a:pt x="174358" y="270519"/>
                  </a:cubicBezTo>
                  <a:cubicBezTo>
                    <a:pt x="169069" y="274490"/>
                    <a:pt x="131365" y="301820"/>
                    <a:pt x="82271" y="290324"/>
                  </a:cubicBezTo>
                  <a:cubicBezTo>
                    <a:pt x="40711" y="280590"/>
                    <a:pt x="19454" y="249699"/>
                    <a:pt x="14940" y="242797"/>
                  </a:cubicBezTo>
                  <a:cubicBezTo>
                    <a:pt x="9320" y="231506"/>
                    <a:pt x="1012" y="211095"/>
                    <a:pt x="86" y="184371"/>
                  </a:cubicBezTo>
                  <a:cubicBezTo>
                    <a:pt x="-1036" y="152224"/>
                    <a:pt x="9107" y="127788"/>
                    <a:pt x="14940" y="116042"/>
                  </a:cubicBezTo>
                  <a:cubicBezTo>
                    <a:pt x="26489" y="88312"/>
                    <a:pt x="38048" y="60590"/>
                    <a:pt x="49598" y="32860"/>
                  </a:cubicBezTo>
                  <a:close/>
                </a:path>
              </a:pathLst>
            </a:custGeom>
            <a:noFill/>
            <a:ln w="6350" cap="flat">
              <a:solidFill>
                <a:schemeClr val="accent5">
                  <a:lumMod val="50000"/>
                </a:schemeClr>
              </a:solidFill>
              <a:prstDash val="solid"/>
              <a:miter/>
            </a:ln>
          </p:spPr>
          <p:txBody>
            <a:bodyPr/>
            <a:lstStyle/>
            <a:p>
              <a:endParaRPr lang="en-GB"/>
            </a:p>
          </p:txBody>
        </p:sp>
        <p:sp>
          <p:nvSpPr>
            <p:cNvPr id="45" name="Freeform: Shape 44">
              <a:extLst>
                <a:ext uri="{FF2B5EF4-FFF2-40B4-BE49-F238E27FC236}">
                  <a16:creationId xmlns:a16="http://schemas.microsoft.com/office/drawing/2014/main" id="{09DDFE52-7CD9-BD5B-8200-391B9D95ACBE}"/>
                </a:ext>
              </a:extLst>
            </p:cNvPr>
            <p:cNvSpPr/>
            <p:nvPr/>
          </p:nvSpPr>
          <p:spPr>
            <a:xfrm>
              <a:off x="5712199" y="4800649"/>
              <a:ext cx="189500" cy="290112"/>
            </a:xfrm>
            <a:custGeom>
              <a:avLst/>
              <a:gdLst>
                <a:gd name="csX0" fmla="*/ 176410 w 189500"/>
                <a:gd name="csY0" fmla="*/ 255283 h 290112"/>
                <a:gd name="csX1" fmla="*/ 90289 w 189500"/>
                <a:gd name="csY1" fmla="*/ 289941 h 290112"/>
                <a:gd name="csX2" fmla="*/ 15210 w 189500"/>
                <a:gd name="csY2" fmla="*/ 252282 h 290112"/>
                <a:gd name="csX3" fmla="*/ 1879 w 189500"/>
                <a:gd name="csY3" fmla="*/ 167870 h 290112"/>
                <a:gd name="csX4" fmla="*/ 25388 w 189500"/>
                <a:gd name="csY4" fmla="*/ 76397 h 290112"/>
                <a:gd name="csX5" fmla="*/ 71152 w 189500"/>
                <a:gd name="csY5" fmla="*/ 6083 h 290112"/>
                <a:gd name="csX6" fmla="*/ 101518 w 189500"/>
                <a:gd name="csY6" fmla="*/ 143 h 290112"/>
                <a:gd name="csX7" fmla="*/ 136506 w 189500"/>
                <a:gd name="csY7" fmla="*/ 15985 h 290112"/>
                <a:gd name="csX8" fmla="*/ 147067 w 189500"/>
                <a:gd name="csY8" fmla="*/ 31827 h 290112"/>
                <a:gd name="csX9" fmla="*/ 189500 w 189500"/>
                <a:gd name="csY9" fmla="*/ 129632 h 290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89500" h="290112">
                  <a:moveTo>
                    <a:pt x="176410" y="255283"/>
                  </a:moveTo>
                  <a:cubicBezTo>
                    <a:pt x="171708" y="260207"/>
                    <a:pt x="139596" y="292746"/>
                    <a:pt x="90289" y="289941"/>
                  </a:cubicBezTo>
                  <a:cubicBezTo>
                    <a:pt x="62086" y="288338"/>
                    <a:pt x="32281" y="275471"/>
                    <a:pt x="15210" y="252282"/>
                  </a:cubicBezTo>
                  <a:cubicBezTo>
                    <a:pt x="-1594" y="229458"/>
                    <a:pt x="-1701" y="194844"/>
                    <a:pt x="1879" y="167870"/>
                  </a:cubicBezTo>
                  <a:cubicBezTo>
                    <a:pt x="6020" y="136587"/>
                    <a:pt x="13936" y="105802"/>
                    <a:pt x="25388" y="76397"/>
                  </a:cubicBezTo>
                  <a:cubicBezTo>
                    <a:pt x="35068" y="51552"/>
                    <a:pt x="45532" y="18871"/>
                    <a:pt x="71152" y="6083"/>
                  </a:cubicBezTo>
                  <a:cubicBezTo>
                    <a:pt x="83743" y="-204"/>
                    <a:pt x="95552" y="-266"/>
                    <a:pt x="101518" y="143"/>
                  </a:cubicBezTo>
                  <a:cubicBezTo>
                    <a:pt x="106986" y="597"/>
                    <a:pt x="123469" y="2681"/>
                    <a:pt x="136506" y="15985"/>
                  </a:cubicBezTo>
                  <a:cubicBezTo>
                    <a:pt x="141956" y="21551"/>
                    <a:pt x="145171" y="27411"/>
                    <a:pt x="147067" y="31827"/>
                  </a:cubicBezTo>
                  <a:cubicBezTo>
                    <a:pt x="162099" y="61677"/>
                    <a:pt x="174468" y="99782"/>
                    <a:pt x="189500" y="129632"/>
                  </a:cubicBezTo>
                </a:path>
              </a:pathLst>
            </a:custGeom>
            <a:noFill/>
            <a:ln w="6350" cap="flat">
              <a:solidFill>
                <a:schemeClr val="accent5">
                  <a:lumMod val="50000"/>
                </a:schemeClr>
              </a:solidFill>
              <a:prstDash val="solid"/>
              <a:miter/>
            </a:ln>
          </p:spPr>
          <p:txBody>
            <a:bodyPr/>
            <a:lstStyle/>
            <a:p>
              <a:endParaRPr lang="en-GB"/>
            </a:p>
          </p:txBody>
        </p:sp>
        <p:sp>
          <p:nvSpPr>
            <p:cNvPr id="46" name="Freeform: Shape 45">
              <a:extLst>
                <a:ext uri="{FF2B5EF4-FFF2-40B4-BE49-F238E27FC236}">
                  <a16:creationId xmlns:a16="http://schemas.microsoft.com/office/drawing/2014/main" id="{3244CC2E-BE1A-884A-A4B3-4735D657989E}"/>
                </a:ext>
              </a:extLst>
            </p:cNvPr>
            <p:cNvSpPr/>
            <p:nvPr/>
          </p:nvSpPr>
          <p:spPr>
            <a:xfrm>
              <a:off x="5757657" y="4834293"/>
              <a:ext cx="33691" cy="71044"/>
            </a:xfrm>
            <a:custGeom>
              <a:avLst/>
              <a:gdLst>
                <a:gd name="csX0" fmla="*/ 33691 w 33691"/>
                <a:gd name="csY0" fmla="*/ 0 h 71044"/>
                <a:gd name="csX1" fmla="*/ 12150 w 33691"/>
                <a:gd name="csY1" fmla="*/ 24257 h 71044"/>
                <a:gd name="csX2" fmla="*/ 21 w 33691"/>
                <a:gd name="csY2" fmla="*/ 71045 h 71044"/>
              </a:gdLst>
              <a:ahLst/>
              <a:cxnLst>
                <a:cxn ang="0">
                  <a:pos x="csX0" y="csY0"/>
                </a:cxn>
                <a:cxn ang="0">
                  <a:pos x="csX1" y="csY1"/>
                </a:cxn>
                <a:cxn ang="0">
                  <a:pos x="csX2" y="csY2"/>
                </a:cxn>
              </a:cxnLst>
              <a:rect l="l" t="t" r="r" b="b"/>
              <a:pathLst>
                <a:path w="33691" h="71044">
                  <a:moveTo>
                    <a:pt x="33691" y="0"/>
                  </a:moveTo>
                  <a:cubicBezTo>
                    <a:pt x="27662" y="4657"/>
                    <a:pt x="19167" y="12449"/>
                    <a:pt x="12150" y="24257"/>
                  </a:cubicBezTo>
                  <a:cubicBezTo>
                    <a:pt x="662" y="43590"/>
                    <a:pt x="-166" y="62398"/>
                    <a:pt x="21" y="71045"/>
                  </a:cubicBezTo>
                </a:path>
              </a:pathLst>
            </a:custGeom>
            <a:noFill/>
            <a:ln w="6350" cap="rnd">
              <a:solidFill>
                <a:schemeClr val="accent5">
                  <a:lumMod val="50000"/>
                </a:schemeClr>
              </a:solidFill>
              <a:prstDash val="solid"/>
              <a:miter/>
            </a:ln>
          </p:spPr>
          <p:txBody>
            <a:bodyPr/>
            <a:lstStyle/>
            <a:p>
              <a:endParaRPr lang="en-GB"/>
            </a:p>
          </p:txBody>
        </p:sp>
        <p:sp>
          <p:nvSpPr>
            <p:cNvPr id="47" name="Freeform: Shape 46">
              <a:extLst>
                <a:ext uri="{FF2B5EF4-FFF2-40B4-BE49-F238E27FC236}">
                  <a16:creationId xmlns:a16="http://schemas.microsoft.com/office/drawing/2014/main" id="{B2991483-04DE-9FD0-CBA7-7655261DA28B}"/>
                </a:ext>
              </a:extLst>
            </p:cNvPr>
            <p:cNvSpPr/>
            <p:nvPr/>
          </p:nvSpPr>
          <p:spPr>
            <a:xfrm>
              <a:off x="5755397" y="4921554"/>
              <a:ext cx="2815" cy="21416"/>
            </a:xfrm>
            <a:custGeom>
              <a:avLst/>
              <a:gdLst>
                <a:gd name="csX0" fmla="*/ 2815 w 2815"/>
                <a:gd name="csY0" fmla="*/ 0 h 21416"/>
                <a:gd name="csX1" fmla="*/ 10 w 2815"/>
                <a:gd name="csY1" fmla="*/ 11265 h 21416"/>
                <a:gd name="csX2" fmla="*/ 1702 w 2815"/>
                <a:gd name="csY2" fmla="*/ 21417 h 21416"/>
              </a:gdLst>
              <a:ahLst/>
              <a:cxnLst>
                <a:cxn ang="0">
                  <a:pos x="csX0" y="csY0"/>
                </a:cxn>
                <a:cxn ang="0">
                  <a:pos x="csX1" y="csY1"/>
                </a:cxn>
                <a:cxn ang="0">
                  <a:pos x="csX2" y="csY2"/>
                </a:cxn>
              </a:cxnLst>
              <a:rect l="l" t="t" r="r" b="b"/>
              <a:pathLst>
                <a:path w="2815" h="21416">
                  <a:moveTo>
                    <a:pt x="2815" y="0"/>
                  </a:moveTo>
                  <a:cubicBezTo>
                    <a:pt x="1756" y="2146"/>
                    <a:pt x="153" y="6091"/>
                    <a:pt x="10" y="11265"/>
                  </a:cubicBezTo>
                  <a:cubicBezTo>
                    <a:pt x="-114" y="15726"/>
                    <a:pt x="910" y="19280"/>
                    <a:pt x="1702" y="21417"/>
                  </a:cubicBezTo>
                </a:path>
              </a:pathLst>
            </a:custGeom>
            <a:noFill/>
            <a:ln w="6350" cap="rnd">
              <a:solidFill>
                <a:schemeClr val="accent5">
                  <a:lumMod val="50000"/>
                </a:schemeClr>
              </a:solidFill>
              <a:prstDash val="solid"/>
              <a:miter/>
            </a:ln>
          </p:spPr>
          <p:txBody>
            <a:bodyPr/>
            <a:lstStyle/>
            <a:p>
              <a:endParaRPr lang="en-GB"/>
            </a:p>
          </p:txBody>
        </p:sp>
        <p:sp>
          <p:nvSpPr>
            <p:cNvPr id="48" name="Freeform: Shape 47">
              <a:extLst>
                <a:ext uri="{FF2B5EF4-FFF2-40B4-BE49-F238E27FC236}">
                  <a16:creationId xmlns:a16="http://schemas.microsoft.com/office/drawing/2014/main" id="{8782A3B5-E3C5-25BE-3B99-881CAFB7C38E}"/>
                </a:ext>
              </a:extLst>
            </p:cNvPr>
            <p:cNvSpPr/>
            <p:nvPr/>
          </p:nvSpPr>
          <p:spPr>
            <a:xfrm>
              <a:off x="5768488" y="4753167"/>
              <a:ext cx="90279" cy="23198"/>
            </a:xfrm>
            <a:custGeom>
              <a:avLst/>
              <a:gdLst>
                <a:gd name="csX0" fmla="*/ 0 w 90279"/>
                <a:gd name="csY0" fmla="*/ 419 h 23198"/>
                <a:gd name="csX1" fmla="*/ 10187 w 90279"/>
                <a:gd name="csY1" fmla="*/ 18 h 23198"/>
                <a:gd name="csX2" fmla="*/ 28452 w 90279"/>
                <a:gd name="csY2" fmla="*/ 7356 h 23198"/>
                <a:gd name="csX3" fmla="*/ 43742 w 90279"/>
                <a:gd name="csY3" fmla="*/ 23198 h 23198"/>
                <a:gd name="csX4" fmla="*/ 58898 w 90279"/>
                <a:gd name="csY4" fmla="*/ 10909 h 23198"/>
                <a:gd name="csX5" fmla="*/ 74055 w 90279"/>
                <a:gd name="csY5" fmla="*/ 5539 h 23198"/>
                <a:gd name="csX6" fmla="*/ 90280 w 90279"/>
                <a:gd name="csY6" fmla="*/ 5539 h 231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0279" h="23198">
                  <a:moveTo>
                    <a:pt x="0" y="419"/>
                  </a:moveTo>
                  <a:lnTo>
                    <a:pt x="10187" y="18"/>
                  </a:lnTo>
                  <a:cubicBezTo>
                    <a:pt x="17044" y="-249"/>
                    <a:pt x="23688" y="2414"/>
                    <a:pt x="28452" y="7356"/>
                  </a:cubicBezTo>
                  <a:lnTo>
                    <a:pt x="43742" y="23198"/>
                  </a:lnTo>
                  <a:lnTo>
                    <a:pt x="58898" y="10909"/>
                  </a:lnTo>
                  <a:cubicBezTo>
                    <a:pt x="63182" y="7436"/>
                    <a:pt x="68533" y="5539"/>
                    <a:pt x="74055" y="5539"/>
                  </a:cubicBezTo>
                  <a:lnTo>
                    <a:pt x="90280" y="5539"/>
                  </a:lnTo>
                </a:path>
              </a:pathLst>
            </a:custGeom>
            <a:noFill/>
            <a:ln w="6350" cap="rnd">
              <a:solidFill>
                <a:schemeClr val="accent5">
                  <a:lumMod val="50000"/>
                </a:schemeClr>
              </a:solidFill>
              <a:prstDash val="solid"/>
              <a:miter/>
            </a:ln>
          </p:spPr>
          <p:txBody>
            <a:bodyPr/>
            <a:lstStyle/>
            <a:p>
              <a:endParaRPr lang="en-GB"/>
            </a:p>
          </p:txBody>
        </p:sp>
        <p:sp>
          <p:nvSpPr>
            <p:cNvPr id="49" name="Freeform: Shape 48">
              <a:extLst>
                <a:ext uri="{FF2B5EF4-FFF2-40B4-BE49-F238E27FC236}">
                  <a16:creationId xmlns:a16="http://schemas.microsoft.com/office/drawing/2014/main" id="{B0E0A083-F599-E7D7-CB3A-7EE80706AC21}"/>
                </a:ext>
              </a:extLst>
            </p:cNvPr>
            <p:cNvSpPr/>
            <p:nvPr/>
          </p:nvSpPr>
          <p:spPr>
            <a:xfrm>
              <a:off x="5812221" y="4776365"/>
              <a:ext cx="890" cy="23402"/>
            </a:xfrm>
            <a:custGeom>
              <a:avLst/>
              <a:gdLst>
                <a:gd name="csX0" fmla="*/ 0 w 890"/>
                <a:gd name="csY0" fmla="*/ 0 h 23402"/>
                <a:gd name="csX1" fmla="*/ 0 w 890"/>
                <a:gd name="csY1" fmla="*/ 23403 h 23402"/>
              </a:gdLst>
              <a:ahLst/>
              <a:cxnLst>
                <a:cxn ang="0">
                  <a:pos x="csX0" y="csY0"/>
                </a:cxn>
                <a:cxn ang="0">
                  <a:pos x="csX1" y="csY1"/>
                </a:cxn>
              </a:cxnLst>
              <a:rect l="l" t="t" r="r" b="b"/>
              <a:pathLst>
                <a:path w="890" h="23402">
                  <a:moveTo>
                    <a:pt x="0" y="0"/>
                  </a:moveTo>
                  <a:lnTo>
                    <a:pt x="0" y="23403"/>
                  </a:lnTo>
                </a:path>
              </a:pathLst>
            </a:custGeom>
            <a:ln w="6350" cap="rnd">
              <a:solidFill>
                <a:schemeClr val="accent5">
                  <a:lumMod val="50000"/>
                </a:schemeClr>
              </a:solidFill>
              <a:prstDash val="solid"/>
              <a:miter/>
            </a:ln>
          </p:spPr>
          <p:txBody>
            <a:bodyPr/>
            <a:lstStyle/>
            <a:p>
              <a:endParaRPr lang="en-GB"/>
            </a:p>
          </p:txBody>
        </p:sp>
        <p:sp>
          <p:nvSpPr>
            <p:cNvPr id="50" name="Oval 49">
              <a:extLst>
                <a:ext uri="{FF2B5EF4-FFF2-40B4-BE49-F238E27FC236}">
                  <a16:creationId xmlns:a16="http://schemas.microsoft.com/office/drawing/2014/main" id="{C2517785-0708-56D5-02B0-6A21D45F3A8C}"/>
                </a:ext>
              </a:extLst>
            </p:cNvPr>
            <p:cNvSpPr/>
            <p:nvPr/>
          </p:nvSpPr>
          <p:spPr>
            <a:xfrm>
              <a:off x="5926260" y="4937271"/>
              <a:ext cx="114857" cy="139613"/>
            </a:xfrm>
            <a:prstGeom prst="ellipse">
              <a:avLst/>
            </a:prstGeom>
            <a:noFill/>
            <a:ln w="6350" cap="rnd">
              <a:solidFill>
                <a:schemeClr val="accent5">
                  <a:lumMod val="50000"/>
                </a:schemeClr>
              </a:solidFill>
              <a:prstDash val="solid"/>
              <a:miter/>
            </a:ln>
          </p:spPr>
          <p:txBody>
            <a:bodyPr/>
            <a:lstStyle/>
            <a:p>
              <a:endParaRPr lang="en-GB"/>
            </a:p>
          </p:txBody>
        </p:sp>
        <p:sp>
          <p:nvSpPr>
            <p:cNvPr id="51" name="Freeform: Shape 50">
              <a:extLst>
                <a:ext uri="{FF2B5EF4-FFF2-40B4-BE49-F238E27FC236}">
                  <a16:creationId xmlns:a16="http://schemas.microsoft.com/office/drawing/2014/main" id="{42423D5A-D564-71AC-B5FB-E1E8E5DE9607}"/>
                </a:ext>
              </a:extLst>
            </p:cNvPr>
            <p:cNvSpPr/>
            <p:nvPr/>
          </p:nvSpPr>
          <p:spPr>
            <a:xfrm>
              <a:off x="5993262" y="4965821"/>
              <a:ext cx="20799" cy="85488"/>
            </a:xfrm>
            <a:custGeom>
              <a:avLst/>
              <a:gdLst>
                <a:gd name="csX0" fmla="*/ 0 w 20799"/>
                <a:gd name="csY0" fmla="*/ 0 h 85488"/>
                <a:gd name="csX1" fmla="*/ 20793 w 20799"/>
                <a:gd name="csY1" fmla="*/ 43573 h 85488"/>
                <a:gd name="csX2" fmla="*/ 0 w 20799"/>
                <a:gd name="csY2" fmla="*/ 85489 h 85488"/>
              </a:gdLst>
              <a:ahLst/>
              <a:cxnLst>
                <a:cxn ang="0">
                  <a:pos x="csX0" y="csY0"/>
                </a:cxn>
                <a:cxn ang="0">
                  <a:pos x="csX1" y="csY1"/>
                </a:cxn>
                <a:cxn ang="0">
                  <a:pos x="csX2" y="csY2"/>
                </a:cxn>
              </a:cxnLst>
              <a:rect l="l" t="t" r="r" b="b"/>
              <a:pathLst>
                <a:path w="20799" h="85488">
                  <a:moveTo>
                    <a:pt x="0" y="0"/>
                  </a:moveTo>
                  <a:cubicBezTo>
                    <a:pt x="2208" y="1745"/>
                    <a:pt x="21194" y="17258"/>
                    <a:pt x="20793" y="43573"/>
                  </a:cubicBezTo>
                  <a:cubicBezTo>
                    <a:pt x="20410" y="68899"/>
                    <a:pt x="2395" y="83601"/>
                    <a:pt x="0" y="85489"/>
                  </a:cubicBezTo>
                </a:path>
              </a:pathLst>
            </a:custGeom>
            <a:noFill/>
            <a:ln w="6350" cap="rnd">
              <a:solidFill>
                <a:schemeClr val="accent5">
                  <a:lumMod val="50000"/>
                </a:schemeClr>
              </a:solidFill>
              <a:prstDash val="solid"/>
              <a:miter/>
            </a:ln>
          </p:spPr>
          <p:txBody>
            <a:bodyPr/>
            <a:lstStyle/>
            <a:p>
              <a:endParaRPr lang="en-GB"/>
            </a:p>
          </p:txBody>
        </p:sp>
      </p:grpSp>
      <p:sp>
        <p:nvSpPr>
          <p:cNvPr id="54" name="Content Placeholder 27">
            <a:extLst>
              <a:ext uri="{FF2B5EF4-FFF2-40B4-BE49-F238E27FC236}">
                <a16:creationId xmlns:a16="http://schemas.microsoft.com/office/drawing/2014/main" id="{24153C48-B708-8441-D40A-0CBE6A166B9C}"/>
              </a:ext>
            </a:extLst>
          </p:cNvPr>
          <p:cNvSpPr txBox="1">
            <a:spLocks/>
          </p:cNvSpPr>
          <p:nvPr/>
        </p:nvSpPr>
        <p:spPr>
          <a:xfrm>
            <a:off x="539750" y="1416785"/>
            <a:ext cx="5039494"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 2018 population‑scale UK Biobank study found that </a:t>
            </a:r>
            <a:r>
              <a:rPr lang="en-US" b="1"/>
              <a:t>individuals with severe mental illness consumed more obesogenic foods than the general population, particularly those with schizophrenia</a:t>
            </a:r>
            <a:r>
              <a:rPr lang="en-US"/>
              <a:t>, and these dietary differences persisted after adjusting for social deprivation and education</a:t>
            </a:r>
            <a:r>
              <a:rPr lang="en-US" baseline="30000"/>
              <a:t>1,2</a:t>
            </a:r>
            <a:endParaRPr lang="en-US"/>
          </a:p>
          <a:p>
            <a:r>
              <a:rPr lang="en-US"/>
              <a:t>Psychotropic medications, including widely used SGAs, can drive cumulative cardiometabolic and dietary changes over time, underscoring the need for </a:t>
            </a:r>
            <a:r>
              <a:rPr lang="en-US" b="1"/>
              <a:t>early lifestyle and cardiometabolic‑risk interventions </a:t>
            </a:r>
            <a:r>
              <a:rPr lang="en-US"/>
              <a:t>to prevent downstream disease</a:t>
            </a:r>
            <a:r>
              <a:rPr lang="en-US" baseline="30000"/>
              <a:t>2</a:t>
            </a:r>
            <a:endParaRPr lang="en-US"/>
          </a:p>
        </p:txBody>
      </p:sp>
    </p:spTree>
    <p:extLst>
      <p:ext uri="{BB962C8B-B14F-4D97-AF65-F5344CB8AC3E}">
        <p14:creationId xmlns:p14="http://schemas.microsoft.com/office/powerpoint/2010/main" val="1204907929"/>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AE9F05-DA2D-4B16-9965-37043D7D9979}">
  <ds:schemaRefs>
    <ds:schemaRef ds:uri="28627d7c-4416-4bc1-86cf-ca6c3a42a8f2"/>
    <ds:schemaRef ds:uri="http://purl.org/dc/terms/"/>
    <ds:schemaRef ds:uri="http://purl.org/dc/dcmitype/"/>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08562aa6-c0ad-4fb9-8a82-15409d3a28b4"/>
    <ds:schemaRef ds:uri="http://purl.org/dc/elements/1.1/"/>
  </ds:schemaRefs>
</ds:datastoreItem>
</file>

<file path=customXml/itemProps2.xml><?xml version="1.0" encoding="utf-8"?>
<ds:datastoreItem xmlns:ds="http://schemas.openxmlformats.org/officeDocument/2006/customXml" ds:itemID="{1179A87D-6E65-4547-B410-F385D8934DBD}">
  <ds:schemaRefs>
    <ds:schemaRef ds:uri="http://schemas.microsoft.com/sharepoint/v3/contenttype/forms"/>
  </ds:schemaRefs>
</ds:datastoreItem>
</file>

<file path=customXml/itemProps3.xml><?xml version="1.0" encoding="utf-8"?>
<ds:datastoreItem xmlns:ds="http://schemas.openxmlformats.org/officeDocument/2006/customXml" ds:itemID="{DA27838A-643E-4673-9B73-4C66BBD216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627d7c-4416-4bc1-86cf-ca6c3a42a8f2"/>
    <ds:schemaRef ds:uri="08562aa6-c0ad-4fb9-8a82-15409d3a28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TotalTime>
  <Words>429</Words>
  <Application>Microsoft Office PowerPoint</Application>
  <PresentationFormat>Widescreen</PresentationFormat>
  <Paragraphs>38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Neurotorium - PowerPoint-Skabelon - 2022-01-28</vt:lpstr>
      <vt:lpstr>Eating patterns and nutritional risk in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101</cp:revision>
  <dcterms:created xsi:type="dcterms:W3CDTF">2026-02-02T13:01:55Z</dcterms:created>
  <dcterms:modified xsi:type="dcterms:W3CDTF">2026-06-04T07:14:13Z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