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98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Firth J, Siddiqi N, Koyanagi A, et al. The Lancet Psychiatry Commission: a blueprint for protecting physical health in people with mental illness. Lancet Psychiatry 2019; 6: 675–712.</a:t>
            </a: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805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92BD1-7D90-745B-E596-B10F73989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B44D94-DF30-D7C4-E4BB-4513796551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 vert="horz" wrap="square" lIns="0" tIns="0" rIns="0" bIns="0" rtlCol="0">
            <a:normAutofit/>
          </a:bodyPr>
          <a:lstStyle/>
          <a:p>
            <a:r>
              <a:rPr lang="en-US"/>
              <a:t>Schizophrenia – Comorbidity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33FB683-51AA-8AB6-4474-DD09323E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Integrated management of physical and mental comorbidities</a:t>
            </a:r>
            <a:endParaRPr lang="en-GB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25BFEE3-8494-52C9-229A-E84DF4073B18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263600"/>
            <a:ext cx="8266113" cy="340735"/>
          </a:xfrm>
        </p:spPr>
        <p:txBody>
          <a:bodyPr tIns="46800" bIns="46800">
            <a:spAutoFit/>
          </a:bodyPr>
          <a:lstStyle/>
          <a:p>
            <a:pPr marL="0" indent="0" algn="ctr">
              <a:buNone/>
            </a:pPr>
            <a:r>
              <a:rPr lang="en-US" b="1" dirty="0"/>
              <a:t>Collaborative care model for people with physical and mental comorbidities</a:t>
            </a: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05C41-5DD9-DBFB-C65B-9C12EE43E4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dirty="0"/>
              <a:t>Firth et al. Lancet Psychiatry 2019;6:675–712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9B8D154-A775-79D5-AF90-14962790BA3F}"/>
              </a:ext>
            </a:extLst>
          </p:cNvPr>
          <p:cNvSpPr txBox="1"/>
          <p:nvPr/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rmAutofit/>
          </a:bodyPr>
          <a:lstStyle/>
          <a:p>
            <a:pPr marL="180000" indent="-1800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Proposed model of collaborative care for people physical and mental comorbidities</a:t>
            </a:r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80535733-25DA-FCAA-8D9F-297986B4CD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844557"/>
          </a:xfrm>
        </p:spPr>
        <p:txBody>
          <a:bodyPr/>
          <a:lstStyle/>
          <a:p>
            <a:r>
              <a:rPr lang="en-US" dirty="0"/>
              <a:t>Collaborative care frameworks use </a:t>
            </a:r>
            <a:r>
              <a:rPr lang="en-US" b="1" dirty="0"/>
              <a:t>multidisciplinary teams </a:t>
            </a:r>
            <a:r>
              <a:rPr lang="en-US" dirty="0"/>
              <a:t>to coordinate integrated care, </a:t>
            </a:r>
            <a:r>
              <a:rPr lang="en-US" b="1" dirty="0"/>
              <a:t>improving clinical outcomes, treatment adherence, and cost‑effectiveness </a:t>
            </a:r>
            <a:r>
              <a:rPr lang="en-US" dirty="0"/>
              <a:t>for people with co‑occurring mental and physical health conditions</a:t>
            </a:r>
            <a:endParaRPr lang="en-GB" dirty="0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9CA2B67A-DF30-5C91-6F47-660371D5972E}"/>
              </a:ext>
            </a:extLst>
          </p:cNvPr>
          <p:cNvSpPr/>
          <p:nvPr/>
        </p:nvSpPr>
        <p:spPr>
          <a:xfrm>
            <a:off x="2341669" y="2002394"/>
            <a:ext cx="2434112" cy="2434112"/>
          </a:xfrm>
          <a:prstGeom prst="arc">
            <a:avLst>
              <a:gd name="adj1" fmla="val 20315063"/>
              <a:gd name="adj2" fmla="val 1664654"/>
            </a:avLst>
          </a:prstGeom>
          <a:ln w="12700">
            <a:solidFill>
              <a:schemeClr val="accent5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D1DD2AC-6B9A-E8CC-B6FD-93B5507CA4EE}"/>
              </a:ext>
            </a:extLst>
          </p:cNvPr>
          <p:cNvSpPr txBox="1"/>
          <p:nvPr/>
        </p:nvSpPr>
        <p:spPr>
          <a:xfrm>
            <a:off x="545814" y="5361099"/>
            <a:ext cx="16298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Protected hours for interdisciplinary meetings to supervise case management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FD1E30-2324-7B30-5DB6-348F1D9915D9}"/>
              </a:ext>
            </a:extLst>
          </p:cNvPr>
          <p:cNvSpPr txBox="1"/>
          <p:nvPr/>
        </p:nvSpPr>
        <p:spPr>
          <a:xfrm>
            <a:off x="2090623" y="5361099"/>
            <a:ext cx="18354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Shared budget for liaison psychiatry services from mental health and non-mental health services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07A4381-1B67-2868-7B0F-9D23E36EE19C}"/>
              </a:ext>
            </a:extLst>
          </p:cNvPr>
          <p:cNvSpPr txBox="1"/>
          <p:nvPr/>
        </p:nvSpPr>
        <p:spPr>
          <a:xfrm>
            <a:off x="3854228" y="5361099"/>
            <a:ext cx="167375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Development of national guidelines that consider multimorbidity regardless of relationship with mental health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A0F839E-D6E0-EAE3-DA38-4E4DF722DC19}"/>
              </a:ext>
            </a:extLst>
          </p:cNvPr>
          <p:cNvSpPr txBox="1"/>
          <p:nvPr/>
        </p:nvSpPr>
        <p:spPr>
          <a:xfrm>
            <a:off x="5728212" y="5361099"/>
            <a:ext cx="2081184" cy="261610"/>
          </a:xfrm>
          <a:prstGeom prst="rect">
            <a:avLst/>
          </a:prstGeom>
          <a:noFill/>
        </p:spPr>
        <p:txBody>
          <a:bodyPr wrap="square" lIns="3600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Sharing of medical records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E9BFECB-D88D-623C-186F-9D06A2026B74}"/>
              </a:ext>
            </a:extLst>
          </p:cNvPr>
          <p:cNvSpPr txBox="1"/>
          <p:nvPr/>
        </p:nvSpPr>
        <p:spPr>
          <a:xfrm>
            <a:off x="5728212" y="5684264"/>
            <a:ext cx="3818724" cy="261610"/>
          </a:xfrm>
          <a:prstGeom prst="rect">
            <a:avLst/>
          </a:prstGeom>
          <a:noFill/>
        </p:spPr>
        <p:txBody>
          <a:bodyPr wrap="square" lIns="3600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Telepsychiatry and telemedicine for case supervision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F07F418-DD81-DA26-743E-7DFE7A1DE81D}"/>
              </a:ext>
            </a:extLst>
          </p:cNvPr>
          <p:cNvSpPr txBox="1"/>
          <p:nvPr/>
        </p:nvSpPr>
        <p:spPr>
          <a:xfrm>
            <a:off x="5728212" y="6007429"/>
            <a:ext cx="3288159" cy="253916"/>
          </a:xfrm>
          <a:prstGeom prst="rect">
            <a:avLst/>
          </a:prstGeom>
          <a:noFill/>
        </p:spPr>
        <p:txBody>
          <a:bodyPr wrap="square" lIns="3600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Continuity-of-care programmes at hospital discharge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2839277-3A2B-0B37-D1D5-1DB5C8141FA0}"/>
              </a:ext>
            </a:extLst>
          </p:cNvPr>
          <p:cNvCxnSpPr>
            <a:cxnSpLocks/>
          </p:cNvCxnSpPr>
          <p:nvPr/>
        </p:nvCxnSpPr>
        <p:spPr>
          <a:xfrm>
            <a:off x="2041525" y="5353053"/>
            <a:ext cx="0" cy="90829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088F37B-037F-42BD-3F96-48879BB02ACC}"/>
              </a:ext>
            </a:extLst>
          </p:cNvPr>
          <p:cNvCxnSpPr>
            <a:cxnSpLocks/>
          </p:cNvCxnSpPr>
          <p:nvPr/>
        </p:nvCxnSpPr>
        <p:spPr>
          <a:xfrm>
            <a:off x="3790728" y="5353053"/>
            <a:ext cx="0" cy="90829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6369F12-52C8-E175-F577-2F3A27CF22D1}"/>
              </a:ext>
            </a:extLst>
          </p:cNvPr>
          <p:cNvCxnSpPr>
            <a:cxnSpLocks/>
          </p:cNvCxnSpPr>
          <p:nvPr/>
        </p:nvCxnSpPr>
        <p:spPr>
          <a:xfrm>
            <a:off x="5593500" y="5353053"/>
            <a:ext cx="0" cy="90829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37CDFFF-AD05-B25D-E982-F07604D57750}"/>
              </a:ext>
            </a:extLst>
          </p:cNvPr>
          <p:cNvGrpSpPr/>
          <p:nvPr/>
        </p:nvGrpSpPr>
        <p:grpSpPr>
          <a:xfrm>
            <a:off x="5765397" y="5653487"/>
            <a:ext cx="3168000" cy="323166"/>
            <a:chOff x="5829525" y="5653487"/>
            <a:chExt cx="704847" cy="323166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1B21AA2-DC51-E0D3-AE32-1ABE6849A92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181949" y="5301063"/>
              <a:ext cx="0" cy="704847"/>
            </a:xfrm>
            <a:prstGeom prst="line">
              <a:avLst/>
            </a:prstGeom>
            <a:ln w="31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0E7E22A-D59C-BDBD-3BA6-0603756C0AD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181949" y="5624229"/>
              <a:ext cx="0" cy="704847"/>
            </a:xfrm>
            <a:prstGeom prst="line">
              <a:avLst/>
            </a:prstGeom>
            <a:ln w="31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16C2D4B-542B-3BE5-5931-ACA751EC7BC3}"/>
              </a:ext>
            </a:extLst>
          </p:cNvPr>
          <p:cNvCxnSpPr>
            <a:cxnSpLocks/>
          </p:cNvCxnSpPr>
          <p:nvPr/>
        </p:nvCxnSpPr>
        <p:spPr>
          <a:xfrm flipH="1">
            <a:off x="609600" y="5242646"/>
            <a:ext cx="8316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Arrow: Up 60">
            <a:extLst>
              <a:ext uri="{FF2B5EF4-FFF2-40B4-BE49-F238E27FC236}">
                <a16:creationId xmlns:a16="http://schemas.microsoft.com/office/drawing/2014/main" id="{90CD5119-CB33-CAE0-466C-828859365E00}"/>
              </a:ext>
            </a:extLst>
          </p:cNvPr>
          <p:cNvSpPr/>
          <p:nvPr/>
        </p:nvSpPr>
        <p:spPr>
          <a:xfrm>
            <a:off x="3392334" y="4979801"/>
            <a:ext cx="332782" cy="262845"/>
          </a:xfrm>
          <a:prstGeom prst="up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F0B3BBB-B8AA-3EE4-BB3B-E134D0A71077}"/>
              </a:ext>
            </a:extLst>
          </p:cNvPr>
          <p:cNvSpPr/>
          <p:nvPr/>
        </p:nvSpPr>
        <p:spPr>
          <a:xfrm>
            <a:off x="2016179" y="2783630"/>
            <a:ext cx="857864" cy="8578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A795B1F-5E48-A8C8-622C-2E97AB99CDC8}"/>
              </a:ext>
            </a:extLst>
          </p:cNvPr>
          <p:cNvSpPr/>
          <p:nvPr/>
        </p:nvSpPr>
        <p:spPr>
          <a:xfrm>
            <a:off x="4191356" y="1935225"/>
            <a:ext cx="857864" cy="8578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4" name="Graphic 63" descr="Care outline">
            <a:extLst>
              <a:ext uri="{FF2B5EF4-FFF2-40B4-BE49-F238E27FC236}">
                <a16:creationId xmlns:a16="http://schemas.microsoft.com/office/drawing/2014/main" id="{9C34F96E-F1FE-6B4B-71B4-028F190D20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" r="69"/>
          <a:stretch/>
        </p:blipFill>
        <p:spPr>
          <a:xfrm>
            <a:off x="2118294" y="2885291"/>
            <a:ext cx="653636" cy="654545"/>
          </a:xfrm>
          <a:prstGeom prst="rect">
            <a:avLst/>
          </a:prstGeom>
        </p:spPr>
      </p:pic>
      <p:pic>
        <p:nvPicPr>
          <p:cNvPr id="65" name="Graphic 64" descr="Head with gears outline">
            <a:extLst>
              <a:ext uri="{FF2B5EF4-FFF2-40B4-BE49-F238E27FC236}">
                <a16:creationId xmlns:a16="http://schemas.microsoft.com/office/drawing/2014/main" id="{0CB5DD5A-3AAF-10C0-0D07-E991384980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" r="104"/>
          <a:stretch/>
        </p:blipFill>
        <p:spPr>
          <a:xfrm>
            <a:off x="4293470" y="2036886"/>
            <a:ext cx="653179" cy="654545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C6A8C461-9A64-8DFF-6AC8-BED78FC549FD}"/>
              </a:ext>
            </a:extLst>
          </p:cNvPr>
          <p:cNvSpPr txBox="1"/>
          <p:nvPr/>
        </p:nvSpPr>
        <p:spPr>
          <a:xfrm>
            <a:off x="5157327" y="1860477"/>
            <a:ext cx="3548523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 Nova" panose="020B0504020202020204" pitchFamily="34" charset="0"/>
              </a:rPr>
              <a:t>Patient</a:t>
            </a:r>
          </a:p>
          <a:p>
            <a:pPr marL="130175" marR="0" lvl="0" indent="-1301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Access to evidence-based lifestyle interventions</a:t>
            </a:r>
          </a:p>
          <a:p>
            <a:pPr marL="130175" marR="0" lvl="0" indent="-1301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Access to digital health technology</a:t>
            </a:r>
          </a:p>
          <a:p>
            <a:pPr marL="130175" marR="0" lvl="0" indent="-1301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Self-management and screening strategies for physical health risk factors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E421052-7CE2-6D5E-B056-B5A3A4D0B786}"/>
              </a:ext>
            </a:extLst>
          </p:cNvPr>
          <p:cNvSpPr txBox="1"/>
          <p:nvPr/>
        </p:nvSpPr>
        <p:spPr>
          <a:xfrm>
            <a:off x="5157327" y="3485003"/>
            <a:ext cx="354852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 Nova" panose="020B0504020202020204" pitchFamily="34" charset="0"/>
              </a:rPr>
              <a:t>Health professionals</a:t>
            </a:r>
          </a:p>
          <a:p>
            <a:pPr marL="130175" marR="0" lvl="0" indent="-1301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Implementation and guidance of a collaborative model for patients with long-term conditions</a:t>
            </a:r>
          </a:p>
          <a:p>
            <a:pPr marL="130175" marR="0" lvl="0" indent="-1301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Multimorbidity awareness and education for health professionals, patients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" panose="020B0504020202020204" pitchFamily="34" charset="0"/>
              </a:rPr>
              <a:t>,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 and carers</a:t>
            </a:r>
          </a:p>
          <a:p>
            <a:pPr marL="130175" marR="0" lvl="0" indent="-1301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Liaison psychiatry services in general hospitals and non-mental health outpatient services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2331A16-9E78-870C-56A4-C5AA1677454F}"/>
              </a:ext>
            </a:extLst>
          </p:cNvPr>
          <p:cNvSpPr txBox="1"/>
          <p:nvPr/>
        </p:nvSpPr>
        <p:spPr>
          <a:xfrm>
            <a:off x="718691" y="3623154"/>
            <a:ext cx="186313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 Nova" panose="020B0504020202020204" pitchFamily="34" charset="0"/>
              </a:rPr>
              <a:t>Carers</a:t>
            </a:r>
          </a:p>
          <a:p>
            <a:pPr marL="130175" marR="0" lvl="0" indent="-130175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 Nova" panose="020B0504020202020204" pitchFamily="34" charset="0"/>
              </a:rPr>
              <a:t>Multimorbidity awareness campaigns to improve access to self-monitoring of health</a:t>
            </a: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D0FACC96-366C-06B2-BB4A-2CDCDC0274C4}"/>
              </a:ext>
            </a:extLst>
          </p:cNvPr>
          <p:cNvSpPr/>
          <p:nvPr/>
        </p:nvSpPr>
        <p:spPr>
          <a:xfrm rot="6300000">
            <a:off x="2341669" y="2002394"/>
            <a:ext cx="2434112" cy="2434112"/>
          </a:xfrm>
          <a:prstGeom prst="arc">
            <a:avLst>
              <a:gd name="adj1" fmla="val 19350162"/>
              <a:gd name="adj2" fmla="val 3235204"/>
            </a:avLst>
          </a:prstGeom>
          <a:ln w="12700">
            <a:solidFill>
              <a:schemeClr val="accent5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Arc 69">
            <a:extLst>
              <a:ext uri="{FF2B5EF4-FFF2-40B4-BE49-F238E27FC236}">
                <a16:creationId xmlns:a16="http://schemas.microsoft.com/office/drawing/2014/main" id="{9110ADD5-A5B2-4279-9E0E-5B5BF87B4F88}"/>
              </a:ext>
            </a:extLst>
          </p:cNvPr>
          <p:cNvSpPr/>
          <p:nvPr/>
        </p:nvSpPr>
        <p:spPr>
          <a:xfrm rot="14508434">
            <a:off x="2343785" y="2002393"/>
            <a:ext cx="2434112" cy="2434112"/>
          </a:xfrm>
          <a:prstGeom prst="arc">
            <a:avLst>
              <a:gd name="adj1" fmla="val 19183868"/>
              <a:gd name="adj2" fmla="val 3683407"/>
            </a:avLst>
          </a:prstGeom>
          <a:ln w="12700">
            <a:solidFill>
              <a:schemeClr val="accent5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1A8C0AC-5249-8799-3FAA-34F433FE558B}"/>
              </a:ext>
            </a:extLst>
          </p:cNvPr>
          <p:cNvSpPr/>
          <p:nvPr/>
        </p:nvSpPr>
        <p:spPr>
          <a:xfrm>
            <a:off x="4008784" y="3774117"/>
            <a:ext cx="857864" cy="8578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2" name="Graphic 71" descr="Doctor female outline">
            <a:extLst>
              <a:ext uri="{FF2B5EF4-FFF2-40B4-BE49-F238E27FC236}">
                <a16:creationId xmlns:a16="http://schemas.microsoft.com/office/drawing/2014/main" id="{9E9C86FC-2EAB-3A61-3CFC-B38734E360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4" r="104"/>
          <a:stretch/>
        </p:blipFill>
        <p:spPr>
          <a:xfrm>
            <a:off x="4110899" y="3875776"/>
            <a:ext cx="653179" cy="6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6122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229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Nova</vt:lpstr>
      <vt:lpstr>Calibri</vt:lpstr>
      <vt:lpstr>Neurotorium - PowerPoint-Skabelon - 2022-01-28</vt:lpstr>
      <vt:lpstr>Integrated management of physical and mental comorbidities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102</cp:revision>
  <dcterms:created xsi:type="dcterms:W3CDTF">2026-02-02T13:01:55Z</dcterms:created>
  <dcterms:modified xsi:type="dcterms:W3CDTF">2026-06-04T07:14:20Z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