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099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85007E8-2B84-428C-981F-5F40E5EA1D90}">
          <p14:sldIdLst>
            <p14:sldId id="109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492" userDrawn="1">
          <p15:clr>
            <a:srgbClr val="A4A3A4"/>
          </p15:clr>
        </p15:guide>
        <p15:guide id="2" pos="774" userDrawn="1">
          <p15:clr>
            <a:srgbClr val="A4A3A4"/>
          </p15:clr>
        </p15:guide>
        <p15:guide id="3" pos="5315" userDrawn="1">
          <p15:clr>
            <a:srgbClr val="A4A3A4"/>
          </p15:clr>
        </p15:guide>
        <p15:guide id="4" pos="7319" userDrawn="1">
          <p15:clr>
            <a:srgbClr val="A4A3A4"/>
          </p15:clr>
        </p15:guide>
        <p15:guide id="5" orient="horz" pos="1208" userDrawn="1">
          <p15:clr>
            <a:srgbClr val="A4A3A4"/>
          </p15:clr>
        </p15:guide>
        <p15:guide id="6" orient="horz" pos="3846" userDrawn="1">
          <p15:clr>
            <a:srgbClr val="A4A3A4"/>
          </p15:clr>
        </p15:guide>
        <p15:guide id="7" orient="horz" pos="2028" userDrawn="1">
          <p15:clr>
            <a:srgbClr val="A4A3A4"/>
          </p15:clr>
        </p15:guide>
        <p15:guide id="8" orient="horz" pos="2251" userDrawn="1">
          <p15:clr>
            <a:srgbClr val="A4A3A4"/>
          </p15:clr>
        </p15:guide>
        <p15:guide id="9" pos="6431" userDrawn="1">
          <p15:clr>
            <a:srgbClr val="A4A3A4"/>
          </p15:clr>
        </p15:guide>
        <p15:guide id="10" orient="horz" pos="332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394BA15C-9282-705D-EBC0-DCB13C01EDEA}" name="Charlie Kent" initials="CK" userId="136145168765e5ab" providerId="Windows Live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CA4FFD7F-118D-6D1B-033C-FF22388A2A8E}" name="Fact check " initials="JS" userId="Fact check 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94C370A1-4AED-0C13-4D86-49DFA89BCE0B}" name="Prime" initials="P" userId="Prim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823B77FA-F364-2592-D031-FC2474D9E550}" name="Merete Nordentoft" initials="MN" userId="S::bvx371@ku.dk::fcfa946c-a27e-4294-b884-96f6e6ba76f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F3C"/>
    <a:srgbClr val="DEABB1"/>
    <a:srgbClr val="F1DEDF"/>
    <a:srgbClr val="A7C5DE"/>
    <a:srgbClr val="CC7E87"/>
    <a:srgbClr val="DCE7F0"/>
    <a:srgbClr val="79A5CE"/>
    <a:srgbClr val="C45463"/>
    <a:srgbClr val="F0DEDF"/>
    <a:srgbClr val="F1D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1E1A25-B0E7-491B-AA92-5EDDDAA122EC}" v="1" dt="2026-06-03T08:46:08.2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3" autoAdjust="0"/>
    <p:restoredTop sz="70719" autoAdjust="0"/>
  </p:normalViewPr>
  <p:slideViewPr>
    <p:cSldViewPr snapToGrid="0">
      <p:cViewPr varScale="1">
        <p:scale>
          <a:sx n="75" d="100"/>
          <a:sy n="75" d="100"/>
        </p:scale>
        <p:origin x="900" y="72"/>
      </p:cViewPr>
      <p:guideLst>
        <p:guide orient="horz" pos="3492"/>
        <p:guide pos="774"/>
        <p:guide pos="5315"/>
        <p:guide pos="7319"/>
        <p:guide orient="horz" pos="1208"/>
        <p:guide orient="horz" pos="3846"/>
        <p:guide orient="horz" pos="2028"/>
        <p:guide orient="horz" pos="2251"/>
        <p:guide pos="6431"/>
        <p:guide orient="horz" pos="332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398"/>
    </p:cViewPr>
  </p:sorterViewPr>
  <p:notesViewPr>
    <p:cSldViewPr snapToGrid="0">
      <p:cViewPr varScale="1">
        <p:scale>
          <a:sx n="89" d="100"/>
          <a:sy n="89" d="100"/>
        </p:scale>
        <p:origin x="3816" y="78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64C92FF-4150-A19B-9D1F-27EBDEFDF3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6C64D8-18C3-78C9-755F-A5F082AC4FC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1A7CA-41A8-4F05-9A76-A38EF568D57E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760C45-2D8C-2B84-265C-6B680D7045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EA9984-FAE3-3A9D-339F-F2BAEC48D0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75CBF-5238-4E2F-8A43-A3D15D313B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53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Firth J, Siddiqi N, Koyanagi A, et al. The Lancet </a:t>
            </a:r>
            <a:r>
              <a:rPr lang="en-GB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Psychiatry Commission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a blueprint for protecting physical health in people with mental illness. Lancet Psychiatry 2019; 6: 675–712.</a:t>
            </a:r>
          </a:p>
          <a:p>
            <a:pPr marL="228600" indent="-228600">
              <a:buFont typeface="+mj-lt"/>
              <a:buAutoNum type="arabicPeriod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908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Click on the layout you prefer and it will be applied to the new slide</a:t>
            </a:r>
            <a:endParaRPr lang="en-GB" sz="100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Arial" panose="020B0604020202020204" pitchFamily="34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40">
          <p15:clr>
            <a:srgbClr val="F26B43"/>
          </p15:clr>
        </p15:guide>
        <p15:guide id="17" pos="3840" userDrawn="1">
          <p15:clr>
            <a:srgbClr val="F26B43"/>
          </p15:clr>
        </p15:guide>
        <p15:guide id="26" pos="7339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7" orient="horz" pos="7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FB00E-DC97-B0F2-49F0-4E87BA080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1D0B9D6-F76E-31B6-CF61-278C71AAE8A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</p:spPr>
        <p:txBody>
          <a:bodyPr/>
          <a:lstStyle/>
          <a:p>
            <a:r>
              <a:rPr lang="en-GB" dirty="0"/>
              <a:t>Schizophrenia – Comorbidity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6E3F24-9A09-8A74-697C-15F5CDAEF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</p:spPr>
        <p:txBody>
          <a:bodyPr/>
          <a:lstStyle/>
          <a:p>
            <a:r>
              <a:rPr lang="en-US"/>
              <a:t>Leadership actions to protect physical health in mental illness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B386A02-6AEE-48D5-7D0A-CE4F11321AD8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598233"/>
            <a:ext cx="3517200" cy="3744000"/>
          </a:xfrm>
        </p:spPr>
        <p:txBody>
          <a:bodyPr lIns="216000" tIns="252000" rIns="252000" bIns="252000"/>
          <a:lstStyle/>
          <a:p>
            <a:pPr marL="0" indent="0" algn="ctr">
              <a:buNone/>
            </a:pPr>
            <a:r>
              <a:rPr lang="en-US" sz="1400" b="1" dirty="0"/>
              <a:t>Continuing care</a:t>
            </a:r>
          </a:p>
          <a:p>
            <a:r>
              <a:rPr lang="en-US" sz="1400" dirty="0"/>
              <a:t>Prioritize individualized treatment and continuously adjust care to limit long‑term side effects</a:t>
            </a:r>
          </a:p>
          <a:p>
            <a:r>
              <a:rPr lang="en-US" sz="1400" dirty="0"/>
              <a:t>Provide ongoing training for healthcare staff, including care coordinators and outreach teams</a:t>
            </a:r>
          </a:p>
          <a:p>
            <a:r>
              <a:rPr lang="en-US" sz="1400" dirty="0"/>
              <a:t>Ensure equitable access to health care for all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9A25EF0-1894-A38A-29E0-17F6F4312B93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598233"/>
            <a:ext cx="3517200" cy="3744000"/>
          </a:xfrm>
        </p:spPr>
        <p:txBody>
          <a:bodyPr lIns="216000" tIns="252000" rIns="252000" bIns="252000"/>
          <a:lstStyle/>
          <a:p>
            <a:pPr marL="0" indent="0" algn="ctr">
              <a:buNone/>
            </a:pPr>
            <a:r>
              <a:rPr lang="en-US" sz="1400" b="1" dirty="0"/>
              <a:t>Primary prevention </a:t>
            </a:r>
          </a:p>
          <a:p>
            <a:r>
              <a:rPr lang="en-US" sz="1400" dirty="0"/>
              <a:t>Recognize the shared risk factors and interactions between physical and mental health conditions</a:t>
            </a:r>
          </a:p>
          <a:p>
            <a:r>
              <a:rPr lang="en-US" sz="1400" dirty="0"/>
              <a:t>Guarantee equitable access to healthcare services for people with schizophrenia</a:t>
            </a:r>
          </a:p>
          <a:p>
            <a:r>
              <a:rPr lang="en-US" sz="1400" dirty="0"/>
              <a:t>Implement large‑scale interventions targeting common risk factors (e.g., smoking, inactivity, poor diet)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0CBF0F9-F26F-74DE-422A-7ADB785054E9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598233"/>
            <a:ext cx="3517200" cy="3744000"/>
          </a:xfrm>
        </p:spPr>
        <p:txBody>
          <a:bodyPr lIns="216000" tIns="252000" rIns="252000" bIns="252000"/>
          <a:lstStyle/>
          <a:p>
            <a:pPr marL="0" indent="0" algn="ctr">
              <a:buNone/>
            </a:pPr>
            <a:r>
              <a:rPr lang="en-US" sz="1400" b="1" dirty="0"/>
              <a:t>Initial treatment</a:t>
            </a:r>
          </a:p>
          <a:p>
            <a:r>
              <a:rPr lang="en-US" sz="1400" dirty="0"/>
              <a:t>Embed a culture of physical healthcare within mental health services, including routine screening for cancer and cardiovascular disease</a:t>
            </a:r>
          </a:p>
          <a:p>
            <a:r>
              <a:rPr lang="en-US" sz="1400" dirty="0"/>
              <a:t>Strengthen referral pathways and promote integrated models of care</a:t>
            </a:r>
          </a:p>
          <a:p>
            <a:r>
              <a:rPr lang="en-US" sz="1400" dirty="0"/>
              <a:t>Monitor and support lifestyle interventions as part of early treatment planning</a:t>
            </a:r>
            <a:endParaRPr lang="en-GB" sz="1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6C76E2-BAB4-709A-6014-4204E624C1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9213851" cy="619200"/>
          </a:xfrm>
        </p:spPr>
        <p:txBody>
          <a:bodyPr/>
          <a:lstStyle/>
          <a:p>
            <a:r>
              <a:rPr lang="fr-FR" dirty="0"/>
              <a:t>Firth et al. Lancet Psychiatry 2019;6:675–712</a:t>
            </a:r>
          </a:p>
        </p:txBody>
      </p:sp>
      <p:sp>
        <p:nvSpPr>
          <p:cNvPr id="6" name="Pladsholder til indhold 2">
            <a:extLst>
              <a:ext uri="{FF2B5EF4-FFF2-40B4-BE49-F238E27FC236}">
                <a16:creationId xmlns:a16="http://schemas.microsoft.com/office/drawing/2014/main" id="{718EE161-C2E5-406E-644E-252F82276BC2}"/>
              </a:ext>
            </a:extLst>
          </p:cNvPr>
          <p:cNvSpPr txBox="1">
            <a:spLocks/>
          </p:cNvSpPr>
          <p:nvPr/>
        </p:nvSpPr>
        <p:spPr>
          <a:xfrm>
            <a:off x="587265" y="1531778"/>
            <a:ext cx="11017469" cy="3997815"/>
          </a:xfrm>
          <a:prstGeom prst="rect">
            <a:avLst/>
          </a:prstGeom>
        </p:spPr>
        <p:txBody>
          <a:bodyPr numCol="2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a-DK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CC33C02-305E-1C09-A713-91B9AD47B968}"/>
              </a:ext>
            </a:extLst>
          </p:cNvPr>
          <p:cNvSpPr/>
          <p:nvPr/>
        </p:nvSpPr>
        <p:spPr>
          <a:xfrm>
            <a:off x="539749" y="5612232"/>
            <a:ext cx="11110915" cy="70601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2"/>
                </a:solidFill>
              </a:rPr>
              <a:t>Overall vision: </a:t>
            </a:r>
            <a:r>
              <a:rPr lang="en-US" dirty="0">
                <a:solidFill>
                  <a:schemeClr val="tx2"/>
                </a:solidFill>
              </a:rPr>
              <a:t>To ensure that patients with mental illness, including those with schizophrenia, 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receive the same </a:t>
            </a:r>
            <a:r>
              <a:rPr lang="en-US" b="1" dirty="0">
                <a:solidFill>
                  <a:schemeClr val="tx2"/>
                </a:solidFill>
              </a:rPr>
              <a:t>high level of prevention</a:t>
            </a:r>
            <a:r>
              <a:rPr lang="en-US" dirty="0">
                <a:solidFill>
                  <a:schemeClr val="tx2"/>
                </a:solidFill>
              </a:rPr>
              <a:t>, </a:t>
            </a:r>
            <a:r>
              <a:rPr lang="en-US" b="1" dirty="0">
                <a:solidFill>
                  <a:schemeClr val="tx2"/>
                </a:solidFill>
              </a:rPr>
              <a:t>treatment, and care </a:t>
            </a:r>
            <a:r>
              <a:rPr lang="en-US" dirty="0">
                <a:solidFill>
                  <a:schemeClr val="tx2"/>
                </a:solidFill>
              </a:rPr>
              <a:t>as those without mental illness</a:t>
            </a:r>
          </a:p>
        </p:txBody>
      </p:sp>
    </p:spTree>
    <p:extLst>
      <p:ext uri="{BB962C8B-B14F-4D97-AF65-F5344CB8AC3E}">
        <p14:creationId xmlns:p14="http://schemas.microsoft.com/office/powerpoint/2010/main" val="1623194745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A27838A-643E-4673-9B73-4C66BBD216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627d7c-4416-4bc1-86cf-ca6c3a42a8f2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08562aa6-c0ad-4fb9-8a82-15409d3a28b4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217</Words>
  <Application>Microsoft Office PowerPoint</Application>
  <PresentationFormat>Widescreen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Neurotorium - PowerPoint-Skabelon - 2022-01-28</vt:lpstr>
      <vt:lpstr>Leadership actions to protect physical health in mental illness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103</cp:revision>
  <dcterms:created xsi:type="dcterms:W3CDTF">2026-02-02T13:01:55Z</dcterms:created>
  <dcterms:modified xsi:type="dcterms:W3CDTF">2026-06-04T07:14:27Z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