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12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007E8-2B84-428C-981F-5F40E5EA1D90}">
          <p14:sldIdLst>
            <p14:sldId id="11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92" userDrawn="1">
          <p15:clr>
            <a:srgbClr val="A4A3A4"/>
          </p15:clr>
        </p15:guide>
        <p15:guide id="2" pos="774" userDrawn="1">
          <p15:clr>
            <a:srgbClr val="A4A3A4"/>
          </p15:clr>
        </p15:guide>
        <p15:guide id="3" pos="5315" userDrawn="1">
          <p15:clr>
            <a:srgbClr val="A4A3A4"/>
          </p15:clr>
        </p15:guide>
        <p15:guide id="4" pos="7319" userDrawn="1">
          <p15:clr>
            <a:srgbClr val="A4A3A4"/>
          </p15:clr>
        </p15:guide>
        <p15:guide id="5" orient="horz" pos="1208" userDrawn="1">
          <p15:clr>
            <a:srgbClr val="A4A3A4"/>
          </p15:clr>
        </p15:guide>
        <p15:guide id="6" orient="horz" pos="3846" userDrawn="1">
          <p15:clr>
            <a:srgbClr val="A4A3A4"/>
          </p15:clr>
        </p15:guide>
        <p15:guide id="7" orient="horz" pos="2028" userDrawn="1">
          <p15:clr>
            <a:srgbClr val="A4A3A4"/>
          </p15:clr>
        </p15:guide>
        <p15:guide id="8" orient="horz" pos="2251" userDrawn="1">
          <p15:clr>
            <a:srgbClr val="A4A3A4"/>
          </p15:clr>
        </p15:guide>
        <p15:guide id="9" pos="6431" userDrawn="1">
          <p15:clr>
            <a:srgbClr val="A4A3A4"/>
          </p15:clr>
        </p15:guide>
        <p15:guide id="10" orient="horz" pos="33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394BA15C-9282-705D-EBC0-DCB13C01EDEA}" name="Charlie Kent" initials="CK" userId="136145168765e5ab" providerId="Windows Live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CA4FFD7F-118D-6D1B-033C-FF22388A2A8E}" name="Fact check " initials="JS" userId="Fact check 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94C370A1-4AED-0C13-4D86-49DFA89BCE0B}" name="Prime" initials="P" userId="Prim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823B77FA-F364-2592-D031-FC2474D9E550}" name="Merete Nordentoft" initials="MN" userId="S::bvx371@ku.dk::fcfa946c-a27e-4294-b884-96f6e6ba7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F3C"/>
    <a:srgbClr val="DEABB1"/>
    <a:srgbClr val="F1DEDF"/>
    <a:srgbClr val="A7C5DE"/>
    <a:srgbClr val="CC7E87"/>
    <a:srgbClr val="DCE7F0"/>
    <a:srgbClr val="79A5CE"/>
    <a:srgbClr val="C45463"/>
    <a:srgbClr val="F0DEDF"/>
    <a:srgbClr val="F1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E1A25-B0E7-491B-AA92-5EDDDAA122EC}" v="1" dt="2026-06-03T08:46:08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0719" autoAdjust="0"/>
  </p:normalViewPr>
  <p:slideViewPr>
    <p:cSldViewPr snapToGrid="0">
      <p:cViewPr varScale="1">
        <p:scale>
          <a:sx n="75" d="100"/>
          <a:sy n="75" d="100"/>
        </p:scale>
        <p:origin x="900" y="72"/>
      </p:cViewPr>
      <p:guideLst>
        <p:guide orient="horz" pos="3492"/>
        <p:guide pos="774"/>
        <p:guide pos="5315"/>
        <p:guide pos="7319"/>
        <p:guide orient="horz" pos="1208"/>
        <p:guide orient="horz" pos="3846"/>
        <p:guide orient="horz" pos="2028"/>
        <p:guide orient="horz" pos="2251"/>
        <p:guide pos="6431"/>
        <p:guide orient="horz" pos="332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89" d="100"/>
          <a:sy n="89" d="100"/>
        </p:scale>
        <p:origin x="3816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4C92FF-4150-A19B-9D1F-27EBDEFDF3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C64D8-18C3-78C9-755F-A5F082AC4F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A7CA-41A8-4F05-9A76-A38EF568D57E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60C45-2D8C-2B84-265C-6B680D7045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9984-FAE3-3A9D-339F-F2BAEC48D0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5CBF-5238-4E2F-8A43-A3D15D31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6B8D1-0C99-C575-360D-FC006EC1F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12F45F-C585-0AE0-F34E-1B6F24E1B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5D5104-D2C9-1D7B-A12C-2E7B8F91B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0803A-8186-B4B2-3F47-E2699B66E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9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layout you prefer and it will be applied to the new slide</a:t>
            </a:r>
            <a:endParaRPr lang="en-GB" sz="10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Arial" panose="020B0604020202020204" pitchFamily="34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40">
          <p15:clr>
            <a:srgbClr val="F26B43"/>
          </p15:clr>
        </p15:guide>
        <p15:guide id="17" pos="3840" userDrawn="1">
          <p15:clr>
            <a:srgbClr val="F26B43"/>
          </p15:clr>
        </p15:guide>
        <p15:guide id="26" pos="7339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B50C-262E-4236-C5AF-47D92F900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E498F4-0E3F-3703-A1E6-1AC4878865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/>
              <a:t>Schizophrenia – Comorbidity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1CB8A4-6F31-6D71-1658-C3DFC57D8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/>
          <a:lstStyle/>
          <a:p>
            <a:r>
              <a:rPr lang="en-US" dirty="0"/>
              <a:t>Summary slide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312B25C-FE65-5B9E-8965-FDA42E403E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D592061-E851-087B-D714-4C7B4C29FAC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7"/>
            <a:ext cx="11110913" cy="6192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72000"/>
          <a:lstStyle/>
          <a:p>
            <a:pPr marL="0" indent="0">
              <a:buNone/>
            </a:pPr>
            <a:r>
              <a:rPr lang="en-US" sz="1800" dirty="0"/>
              <a:t>Schizophrenia is a severe, chronic mental disorder associated with substantial disease burden, reduced life expectancy, and markedly elevated morbidity and mortality 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39E43B7-3754-4A3C-9507-A66F7B549980}"/>
              </a:ext>
            </a:extLst>
          </p:cNvPr>
          <p:cNvSpPr txBox="1">
            <a:spLocks/>
          </p:cNvSpPr>
          <p:nvPr/>
        </p:nvSpPr>
        <p:spPr>
          <a:xfrm>
            <a:off x="539748" y="2150345"/>
            <a:ext cx="11110915" cy="938471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Alongside core symptoms, individuals with schizophrenia experience extensive psychiatric and somatic comorbidities (some associated with medication), many of which emerge before diagnosis and evolve across the life course 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419B20-0290-0809-F701-1B6779A42A91}"/>
              </a:ext>
            </a:extLst>
          </p:cNvPr>
          <p:cNvSpPr txBox="1">
            <a:spLocks/>
          </p:cNvSpPr>
          <p:nvPr/>
        </p:nvSpPr>
        <p:spPr>
          <a:xfrm>
            <a:off x="539748" y="4670290"/>
            <a:ext cx="11110915" cy="6192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Health inequities and preventive care gaps persist across diabetes, cardiovascular disease, cancer screening, and chronic disease management, contributing to morbidity and premature mortality</a:t>
            </a:r>
            <a:endParaRPr lang="en-GB" sz="1800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5EB0B6D-8E93-33B6-42C4-5740342EBC6A}"/>
              </a:ext>
            </a:extLst>
          </p:cNvPr>
          <p:cNvSpPr txBox="1">
            <a:spLocks/>
          </p:cNvSpPr>
          <p:nvPr/>
        </p:nvSpPr>
        <p:spPr>
          <a:xfrm>
            <a:off x="539748" y="3203174"/>
            <a:ext cx="11110915" cy="6192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Schizophrenia is associated with markedly increased all‑cause and cause‑specific mortality, driven by both external causes (e.g., suicide) and natural causes (e.g., cardiovascular, respiratory, infectious diseases)</a:t>
            </a:r>
            <a:endParaRPr lang="en-GB" sz="1800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D64A44B-2052-CAA6-A837-2B0C53F10949}"/>
              </a:ext>
            </a:extLst>
          </p:cNvPr>
          <p:cNvSpPr txBox="1">
            <a:spLocks/>
          </p:cNvSpPr>
          <p:nvPr/>
        </p:nvSpPr>
        <p:spPr>
          <a:xfrm>
            <a:off x="540542" y="5403850"/>
            <a:ext cx="11110915" cy="6192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Addressing inequities requires integrated, collaborative models of physical and mental healthcare, alongside system‑level action to ensure equitable access, coordinated care, and long‑term prevention</a:t>
            </a:r>
            <a:endParaRPr lang="en-GB" sz="1800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00866749-F728-0473-4C4D-9B0141B27AEE}"/>
              </a:ext>
            </a:extLst>
          </p:cNvPr>
          <p:cNvSpPr txBox="1">
            <a:spLocks/>
          </p:cNvSpPr>
          <p:nvPr/>
        </p:nvSpPr>
        <p:spPr>
          <a:xfrm>
            <a:off x="539748" y="3936732"/>
            <a:ext cx="11110915" cy="619200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People with schizophrenia are exposed to more risk factors for somatic disorders such as substance use, smoking, poor dietary habits, and sedentary lifestyle</a:t>
            </a:r>
          </a:p>
        </p:txBody>
      </p:sp>
    </p:spTree>
    <p:extLst>
      <p:ext uri="{BB962C8B-B14F-4D97-AF65-F5344CB8AC3E}">
        <p14:creationId xmlns:p14="http://schemas.microsoft.com/office/powerpoint/2010/main" val="3932965522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27838A-643E-4673-9B73-4C66BBD21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7d7c-4416-4bc1-86cf-ca6c3a42a8f2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8562aa6-c0ad-4fb9-8a82-15409d3a28b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187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Neurotorium - PowerPoint-Skabelon - 2022-01-28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104</cp:revision>
  <dcterms:created xsi:type="dcterms:W3CDTF">2026-02-02T13:01:55Z</dcterms:created>
  <dcterms:modified xsi:type="dcterms:W3CDTF">2026-06-04T07:14:34Z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