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1114"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85007E8-2B84-428C-981F-5F40E5EA1D90}">
          <p14:sldIdLst>
            <p14:sldId id="1114"/>
          </p14:sldIdLst>
        </p14:section>
      </p14:sectionLst>
    </p:ext>
    <p:ext uri="{EFAFB233-063F-42B5-8137-9DF3F51BA10A}">
      <p15:sldGuideLst xmlns:p15="http://schemas.microsoft.com/office/powerpoint/2012/main">
        <p15:guide id="1" orient="horz" pos="3492" userDrawn="1">
          <p15:clr>
            <a:srgbClr val="A4A3A4"/>
          </p15:clr>
        </p15:guide>
        <p15:guide id="2" pos="774" userDrawn="1">
          <p15:clr>
            <a:srgbClr val="A4A3A4"/>
          </p15:clr>
        </p15:guide>
        <p15:guide id="3" pos="5315" userDrawn="1">
          <p15:clr>
            <a:srgbClr val="A4A3A4"/>
          </p15:clr>
        </p15:guide>
        <p15:guide id="4" pos="7319" userDrawn="1">
          <p15:clr>
            <a:srgbClr val="A4A3A4"/>
          </p15:clr>
        </p15:guide>
        <p15:guide id="5" orient="horz" pos="1208" userDrawn="1">
          <p15:clr>
            <a:srgbClr val="A4A3A4"/>
          </p15:clr>
        </p15:guide>
        <p15:guide id="6" orient="horz" pos="3846" userDrawn="1">
          <p15:clr>
            <a:srgbClr val="A4A3A4"/>
          </p15:clr>
        </p15:guide>
        <p15:guide id="7" orient="horz" pos="2028" userDrawn="1">
          <p15:clr>
            <a:srgbClr val="A4A3A4"/>
          </p15:clr>
        </p15:guide>
        <p15:guide id="8" orient="horz" pos="2251" userDrawn="1">
          <p15:clr>
            <a:srgbClr val="A4A3A4"/>
          </p15:clr>
        </p15:guide>
        <p15:guide id="9" pos="6431" userDrawn="1">
          <p15:clr>
            <a:srgbClr val="A4A3A4"/>
          </p15:clr>
        </p15:guide>
        <p15:guide id="10" orient="horz" pos="3321"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HR" userId="Fact check" providerId="None"/>
  <p188:author id="{A650F12B-C64C-074B-07F6-F48D2265D014}" name="Christoph U. Correll" initials="CC" userId="eaee6724343eddb1" providerId="Windows Live"/>
  <p188:author id="{394BA15C-9282-705D-EBC0-DCB13C01EDEA}" name="Charlie Kent" initials="CK" userId="136145168765e5ab" providerId="Windows Live"/>
  <p188:author id="{C07A505D-5E7E-6BEB-4195-801D42364FA7}" name="Ceren Akdeniz Vogt" initials="CA" userId="S::cak@lundbeckfonden.com::6291f9b8-8487-4396-8769-615d243e0f4b" providerId="AD"/>
  <p188:author id="{F5456967-F741-A654-320C-431971991AEE}" name="Emma Bone" initials="EB" userId="Emma Bone" providerId="None"/>
  <p188:author id="{CA4FFD7F-118D-6D1B-033C-FF22388A2A8E}" name="Fact check " initials="JS" userId="Fact check " providerId="None"/>
  <p188:author id="{C8911B80-9C65-8D61-72BF-E1ED915E10FA}" name="Mel Ward" initials="MW" userId="Mel Ward" providerId="None"/>
  <p188:author id="{4EE41886-2B80-BDDB-D5E7-536828E472A2}" name="Medical writer" initials="HR" userId="Medical writer" providerId="None"/>
  <p188:author id="{94C370A1-4AED-0C13-4D86-49DFA89BCE0B}" name="Prime" initials="P" userId="Prime"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 id="{823B77FA-F364-2592-D031-FC2474D9E550}" name="Merete Nordentoft" initials="MN" userId="S::bvx371@ku.dk::fcfa946c-a27e-4294-b884-96f6e6ba76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F3C"/>
    <a:srgbClr val="DEABB1"/>
    <a:srgbClr val="F1DEDF"/>
    <a:srgbClr val="A7C5DE"/>
    <a:srgbClr val="CC7E87"/>
    <a:srgbClr val="DCE7F0"/>
    <a:srgbClr val="79A5CE"/>
    <a:srgbClr val="C45463"/>
    <a:srgbClr val="F0DEDF"/>
    <a:srgbClr val="F1DF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E1A25-B0E7-491B-AA92-5EDDDAA122EC}" v="1" dt="2026-06-03T08:46:08.2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3" autoAdjust="0"/>
    <p:restoredTop sz="70719" autoAdjust="0"/>
  </p:normalViewPr>
  <p:slideViewPr>
    <p:cSldViewPr snapToGrid="0">
      <p:cViewPr varScale="1">
        <p:scale>
          <a:sx n="75" d="100"/>
          <a:sy n="75" d="100"/>
        </p:scale>
        <p:origin x="900" y="72"/>
      </p:cViewPr>
      <p:guideLst>
        <p:guide orient="horz" pos="3492"/>
        <p:guide pos="774"/>
        <p:guide pos="5315"/>
        <p:guide pos="7319"/>
        <p:guide orient="horz" pos="1208"/>
        <p:guide orient="horz" pos="3846"/>
        <p:guide orient="horz" pos="2028"/>
        <p:guide orient="horz" pos="2251"/>
        <p:guide pos="6431"/>
        <p:guide orient="horz" pos="3321"/>
      </p:guideLst>
    </p:cSldViewPr>
  </p:slideViewPr>
  <p:notesTextViewPr>
    <p:cViewPr>
      <p:scale>
        <a:sx n="3" d="2"/>
        <a:sy n="3" d="2"/>
      </p:scale>
      <p:origin x="0" y="0"/>
    </p:cViewPr>
  </p:notesTextViewPr>
  <p:sorterViewPr>
    <p:cViewPr varScale="1">
      <p:scale>
        <a:sx n="100" d="100"/>
        <a:sy n="100" d="100"/>
      </p:scale>
      <p:origin x="0" y="-1398"/>
    </p:cViewPr>
  </p:sorterViewPr>
  <p:notesViewPr>
    <p:cSldViewPr snapToGrid="0">
      <p:cViewPr varScale="1">
        <p:scale>
          <a:sx n="89" d="100"/>
          <a:sy n="89" d="100"/>
        </p:scale>
        <p:origin x="3816" y="78"/>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4C92FF-4150-A19B-9D1F-27EBDEFDF33F}"/>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66C64D8-18C3-78C9-755F-A5F082AC4FCF}"/>
              </a:ext>
            </a:extLst>
          </p:cNvPr>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C6B1A7CA-41A8-4F05-9A76-A38EF568D57E}" type="datetimeFigureOut">
              <a:rPr lang="en-GB" smtClean="0"/>
              <a:t>04/06/2026</a:t>
            </a:fld>
            <a:endParaRPr lang="en-GB"/>
          </a:p>
        </p:txBody>
      </p:sp>
      <p:sp>
        <p:nvSpPr>
          <p:cNvPr id="4" name="Footer Placeholder 3">
            <a:extLst>
              <a:ext uri="{FF2B5EF4-FFF2-40B4-BE49-F238E27FC236}">
                <a16:creationId xmlns:a16="http://schemas.microsoft.com/office/drawing/2014/main" id="{2D760C45-2D8C-2B84-265C-6B680D704509}"/>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8EA9984-FAE3-3A9D-339F-F2BAEC48D094}"/>
              </a:ext>
            </a:extLst>
          </p:cNvPr>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52C75CBF-5238-4E2F-8A43-A3D15D313BD5}" type="slidenum">
              <a:rPr lang="en-GB" smtClean="0"/>
              <a:t>‹#›</a:t>
            </a:fld>
            <a:endParaRPr lang="en-GB"/>
          </a:p>
        </p:txBody>
      </p:sp>
    </p:spTree>
    <p:extLst>
      <p:ext uri="{BB962C8B-B14F-4D97-AF65-F5344CB8AC3E}">
        <p14:creationId xmlns:p14="http://schemas.microsoft.com/office/powerpoint/2010/main" val="41695351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04/06/2026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EDD0F-EA53-6D2D-224B-5F8FC2B361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D5CEE-F30B-6B3F-7C94-479B22016CB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A91E3D3-ACA8-7859-7581-7D8DE3D3B7CF}"/>
              </a:ext>
            </a:extLst>
          </p:cNvPr>
          <p:cNvSpPr>
            <a:spLocks noGrp="1"/>
          </p:cNvSpPr>
          <p:nvPr>
            <p:ph type="body" idx="1"/>
          </p:nvPr>
        </p:nvSpPr>
        <p:spPr>
          <a:xfrm>
            <a:off x="679768" y="4751984"/>
            <a:ext cx="5438140" cy="4569817"/>
          </a:xfrm>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 </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Weye N, Santomauro DF, Agerbo E, et al. Register-based metrics of years lived with disability associated with mental and substance use disorders: a register-based cohort study in Denmark. Lancet Psychiatry 2021; 8: 310–319.</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Leucht S, </a:t>
            </a:r>
            <a:r>
              <a:rPr lang="en-GB" sz="1000" dirty="0" err="1">
                <a:latin typeface="Calibri" panose="020F0502020204030204" pitchFamily="34" charset="0"/>
                <a:ea typeface="Calibri" panose="020F0502020204030204" pitchFamily="34" charset="0"/>
                <a:cs typeface="Calibri" panose="020F0502020204030204" pitchFamily="34" charset="0"/>
              </a:rPr>
              <a:t>Siafis</a:t>
            </a:r>
            <a:r>
              <a:rPr lang="en-GB" sz="1000" dirty="0">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FE70A89B-DFEB-E983-A298-1D342E5E0AC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C2873-EBE5-CF42-9E30-7832FC02D1D9}"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1777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Arial" panose="020B0604020202020204" pitchFamily="34" charset="0"/>
                <a:cs typeface="Arial" panose="020B0604020202020204" pitchFamily="34"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Arial" panose="020B0604020202020204" pitchFamily="34"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Arial" panose="020B0604020202020204" pitchFamily="34"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Arial" panose="020B0604020202020204" pitchFamily="34"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Arial" panose="020B0604020202020204" pitchFamily="34"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Arial" panose="020B0604020202020204" pitchFamily="34"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Arial" panose="020B0604020202020204" pitchFamily="34" charset="0"/>
              </a:rPr>
              <a:t>Click on the arrow next to </a:t>
            </a:r>
            <a:r>
              <a:rPr lang="en-GB" sz="1000" b="1">
                <a:solidFill>
                  <a:srgbClr val="000000"/>
                </a:solidFill>
                <a:latin typeface="Arial" panose="020B0604020202020204" pitchFamily="34" charset="0"/>
                <a:ea typeface="Arial" panose="020B0604020202020204" pitchFamily="34" charset="0"/>
              </a:rPr>
              <a:t>Layout</a:t>
            </a:r>
            <a:br>
              <a:rPr lang="en-GB" sz="1000" b="1">
                <a:solidFill>
                  <a:srgbClr val="000000"/>
                </a:solidFill>
                <a:latin typeface="Arial" panose="020B0604020202020204" pitchFamily="34" charset="0"/>
                <a:ea typeface="Arial" panose="020B0604020202020204" pitchFamily="34" charset="0"/>
              </a:rPr>
            </a:br>
            <a:r>
              <a:rPr lang="en-GB" sz="1000">
                <a:solidFill>
                  <a:srgbClr val="000000"/>
                </a:solidFill>
                <a:latin typeface="Arial" panose="020B0604020202020204" pitchFamily="34" charset="0"/>
                <a:ea typeface="Arial" panose="020B0604020202020204" pitchFamily="34" charset="0"/>
              </a:rPr>
              <a:t>to view a dropdown menu of possible slide layouts</a:t>
            </a:r>
            <a:endParaRPr lang="en-GB" sz="1000">
              <a:solidFill>
                <a:schemeClr val="tx1"/>
              </a:solidFill>
              <a:latin typeface="Arial" panose="020B0604020202020204" pitchFamily="34" charset="0"/>
              <a:ea typeface="Arial" panose="020B0604020202020204" pitchFamily="34"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Arial" panose="020B0604020202020204" pitchFamily="34" charset="0"/>
              </a:rPr>
              <a:t>Click on the layout you prefer and it will be applied to the new slide</a:t>
            </a:r>
            <a:endParaRPr lang="en-GB" sz="100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Arial" panose="020B0604020202020204" pitchFamily="34" charset="0"/>
              </a:rPr>
              <a:t>Delete all masterslides after this slide.</a:t>
            </a:r>
          </a:p>
          <a:p>
            <a:r>
              <a:rPr lang="en-GB" sz="2800">
                <a:solidFill>
                  <a:srgbClr val="B59E5F"/>
                </a:solidFill>
                <a:latin typeface="Arial" panose="020B0604020202020204" pitchFamily="34" charset="0"/>
                <a:cs typeface="Arial" panose="020B0604020202020204" pitchFamily="34"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0">
          <p15:clr>
            <a:srgbClr val="F26B43"/>
          </p15:clr>
        </p15:guide>
        <p15:guide id="17" pos="3840" userDrawn="1">
          <p15:clr>
            <a:srgbClr val="F26B43"/>
          </p15:clr>
        </p15:guide>
        <p15:guide id="26" pos="7339">
          <p15:clr>
            <a:srgbClr val="F26B43"/>
          </p15:clr>
        </p15:guide>
        <p15:guide id="29" orient="horz" pos="340">
          <p15:clr>
            <a:srgbClr val="F26B43"/>
          </p15:clr>
        </p15:guide>
        <p15:guide id="32" orient="horz" pos="3675">
          <p15:clr>
            <a:srgbClr val="F26B43"/>
          </p15:clr>
        </p15:guide>
        <p15:guide id="34" orient="horz" pos="4235">
          <p15:clr>
            <a:srgbClr val="F26B43"/>
          </p15:clr>
        </p15:guide>
        <p15:guide id="37" orient="horz" pos="72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81D2E-B035-7661-7599-716EECC0D20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09594D3-58C3-F582-A1A0-E0E72A1449E1}"/>
              </a:ext>
            </a:extLst>
          </p:cNvPr>
          <p:cNvSpPr>
            <a:spLocks noGrp="1"/>
          </p:cNvSpPr>
          <p:nvPr>
            <p:ph type="body" sz="quarter" idx="17"/>
          </p:nvPr>
        </p:nvSpPr>
        <p:spPr/>
        <p:txBody>
          <a:bodyPr/>
          <a:lstStyle/>
          <a:p>
            <a:r>
              <a:rPr lang="en-GB"/>
              <a:t>Schizophrenia – Comorbidity</a:t>
            </a:r>
          </a:p>
        </p:txBody>
      </p:sp>
      <p:sp>
        <p:nvSpPr>
          <p:cNvPr id="5" name="Title 4">
            <a:extLst>
              <a:ext uri="{FF2B5EF4-FFF2-40B4-BE49-F238E27FC236}">
                <a16:creationId xmlns:a16="http://schemas.microsoft.com/office/drawing/2014/main" id="{2D6284B0-782A-C368-A6CC-F85822F72A8E}"/>
              </a:ext>
            </a:extLst>
          </p:cNvPr>
          <p:cNvSpPr>
            <a:spLocks noGrp="1"/>
          </p:cNvSpPr>
          <p:nvPr>
            <p:ph type="title"/>
          </p:nvPr>
        </p:nvSpPr>
        <p:spPr/>
        <p:txBody>
          <a:bodyPr/>
          <a:lstStyle/>
          <a:p>
            <a:r>
              <a:rPr lang="en-GB"/>
              <a:t>The burden of schizophrenia </a:t>
            </a:r>
          </a:p>
        </p:txBody>
      </p:sp>
      <p:sp>
        <p:nvSpPr>
          <p:cNvPr id="2" name="Text Placeholder 1">
            <a:extLst>
              <a:ext uri="{FF2B5EF4-FFF2-40B4-BE49-F238E27FC236}">
                <a16:creationId xmlns:a16="http://schemas.microsoft.com/office/drawing/2014/main" id="{F3B3DD2D-5BE4-1E48-5BAE-DB7A57A4DBD0}"/>
              </a:ext>
            </a:extLst>
          </p:cNvPr>
          <p:cNvSpPr>
            <a:spLocks noGrp="1"/>
          </p:cNvSpPr>
          <p:nvPr>
            <p:ph type="body" sz="quarter" idx="18"/>
          </p:nvPr>
        </p:nvSpPr>
        <p:spPr>
          <a:xfrm>
            <a:off x="539748" y="6102000"/>
            <a:ext cx="10951200" cy="619200"/>
          </a:xfrm>
        </p:spPr>
        <p:txBody>
          <a:bodyPr/>
          <a:lstStyle/>
          <a:p>
            <a:r>
              <a:rPr lang="en-US" baseline="30000" dirty="0" err="1"/>
              <a:t>a</a:t>
            </a:r>
            <a:r>
              <a:rPr lang="en-US" dirty="0" err="1"/>
              <a:t>The</a:t>
            </a:r>
            <a:r>
              <a:rPr lang="en-US" dirty="0"/>
              <a:t> </a:t>
            </a:r>
            <a:r>
              <a:rPr lang="en-US" dirty="0" err="1"/>
              <a:t>HeLP</a:t>
            </a:r>
            <a:r>
              <a:rPr lang="en-US" dirty="0"/>
              <a:t> quantifies the average individual disability associated with each index mental or substance use disorder and can be decomposed into disability attributable to the index disorder itself and to non‑index disorder comorbidity; </a:t>
            </a:r>
            <a:r>
              <a:rPr lang="en-US" baseline="30000" dirty="0" err="1"/>
              <a:t>b</a:t>
            </a:r>
            <a:r>
              <a:rPr lang="en-US" dirty="0" err="1"/>
              <a:t>Adjusted</a:t>
            </a:r>
            <a:r>
              <a:rPr lang="en-US" dirty="0"/>
              <a:t> for observed comorbidity of mental and substance use disorders</a:t>
            </a:r>
            <a:r>
              <a:rPr lang="en-US" baseline="30000" dirty="0"/>
              <a:t>1</a:t>
            </a:r>
            <a:br>
              <a:rPr lang="en-US" dirty="0"/>
            </a:br>
            <a:r>
              <a:rPr lang="en-US" dirty="0"/>
              <a:t>Data are from a prospective population‑based cohort including all individuals living in Denmark between 1 January 2000, and 31 December 2015. Participants were followed from 1 January 2000, birth, or immigration (whichever occurred last) until death, age 95 years, emigration, or 31 December 2015, whichever came first. Diagnoses were based on the Danish modification of ICD‑10</a:t>
            </a:r>
            <a:r>
              <a:rPr lang="en-US" baseline="30000" dirty="0"/>
              <a:t>1</a:t>
            </a:r>
            <a:r>
              <a:rPr lang="en-US" dirty="0"/>
              <a:t> </a:t>
            </a:r>
          </a:p>
          <a:p>
            <a:r>
              <a:rPr lang="en-US" dirty="0"/>
              <a:t>ADHD=attention-deficit/hyperactivity disorder; CI=confidence interval; </a:t>
            </a:r>
            <a:r>
              <a:rPr lang="en-US" dirty="0" err="1"/>
              <a:t>HeLP</a:t>
            </a:r>
            <a:r>
              <a:rPr lang="en-US" dirty="0"/>
              <a:t>=Health Loss Proportion; ICD-10=International Classification of Diseases, 10</a:t>
            </a:r>
            <a:r>
              <a:rPr lang="en-US" baseline="30000" dirty="0"/>
              <a:t>th</a:t>
            </a:r>
            <a:r>
              <a:rPr lang="en-US" dirty="0"/>
              <a:t> revision; YLD=years lived with disability </a:t>
            </a:r>
          </a:p>
          <a:p>
            <a:r>
              <a:rPr lang="en-US" dirty="0"/>
              <a:t>1. Weye et al. Lancet Psychiatry 2021;8:310–319; 2. </a:t>
            </a:r>
            <a:r>
              <a:rPr lang="en-GB" dirty="0"/>
              <a:t>Leucht et al. Nat Rev Dis Primers 2025;11:83</a:t>
            </a:r>
          </a:p>
        </p:txBody>
      </p:sp>
      <p:sp>
        <p:nvSpPr>
          <p:cNvPr id="20" name="Content Placeholder 19">
            <a:extLst>
              <a:ext uri="{FF2B5EF4-FFF2-40B4-BE49-F238E27FC236}">
                <a16:creationId xmlns:a16="http://schemas.microsoft.com/office/drawing/2014/main" id="{008E1439-1C7B-A793-DEC0-CB96C9012BB6}"/>
              </a:ext>
            </a:extLst>
          </p:cNvPr>
          <p:cNvSpPr>
            <a:spLocks noGrp="1"/>
          </p:cNvSpPr>
          <p:nvPr>
            <p:ph idx="19"/>
          </p:nvPr>
        </p:nvSpPr>
        <p:spPr>
          <a:xfrm>
            <a:off x="539751" y="1416786"/>
            <a:ext cx="5112000" cy="3971644"/>
          </a:xfrm>
        </p:spPr>
        <p:txBody>
          <a:bodyPr/>
          <a:lstStyle/>
          <a:p>
            <a:r>
              <a:rPr lang="en-US" dirty="0"/>
              <a:t>Schizophrenia was found to be the </a:t>
            </a:r>
            <a:r>
              <a:rPr lang="en-US" b="1" dirty="0"/>
              <a:t>single largest contributor to YLDs (36%) </a:t>
            </a:r>
            <a:r>
              <a:rPr lang="en-US" dirty="0"/>
              <a:t>among all 18 mental and substance use disorders examined in the entire Danish population between 2000 and 2015</a:t>
            </a:r>
            <a:r>
              <a:rPr lang="en-US" baseline="30000" dirty="0"/>
              <a:t>1</a:t>
            </a:r>
            <a:endParaRPr lang="en-US" dirty="0"/>
          </a:p>
          <a:p>
            <a:r>
              <a:rPr lang="en-US" dirty="0"/>
              <a:t>The novel </a:t>
            </a:r>
            <a:r>
              <a:rPr lang="en-US" dirty="0" err="1"/>
              <a:t>HeLP</a:t>
            </a:r>
            <a:r>
              <a:rPr lang="en-US" baseline="30000" dirty="0" err="1"/>
              <a:t>a</a:t>
            </a:r>
            <a:r>
              <a:rPr lang="en-US" dirty="0"/>
              <a:t> metric showed that schizophrenia was associated with the greatest individual health loss, with affected individuals </a:t>
            </a:r>
            <a:r>
              <a:rPr lang="en-US" b="1" dirty="0"/>
              <a:t>losing ~73% of a healthy year annually </a:t>
            </a:r>
            <a:r>
              <a:rPr lang="en-US" dirty="0"/>
              <a:t>(</a:t>
            </a:r>
            <a:r>
              <a:rPr lang="en-US" dirty="0" err="1"/>
              <a:t>HeLP</a:t>
            </a:r>
            <a:r>
              <a:rPr lang="en-US" dirty="0"/>
              <a:t> = 0.73; 95% CI: 0.63, 0.83)</a:t>
            </a:r>
            <a:r>
              <a:rPr lang="en-US" baseline="30000" dirty="0"/>
              <a:t>1</a:t>
            </a:r>
            <a:endParaRPr lang="en-US" dirty="0"/>
          </a:p>
          <a:p>
            <a:r>
              <a:rPr lang="en-US" dirty="0"/>
              <a:t>Schizophrenia, while considered a </a:t>
            </a:r>
            <a:r>
              <a:rPr lang="en-US" b="1" dirty="0"/>
              <a:t>disabling condition in itself</a:t>
            </a:r>
            <a:r>
              <a:rPr lang="en-US" dirty="0"/>
              <a:t>, is frequently accompanied by </a:t>
            </a:r>
            <a:r>
              <a:rPr lang="en-US" b="1" dirty="0"/>
              <a:t>multiple psychiatric and physical comorbidities</a:t>
            </a:r>
            <a:r>
              <a:rPr lang="en-US" dirty="0"/>
              <a:t>,</a:t>
            </a:r>
            <a:r>
              <a:rPr lang="en-US" baseline="30000" dirty="0"/>
              <a:t>2</a:t>
            </a:r>
            <a:r>
              <a:rPr lang="en-US" dirty="0"/>
              <a:t> which substantially </a:t>
            </a:r>
            <a:r>
              <a:rPr lang="en-US" b="1" dirty="0"/>
              <a:t>increase the overall burden </a:t>
            </a:r>
            <a:r>
              <a:rPr lang="en-US" dirty="0"/>
              <a:t>on affected individuals</a:t>
            </a:r>
          </a:p>
        </p:txBody>
      </p:sp>
      <p:sp>
        <p:nvSpPr>
          <p:cNvPr id="21" name="TextBox 20">
            <a:extLst>
              <a:ext uri="{FF2B5EF4-FFF2-40B4-BE49-F238E27FC236}">
                <a16:creationId xmlns:a16="http://schemas.microsoft.com/office/drawing/2014/main" id="{B90554D5-3428-03B8-0C16-0C1420F79AF7}"/>
              </a:ext>
            </a:extLst>
          </p:cNvPr>
          <p:cNvSpPr txBox="1"/>
          <p:nvPr/>
        </p:nvSpPr>
        <p:spPr>
          <a:xfrm>
            <a:off x="6281406" y="1102039"/>
            <a:ext cx="5540479" cy="492443"/>
          </a:xfrm>
          <a:prstGeom prst="rect">
            <a:avLst/>
          </a:prstGeom>
          <a:noFill/>
        </p:spPr>
        <p:txBody>
          <a:bodyPr wrap="square" t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F1A01"/>
                </a:solidFill>
                <a:effectLst/>
                <a:uLnTx/>
                <a:uFillTx/>
                <a:latin typeface="Arial" panose="020B0604020202020204" pitchFamily="34" charset="0"/>
                <a:ea typeface="+mn-ea"/>
                <a:cs typeface="+mn-cs"/>
              </a:rPr>
              <a:t>Rank ordered estimates of YLD per 100,000 </a:t>
            </a:r>
            <a:br>
              <a:rPr kumimoji="0" lang="en-US" sz="1600" b="1" i="0" u="none" strike="noStrike" kern="1200" cap="none" spc="0" normalizeH="0" baseline="0" noProof="0" dirty="0">
                <a:ln>
                  <a:noFill/>
                </a:ln>
                <a:solidFill>
                  <a:srgbClr val="3F1A01"/>
                </a:solidFill>
                <a:effectLst/>
                <a:uLnTx/>
                <a:uFillTx/>
                <a:latin typeface="Arial" panose="020B0604020202020204" pitchFamily="34" charset="0"/>
                <a:ea typeface="+mn-ea"/>
                <a:cs typeface="+mn-cs"/>
              </a:rPr>
            </a:br>
            <a:r>
              <a:rPr kumimoji="0" lang="en-US" sz="1600" b="1" i="0" u="none" strike="noStrike" kern="1200" cap="none" spc="0" normalizeH="0" baseline="0" noProof="0" dirty="0">
                <a:ln>
                  <a:noFill/>
                </a:ln>
                <a:solidFill>
                  <a:srgbClr val="3F1A01"/>
                </a:solidFill>
                <a:effectLst/>
                <a:uLnTx/>
                <a:uFillTx/>
                <a:latin typeface="Arial" panose="020B0604020202020204" pitchFamily="34" charset="0"/>
                <a:ea typeface="+mn-ea"/>
                <a:cs typeface="+mn-cs"/>
              </a:rPr>
              <a:t>person-years for the Danish population (2000–2015)</a:t>
            </a:r>
            <a:r>
              <a:rPr kumimoji="0" lang="en-US" sz="1600" b="1" i="0" u="none" strike="noStrike" kern="1200" cap="none" spc="0" normalizeH="0" baseline="30000" noProof="0" dirty="0">
                <a:ln>
                  <a:noFill/>
                </a:ln>
                <a:solidFill>
                  <a:srgbClr val="3F1A01"/>
                </a:solidFill>
                <a:effectLst/>
                <a:uLnTx/>
                <a:uFillTx/>
                <a:latin typeface="Arial" panose="020B0604020202020204" pitchFamily="34" charset="0"/>
                <a:ea typeface="+mn-ea"/>
                <a:cs typeface="+mn-cs"/>
              </a:rPr>
              <a:t>1,b</a:t>
            </a:r>
            <a:endParaRPr kumimoji="0" lang="en-GB" sz="1600" b="1" i="0" u="none" strike="noStrike" kern="1200" cap="none" spc="0" normalizeH="0" baseline="0" noProof="0" dirty="0">
              <a:ln>
                <a:noFill/>
              </a:ln>
              <a:solidFill>
                <a:srgbClr val="3F1A01"/>
              </a:solidFill>
              <a:effectLst/>
              <a:uLnTx/>
              <a:uFillTx/>
              <a:latin typeface="Arial"/>
              <a:ea typeface="+mn-ea"/>
              <a:cs typeface="+mn-cs"/>
            </a:endParaRPr>
          </a:p>
        </p:txBody>
      </p:sp>
      <p:sp>
        <p:nvSpPr>
          <p:cNvPr id="4" name="TextBox 7">
            <a:extLst>
              <a:ext uri="{FF2B5EF4-FFF2-40B4-BE49-F238E27FC236}">
                <a16:creationId xmlns:a16="http://schemas.microsoft.com/office/drawing/2014/main" id="{4A68F6F9-D0EB-817B-A6DB-0162FB4CA7CA}"/>
              </a:ext>
            </a:extLst>
          </p:cNvPr>
          <p:cNvSpPr txBox="1"/>
          <p:nvPr/>
        </p:nvSpPr>
        <p:spPr>
          <a:xfrm>
            <a:off x="5757838" y="5237384"/>
            <a:ext cx="6011556" cy="461665"/>
          </a:xfrm>
          <a:prstGeom prst="rect">
            <a:avLst/>
          </a:prstGeom>
          <a:noFill/>
        </p:spPr>
        <p:txBody>
          <a:bodyPr wrap="square">
            <a:spAutoFit/>
          </a:bodyPr>
          <a:lstStyle/>
          <a:p>
            <a:pPr fontAlgn="base"/>
            <a:r>
              <a:rPr lang="en-US" sz="800" kern="1200" dirty="0">
                <a:solidFill>
                  <a:srgbClr val="3F1A01"/>
                </a:solidFill>
                <a:effectLst/>
                <a:latin typeface="+mj-lt"/>
                <a:ea typeface="Arial" panose="020B0604020202020204" pitchFamily="34" charset="0"/>
              </a:rPr>
              <a:t>This work is adapted from ‘</a:t>
            </a:r>
            <a:r>
              <a:rPr lang="en-US" sz="800" dirty="0">
                <a:solidFill>
                  <a:srgbClr val="3F1A01"/>
                </a:solidFill>
              </a:rPr>
              <a:t>Register-based metrics of years lived with disability associated with mental and substance use disorders: a register-based cohort study in Denmark</a:t>
            </a:r>
            <a:r>
              <a:rPr lang="en-US" sz="800" kern="1200" dirty="0">
                <a:solidFill>
                  <a:srgbClr val="3F1A01"/>
                </a:solidFill>
                <a:effectLst/>
                <a:latin typeface="+mj-lt"/>
                <a:ea typeface="Arial" panose="020B0604020202020204" pitchFamily="34" charset="0"/>
              </a:rPr>
              <a:t>' by Weye et al. Lancet Psychiatry 2021, used under </a:t>
            </a:r>
            <a:br>
              <a:rPr lang="en-US" sz="800" kern="1200" dirty="0">
                <a:solidFill>
                  <a:srgbClr val="3F1A01"/>
                </a:solidFill>
                <a:effectLst/>
                <a:latin typeface="+mj-lt"/>
                <a:ea typeface="Arial" panose="020B0604020202020204" pitchFamily="34" charset="0"/>
              </a:rPr>
            </a:br>
            <a:r>
              <a:rPr lang="en-US" sz="800" kern="1200" dirty="0">
                <a:solidFill>
                  <a:srgbClr val="3F1A01"/>
                </a:solidFill>
                <a:effectLst/>
                <a:latin typeface="+mj-lt"/>
                <a:ea typeface="Arial" panose="020B0604020202020204" pitchFamily="34" charset="0"/>
              </a:rPr>
              <a:t>CC-BY 4.0. This work is licensed under Creative Commons license CC-BY-SA by The Lundbeck Foundation.</a:t>
            </a:r>
            <a:endParaRPr lang="en-GB" sz="800" dirty="0">
              <a:solidFill>
                <a:srgbClr val="3F1A01"/>
              </a:solidFill>
              <a:effectLst/>
              <a:latin typeface="+mj-lt"/>
              <a:ea typeface="Arial" panose="020B0604020202020204" pitchFamily="34" charset="0"/>
            </a:endParaRPr>
          </a:p>
        </p:txBody>
      </p:sp>
      <p:graphicFrame>
        <p:nvGraphicFramePr>
          <p:cNvPr id="8" name="Table 7">
            <a:extLst>
              <a:ext uri="{FF2B5EF4-FFF2-40B4-BE49-F238E27FC236}">
                <a16:creationId xmlns:a16="http://schemas.microsoft.com/office/drawing/2014/main" id="{4481CE2C-3A17-26C1-7C9B-57F966CBB59E}"/>
              </a:ext>
            </a:extLst>
          </p:cNvPr>
          <p:cNvGraphicFramePr>
            <a:graphicFrameLocks noGrp="1"/>
          </p:cNvGraphicFramePr>
          <p:nvPr>
            <p:extLst>
              <p:ext uri="{D42A27DB-BD31-4B8C-83A1-F6EECF244321}">
                <p14:modId xmlns:p14="http://schemas.microsoft.com/office/powerpoint/2010/main" val="574778439"/>
              </p:ext>
            </p:extLst>
          </p:nvPr>
        </p:nvGraphicFramePr>
        <p:xfrm>
          <a:off x="5757838" y="1867757"/>
          <a:ext cx="1420579" cy="2857680"/>
        </p:xfrm>
        <a:graphic>
          <a:graphicData uri="http://schemas.openxmlformats.org/drawingml/2006/table">
            <a:tbl>
              <a:tblPr/>
              <a:tblGrid>
                <a:gridCol w="1420579">
                  <a:extLst>
                    <a:ext uri="{9D8B030D-6E8A-4147-A177-3AD203B41FA5}">
                      <a16:colId xmlns:a16="http://schemas.microsoft.com/office/drawing/2014/main" val="3423385035"/>
                    </a:ext>
                  </a:extLst>
                </a:gridCol>
              </a:tblGrid>
              <a:tr h="0">
                <a:tc>
                  <a:txBody>
                    <a:bodyPr/>
                    <a:lstStyle/>
                    <a:p>
                      <a:pPr algn="r" rtl="0">
                        <a:buNone/>
                      </a:pPr>
                      <a:r>
                        <a:rPr lang="en-GB" sz="900" dirty="0">
                          <a:solidFill>
                            <a:schemeClr val="tx1"/>
                          </a:solidFill>
                          <a:effectLst/>
                          <a:latin typeface="+mn-lt"/>
                        </a:rPr>
                        <a:t>Schizophrenia</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979091874"/>
                  </a:ext>
                </a:extLst>
              </a:tr>
              <a:tr h="0">
                <a:tc>
                  <a:txBody>
                    <a:bodyPr/>
                    <a:lstStyle/>
                    <a:p>
                      <a:pPr algn="r" rtl="0">
                        <a:buNone/>
                      </a:pPr>
                      <a:r>
                        <a:rPr lang="en-GB" sz="900">
                          <a:solidFill>
                            <a:schemeClr val="tx1"/>
                          </a:solidFill>
                          <a:effectLst/>
                          <a:latin typeface="+mn-lt"/>
                        </a:rPr>
                        <a:t>Personality disorders</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98460368"/>
                  </a:ext>
                </a:extLst>
              </a:tr>
              <a:tr h="0">
                <a:tc>
                  <a:txBody>
                    <a:bodyPr/>
                    <a:lstStyle/>
                    <a:p>
                      <a:pPr algn="r" rtl="0">
                        <a:buNone/>
                      </a:pPr>
                      <a:r>
                        <a:rPr lang="en-GB" sz="900">
                          <a:solidFill>
                            <a:schemeClr val="tx1"/>
                          </a:solidFill>
                          <a:effectLst/>
                          <a:latin typeface="+mn-lt"/>
                        </a:rPr>
                        <a:t>Anxiety disorders</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69714256"/>
                  </a:ext>
                </a:extLst>
              </a:tr>
              <a:tr h="0">
                <a:tc>
                  <a:txBody>
                    <a:bodyPr/>
                    <a:lstStyle/>
                    <a:p>
                      <a:pPr algn="r" rtl="0">
                        <a:buNone/>
                      </a:pPr>
                      <a:r>
                        <a:rPr lang="en-GB" sz="900" dirty="0">
                          <a:solidFill>
                            <a:schemeClr val="tx1"/>
                          </a:solidFill>
                          <a:effectLst/>
                          <a:latin typeface="+mn-lt"/>
                        </a:rPr>
                        <a:t>Major depressive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027328217"/>
                  </a:ext>
                </a:extLst>
              </a:tr>
              <a:tr h="0">
                <a:tc>
                  <a:txBody>
                    <a:bodyPr/>
                    <a:lstStyle/>
                    <a:p>
                      <a:pPr algn="r" rtl="0">
                        <a:buNone/>
                      </a:pPr>
                      <a:r>
                        <a:rPr lang="en-GB" sz="900" dirty="0">
                          <a:solidFill>
                            <a:schemeClr val="tx1"/>
                          </a:solidFill>
                          <a:effectLst/>
                          <a:latin typeface="+mn-lt"/>
                        </a:rPr>
                        <a:t>Bipolar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47360073"/>
                  </a:ext>
                </a:extLst>
              </a:tr>
              <a:tr h="0">
                <a:tc>
                  <a:txBody>
                    <a:bodyPr/>
                    <a:lstStyle/>
                    <a:p>
                      <a:pPr algn="r" rtl="0">
                        <a:buNone/>
                      </a:pPr>
                      <a:r>
                        <a:rPr lang="en-GB" sz="900" dirty="0">
                          <a:solidFill>
                            <a:schemeClr val="tx1"/>
                          </a:solidFill>
                          <a:effectLst/>
                          <a:latin typeface="+mn-lt"/>
                        </a:rPr>
                        <a:t>Alcohol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089789600"/>
                  </a:ext>
                </a:extLst>
              </a:tr>
              <a:tr h="0">
                <a:tc>
                  <a:txBody>
                    <a:bodyPr/>
                    <a:lstStyle/>
                    <a:p>
                      <a:pPr algn="r" rtl="0">
                        <a:buNone/>
                      </a:pPr>
                      <a:r>
                        <a:rPr lang="en-GB" sz="900">
                          <a:solidFill>
                            <a:schemeClr val="tx1"/>
                          </a:solidFill>
                          <a:effectLst/>
                          <a:latin typeface="+mn-lt"/>
                        </a:rPr>
                        <a:t>Anorexia</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66734448"/>
                  </a:ext>
                </a:extLst>
              </a:tr>
              <a:tr h="0">
                <a:tc>
                  <a:txBody>
                    <a:bodyPr/>
                    <a:lstStyle/>
                    <a:p>
                      <a:pPr algn="r" rtl="0">
                        <a:buNone/>
                      </a:pPr>
                      <a:r>
                        <a:rPr lang="en-GB" sz="900">
                          <a:solidFill>
                            <a:schemeClr val="tx1"/>
                          </a:solidFill>
                          <a:effectLst/>
                          <a:latin typeface="+mn-lt"/>
                        </a:rPr>
                        <a:t>Autism spectrum disorders</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69758842"/>
                  </a:ext>
                </a:extLst>
              </a:tr>
              <a:tr h="0">
                <a:tc>
                  <a:txBody>
                    <a:bodyPr/>
                    <a:lstStyle/>
                    <a:p>
                      <a:pPr algn="r" rtl="0">
                        <a:buNone/>
                      </a:pPr>
                      <a:r>
                        <a:rPr lang="en-GB" sz="900" dirty="0">
                          <a:solidFill>
                            <a:schemeClr val="tx1"/>
                          </a:solidFill>
                          <a:effectLst/>
                          <a:latin typeface="+mn-lt"/>
                        </a:rPr>
                        <a:t>Opioid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73045431"/>
                  </a:ext>
                </a:extLst>
              </a:tr>
              <a:tr h="0">
                <a:tc>
                  <a:txBody>
                    <a:bodyPr/>
                    <a:lstStyle/>
                    <a:p>
                      <a:pPr algn="r" rtl="0">
                        <a:buNone/>
                      </a:pPr>
                      <a:r>
                        <a:rPr lang="en-GB" sz="900" dirty="0">
                          <a:solidFill>
                            <a:schemeClr val="tx1"/>
                          </a:solidFill>
                          <a:effectLst/>
                          <a:latin typeface="+mn-lt"/>
                        </a:rPr>
                        <a:t>Intellectual disability</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55416581"/>
                  </a:ext>
                </a:extLst>
              </a:tr>
              <a:tr h="0">
                <a:tc>
                  <a:txBody>
                    <a:bodyPr/>
                    <a:lstStyle/>
                    <a:p>
                      <a:pPr algn="r" rtl="0">
                        <a:buNone/>
                      </a:pPr>
                      <a:r>
                        <a:rPr lang="en-GB" sz="900">
                          <a:solidFill>
                            <a:schemeClr val="tx1"/>
                          </a:solidFill>
                          <a:effectLst/>
                          <a:latin typeface="+mn-lt"/>
                        </a:rPr>
                        <a:t>Bulimia</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68091787"/>
                  </a:ext>
                </a:extLst>
              </a:tr>
              <a:tr h="0">
                <a:tc>
                  <a:txBody>
                    <a:bodyPr/>
                    <a:lstStyle/>
                    <a:p>
                      <a:pPr algn="r" rtl="0">
                        <a:buNone/>
                      </a:pPr>
                      <a:r>
                        <a:rPr lang="en-GB" sz="900" dirty="0">
                          <a:solidFill>
                            <a:schemeClr val="tx1"/>
                          </a:solidFill>
                          <a:effectLst/>
                          <a:latin typeface="+mn-lt"/>
                        </a:rPr>
                        <a:t>Dysthymia</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573130294"/>
                  </a:ext>
                </a:extLst>
              </a:tr>
              <a:tr h="0">
                <a:tc>
                  <a:txBody>
                    <a:bodyPr/>
                    <a:lstStyle/>
                    <a:p>
                      <a:pPr algn="r" rtl="0">
                        <a:buNone/>
                      </a:pPr>
                      <a:r>
                        <a:rPr lang="en-GB" sz="900" dirty="0">
                          <a:solidFill>
                            <a:schemeClr val="tx1"/>
                          </a:solidFill>
                          <a:effectLst/>
                          <a:latin typeface="+mn-lt"/>
                        </a:rPr>
                        <a:t>ADHD</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7199750"/>
                  </a:ext>
                </a:extLst>
              </a:tr>
              <a:tr h="0">
                <a:tc>
                  <a:txBody>
                    <a:bodyPr/>
                    <a:lstStyle/>
                    <a:p>
                      <a:pPr algn="r" rtl="0">
                        <a:buNone/>
                      </a:pPr>
                      <a:r>
                        <a:rPr lang="en-GB" sz="900" dirty="0">
                          <a:solidFill>
                            <a:schemeClr val="tx1"/>
                          </a:solidFill>
                          <a:effectLst/>
                          <a:latin typeface="+mn-lt"/>
                        </a:rPr>
                        <a:t>Cannabis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0769433"/>
                  </a:ext>
                </a:extLst>
              </a:tr>
              <a:tr h="0">
                <a:tc>
                  <a:txBody>
                    <a:bodyPr/>
                    <a:lstStyle/>
                    <a:p>
                      <a:pPr algn="r" rtl="0">
                        <a:buNone/>
                      </a:pPr>
                      <a:r>
                        <a:rPr lang="en-GB" sz="900" dirty="0">
                          <a:solidFill>
                            <a:schemeClr val="tx1"/>
                          </a:solidFill>
                          <a:effectLst/>
                          <a:latin typeface="+mn-lt"/>
                        </a:rPr>
                        <a:t>Amphetamine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53134201"/>
                  </a:ext>
                </a:extLst>
              </a:tr>
              <a:tr h="0">
                <a:tc>
                  <a:txBody>
                    <a:bodyPr/>
                    <a:lstStyle/>
                    <a:p>
                      <a:pPr algn="r" rtl="0">
                        <a:buNone/>
                      </a:pPr>
                      <a:r>
                        <a:rPr lang="en-GB" sz="900" dirty="0">
                          <a:solidFill>
                            <a:schemeClr val="tx1"/>
                          </a:solidFill>
                          <a:effectLst/>
                          <a:latin typeface="+mn-lt"/>
                        </a:rPr>
                        <a:t>Cocaine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1736641"/>
                  </a:ext>
                </a:extLst>
              </a:tr>
              <a:tr h="0">
                <a:tc>
                  <a:txBody>
                    <a:bodyPr/>
                    <a:lstStyle/>
                    <a:p>
                      <a:pPr algn="r" rtl="0">
                        <a:buNone/>
                      </a:pPr>
                      <a:r>
                        <a:rPr lang="en-GB" sz="900" dirty="0">
                          <a:solidFill>
                            <a:schemeClr val="tx1"/>
                          </a:solidFill>
                          <a:effectLst/>
                          <a:latin typeface="+mn-lt"/>
                        </a:rPr>
                        <a:t>Other drug use disorders</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121143433"/>
                  </a:ext>
                </a:extLst>
              </a:tr>
              <a:tr h="0">
                <a:tc>
                  <a:txBody>
                    <a:bodyPr/>
                    <a:lstStyle/>
                    <a:p>
                      <a:pPr algn="r" rtl="0">
                        <a:buNone/>
                      </a:pPr>
                      <a:r>
                        <a:rPr lang="en-GB" sz="900" dirty="0">
                          <a:solidFill>
                            <a:schemeClr val="tx1"/>
                          </a:solidFill>
                          <a:effectLst/>
                          <a:latin typeface="+mn-lt"/>
                        </a:rPr>
                        <a:t>Conduct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431640280"/>
                  </a:ext>
                </a:extLst>
              </a:tr>
            </a:tbl>
          </a:graphicData>
        </a:graphic>
      </p:graphicFrame>
      <p:graphicFrame>
        <p:nvGraphicFramePr>
          <p:cNvPr id="9" name="Table 8">
            <a:extLst>
              <a:ext uri="{FF2B5EF4-FFF2-40B4-BE49-F238E27FC236}">
                <a16:creationId xmlns:a16="http://schemas.microsoft.com/office/drawing/2014/main" id="{C47D8BF4-19EF-BAD6-EFFB-D39F3050C9E1}"/>
              </a:ext>
            </a:extLst>
          </p:cNvPr>
          <p:cNvGraphicFramePr>
            <a:graphicFrameLocks noGrp="1"/>
          </p:cNvGraphicFramePr>
          <p:nvPr>
            <p:extLst>
              <p:ext uri="{D42A27DB-BD31-4B8C-83A1-F6EECF244321}">
                <p14:modId xmlns:p14="http://schemas.microsoft.com/office/powerpoint/2010/main" val="3316727331"/>
              </p:ext>
            </p:extLst>
          </p:nvPr>
        </p:nvGraphicFramePr>
        <p:xfrm>
          <a:off x="10317958" y="1867757"/>
          <a:ext cx="1420580" cy="2857680"/>
        </p:xfrm>
        <a:graphic>
          <a:graphicData uri="http://schemas.openxmlformats.org/drawingml/2006/table">
            <a:tbl>
              <a:tblPr/>
              <a:tblGrid>
                <a:gridCol w="1420580">
                  <a:extLst>
                    <a:ext uri="{9D8B030D-6E8A-4147-A177-3AD203B41FA5}">
                      <a16:colId xmlns:a16="http://schemas.microsoft.com/office/drawing/2014/main" val="1640507452"/>
                    </a:ext>
                  </a:extLst>
                </a:gridCol>
              </a:tblGrid>
              <a:tr h="77302">
                <a:tc>
                  <a:txBody>
                    <a:bodyPr/>
                    <a:lstStyle/>
                    <a:p>
                      <a:pPr rtl="0">
                        <a:buNone/>
                      </a:pPr>
                      <a:r>
                        <a:rPr lang="en-GB" sz="900" dirty="0">
                          <a:solidFill>
                            <a:schemeClr val="tx1"/>
                          </a:solidFill>
                          <a:effectLst/>
                          <a:latin typeface="+mn-lt"/>
                        </a:rPr>
                        <a:t>Schizophrenia</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992678259"/>
                  </a:ext>
                </a:extLst>
              </a:tr>
              <a:tr h="77302">
                <a:tc>
                  <a:txBody>
                    <a:bodyPr/>
                    <a:lstStyle/>
                    <a:p>
                      <a:pPr rtl="0">
                        <a:buNone/>
                      </a:pPr>
                      <a:r>
                        <a:rPr lang="en-GB" sz="900" dirty="0">
                          <a:solidFill>
                            <a:schemeClr val="tx1"/>
                          </a:solidFill>
                          <a:effectLst/>
                          <a:latin typeface="+mn-lt"/>
                        </a:rPr>
                        <a:t>Personality disorders</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58531475"/>
                  </a:ext>
                </a:extLst>
              </a:tr>
              <a:tr h="77302">
                <a:tc>
                  <a:txBody>
                    <a:bodyPr/>
                    <a:lstStyle/>
                    <a:p>
                      <a:pPr rtl="0">
                        <a:buNone/>
                      </a:pPr>
                      <a:r>
                        <a:rPr lang="en-GB" sz="900" dirty="0">
                          <a:solidFill>
                            <a:schemeClr val="tx1"/>
                          </a:solidFill>
                          <a:effectLst/>
                          <a:latin typeface="+mn-lt"/>
                        </a:rPr>
                        <a:t>Alcohol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015476627"/>
                  </a:ext>
                </a:extLst>
              </a:tr>
              <a:tr h="77302">
                <a:tc>
                  <a:txBody>
                    <a:bodyPr/>
                    <a:lstStyle/>
                    <a:p>
                      <a:pPr rtl="0">
                        <a:buNone/>
                      </a:pPr>
                      <a:r>
                        <a:rPr lang="en-GB" sz="900" dirty="0">
                          <a:solidFill>
                            <a:schemeClr val="tx1"/>
                          </a:solidFill>
                          <a:effectLst/>
                          <a:latin typeface="+mn-lt"/>
                        </a:rPr>
                        <a:t>Anxiety disorders</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82259341"/>
                  </a:ext>
                </a:extLst>
              </a:tr>
              <a:tr h="77302">
                <a:tc>
                  <a:txBody>
                    <a:bodyPr/>
                    <a:lstStyle/>
                    <a:p>
                      <a:pPr rtl="0">
                        <a:buNone/>
                      </a:pPr>
                      <a:r>
                        <a:rPr lang="en-GB" sz="900">
                          <a:solidFill>
                            <a:schemeClr val="tx1"/>
                          </a:solidFill>
                          <a:effectLst/>
                          <a:latin typeface="+mn-lt"/>
                        </a:rPr>
                        <a:t>Autism spectrum disorders</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88757673"/>
                  </a:ext>
                </a:extLst>
              </a:tr>
              <a:tr h="77302">
                <a:tc>
                  <a:txBody>
                    <a:bodyPr/>
                    <a:lstStyle/>
                    <a:p>
                      <a:pPr rtl="0">
                        <a:buNone/>
                      </a:pPr>
                      <a:r>
                        <a:rPr lang="en-GB" sz="900" dirty="0">
                          <a:solidFill>
                            <a:schemeClr val="tx1"/>
                          </a:solidFill>
                          <a:effectLst/>
                          <a:latin typeface="+mn-lt"/>
                        </a:rPr>
                        <a:t>Major depressive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531075168"/>
                  </a:ext>
                </a:extLst>
              </a:tr>
              <a:tr h="77302">
                <a:tc>
                  <a:txBody>
                    <a:bodyPr/>
                    <a:lstStyle/>
                    <a:p>
                      <a:pPr rtl="0">
                        <a:buNone/>
                      </a:pPr>
                      <a:r>
                        <a:rPr lang="en-GB" sz="900">
                          <a:solidFill>
                            <a:schemeClr val="tx1"/>
                          </a:solidFill>
                          <a:effectLst/>
                          <a:latin typeface="+mn-lt"/>
                        </a:rPr>
                        <a:t>Bipolar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09056241"/>
                  </a:ext>
                </a:extLst>
              </a:tr>
              <a:tr h="77302">
                <a:tc>
                  <a:txBody>
                    <a:bodyPr/>
                    <a:lstStyle/>
                    <a:p>
                      <a:pPr rtl="0">
                        <a:buNone/>
                      </a:pPr>
                      <a:r>
                        <a:rPr lang="en-GB" sz="900" dirty="0">
                          <a:solidFill>
                            <a:schemeClr val="tx1"/>
                          </a:solidFill>
                          <a:effectLst/>
                          <a:latin typeface="+mn-lt"/>
                        </a:rPr>
                        <a:t>Opioid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0036563"/>
                  </a:ext>
                </a:extLst>
              </a:tr>
              <a:tr h="77302">
                <a:tc>
                  <a:txBody>
                    <a:bodyPr/>
                    <a:lstStyle/>
                    <a:p>
                      <a:pPr rtl="0">
                        <a:buNone/>
                      </a:pPr>
                      <a:r>
                        <a:rPr lang="en-GB" sz="900">
                          <a:solidFill>
                            <a:schemeClr val="tx1"/>
                          </a:solidFill>
                          <a:effectLst/>
                          <a:latin typeface="+mn-lt"/>
                        </a:rPr>
                        <a:t>ADHD</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00690509"/>
                  </a:ext>
                </a:extLst>
              </a:tr>
              <a:tr h="77302">
                <a:tc>
                  <a:txBody>
                    <a:bodyPr/>
                    <a:lstStyle/>
                    <a:p>
                      <a:pPr rtl="0">
                        <a:buNone/>
                      </a:pPr>
                      <a:r>
                        <a:rPr lang="en-GB" sz="900">
                          <a:solidFill>
                            <a:schemeClr val="tx1"/>
                          </a:solidFill>
                          <a:effectLst/>
                          <a:latin typeface="+mn-lt"/>
                        </a:rPr>
                        <a:t>Intellectual disability</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82311382"/>
                  </a:ext>
                </a:extLst>
              </a:tr>
              <a:tr h="77302">
                <a:tc>
                  <a:txBody>
                    <a:bodyPr/>
                    <a:lstStyle/>
                    <a:p>
                      <a:pPr rtl="0">
                        <a:buNone/>
                      </a:pPr>
                      <a:r>
                        <a:rPr lang="en-GB" sz="900" dirty="0">
                          <a:solidFill>
                            <a:schemeClr val="tx1"/>
                          </a:solidFill>
                          <a:effectLst/>
                          <a:latin typeface="+mn-lt"/>
                        </a:rPr>
                        <a:t>Cannabis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12138504"/>
                  </a:ext>
                </a:extLst>
              </a:tr>
              <a:tr h="77302">
                <a:tc>
                  <a:txBody>
                    <a:bodyPr/>
                    <a:lstStyle/>
                    <a:p>
                      <a:pPr rtl="0">
                        <a:buNone/>
                      </a:pPr>
                      <a:r>
                        <a:rPr lang="en-GB" sz="900" dirty="0">
                          <a:solidFill>
                            <a:schemeClr val="tx1"/>
                          </a:solidFill>
                          <a:effectLst/>
                          <a:latin typeface="+mn-lt"/>
                        </a:rPr>
                        <a:t>Amphetamine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72968314"/>
                  </a:ext>
                </a:extLst>
              </a:tr>
              <a:tr h="77302">
                <a:tc>
                  <a:txBody>
                    <a:bodyPr/>
                    <a:lstStyle/>
                    <a:p>
                      <a:pPr rtl="0">
                        <a:buNone/>
                      </a:pPr>
                      <a:r>
                        <a:rPr lang="en-GB" sz="900" dirty="0">
                          <a:solidFill>
                            <a:schemeClr val="tx1"/>
                          </a:solidFill>
                          <a:effectLst/>
                          <a:latin typeface="+mn-lt"/>
                        </a:rPr>
                        <a:t>Cocaine use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754301711"/>
                  </a:ext>
                </a:extLst>
              </a:tr>
              <a:tr h="77302">
                <a:tc>
                  <a:txBody>
                    <a:bodyPr/>
                    <a:lstStyle/>
                    <a:p>
                      <a:pPr rtl="0">
                        <a:buNone/>
                      </a:pPr>
                      <a:r>
                        <a:rPr lang="en-GB" sz="900">
                          <a:solidFill>
                            <a:schemeClr val="tx1"/>
                          </a:solidFill>
                          <a:effectLst/>
                          <a:latin typeface="+mn-lt"/>
                        </a:rPr>
                        <a:t>Dysthymia</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59301720"/>
                  </a:ext>
                </a:extLst>
              </a:tr>
              <a:tr h="77302">
                <a:tc>
                  <a:txBody>
                    <a:bodyPr/>
                    <a:lstStyle/>
                    <a:p>
                      <a:pPr rtl="0">
                        <a:buNone/>
                      </a:pPr>
                      <a:r>
                        <a:rPr lang="en-GB" sz="900">
                          <a:solidFill>
                            <a:schemeClr val="tx1"/>
                          </a:solidFill>
                          <a:effectLst/>
                          <a:latin typeface="+mn-lt"/>
                        </a:rPr>
                        <a:t>Conduct disorder</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66256751"/>
                  </a:ext>
                </a:extLst>
              </a:tr>
              <a:tr h="77302">
                <a:tc>
                  <a:txBody>
                    <a:bodyPr/>
                    <a:lstStyle/>
                    <a:p>
                      <a:pPr rtl="0">
                        <a:buNone/>
                      </a:pPr>
                      <a:r>
                        <a:rPr lang="en-GB" sz="900" dirty="0">
                          <a:solidFill>
                            <a:schemeClr val="tx1"/>
                          </a:solidFill>
                          <a:effectLst/>
                          <a:latin typeface="+mn-lt"/>
                        </a:rPr>
                        <a:t>Anorexia</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453118740"/>
                  </a:ext>
                </a:extLst>
              </a:tr>
              <a:tr h="77302">
                <a:tc>
                  <a:txBody>
                    <a:bodyPr/>
                    <a:lstStyle/>
                    <a:p>
                      <a:pPr rtl="0">
                        <a:buNone/>
                      </a:pPr>
                      <a:r>
                        <a:rPr lang="en-GB" sz="900" dirty="0">
                          <a:solidFill>
                            <a:schemeClr val="tx1"/>
                          </a:solidFill>
                          <a:effectLst/>
                          <a:latin typeface="+mn-lt"/>
                        </a:rPr>
                        <a:t>Other drug use disorders</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57487608"/>
                  </a:ext>
                </a:extLst>
              </a:tr>
              <a:tr h="77302">
                <a:tc>
                  <a:txBody>
                    <a:bodyPr/>
                    <a:lstStyle/>
                    <a:p>
                      <a:pPr rtl="0">
                        <a:buNone/>
                      </a:pPr>
                      <a:r>
                        <a:rPr lang="en-GB" sz="900" dirty="0">
                          <a:solidFill>
                            <a:schemeClr val="tx1"/>
                          </a:solidFill>
                          <a:effectLst/>
                          <a:latin typeface="+mn-lt"/>
                        </a:rPr>
                        <a:t>Bulimia</a:t>
                      </a:r>
                    </a:p>
                  </a:txBody>
                  <a:tcPr marL="0" marR="0" marT="10800" marB="108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52200497"/>
                  </a:ext>
                </a:extLst>
              </a:tr>
            </a:tbl>
          </a:graphicData>
        </a:graphic>
      </p:graphicFrame>
      <p:grpSp>
        <p:nvGrpSpPr>
          <p:cNvPr id="95" name="Group 94">
            <a:extLst>
              <a:ext uri="{FF2B5EF4-FFF2-40B4-BE49-F238E27FC236}">
                <a16:creationId xmlns:a16="http://schemas.microsoft.com/office/drawing/2014/main" id="{209B4774-8757-4EC5-5FEE-5F1DBA0BBE30}"/>
              </a:ext>
            </a:extLst>
          </p:cNvPr>
          <p:cNvGrpSpPr/>
          <p:nvPr/>
        </p:nvGrpSpPr>
        <p:grpSpPr>
          <a:xfrm>
            <a:off x="7071714" y="1623996"/>
            <a:ext cx="3362453" cy="3577021"/>
            <a:chOff x="7071714" y="1623996"/>
            <a:chExt cx="3362453" cy="3577021"/>
          </a:xfrm>
        </p:grpSpPr>
        <p:sp>
          <p:nvSpPr>
            <p:cNvPr id="10" name="Rectangle 10">
              <a:extLst>
                <a:ext uri="{FF2B5EF4-FFF2-40B4-BE49-F238E27FC236}">
                  <a16:creationId xmlns:a16="http://schemas.microsoft.com/office/drawing/2014/main" id="{4BB911CB-617B-6CFA-FF30-067A8B612FD8}"/>
                </a:ext>
              </a:extLst>
            </p:cNvPr>
            <p:cNvSpPr>
              <a:spLocks noChangeArrowheads="1"/>
            </p:cNvSpPr>
            <p:nvPr/>
          </p:nvSpPr>
          <p:spPr bwMode="auto">
            <a:xfrm>
              <a:off x="7071714"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350</a:t>
              </a:r>
            </a:p>
          </p:txBody>
        </p:sp>
        <p:sp>
          <p:nvSpPr>
            <p:cNvPr id="11" name="Line 20">
              <a:extLst>
                <a:ext uri="{FF2B5EF4-FFF2-40B4-BE49-F238E27FC236}">
                  <a16:creationId xmlns:a16="http://schemas.microsoft.com/office/drawing/2014/main" id="{A09C13AE-4A67-BE84-B5B3-42349924486F}"/>
                </a:ext>
              </a:extLst>
            </p:cNvPr>
            <p:cNvSpPr>
              <a:spLocks noChangeShapeType="1"/>
            </p:cNvSpPr>
            <p:nvPr/>
          </p:nvSpPr>
          <p:spPr bwMode="auto">
            <a:xfrm rot="16200000">
              <a:off x="7148918" y="4796353"/>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12" name="Line 22">
              <a:extLst>
                <a:ext uri="{FF2B5EF4-FFF2-40B4-BE49-F238E27FC236}">
                  <a16:creationId xmlns:a16="http://schemas.microsoft.com/office/drawing/2014/main" id="{53C71828-04D3-3829-8F11-6B685F4ACB03}"/>
                </a:ext>
              </a:extLst>
            </p:cNvPr>
            <p:cNvSpPr>
              <a:spLocks noChangeShapeType="1"/>
            </p:cNvSpPr>
            <p:nvPr/>
          </p:nvSpPr>
          <p:spPr bwMode="auto">
            <a:xfrm rot="16200000">
              <a:off x="7374694" y="4796353"/>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13" name="Line 24">
              <a:extLst>
                <a:ext uri="{FF2B5EF4-FFF2-40B4-BE49-F238E27FC236}">
                  <a16:creationId xmlns:a16="http://schemas.microsoft.com/office/drawing/2014/main" id="{A6008263-CBE5-86A8-50BF-CA8E02835BDB}"/>
                </a:ext>
              </a:extLst>
            </p:cNvPr>
            <p:cNvSpPr>
              <a:spLocks noChangeShapeType="1"/>
            </p:cNvSpPr>
            <p:nvPr/>
          </p:nvSpPr>
          <p:spPr bwMode="auto">
            <a:xfrm rot="16200000">
              <a:off x="7600470"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14" name="Line 26">
              <a:extLst>
                <a:ext uri="{FF2B5EF4-FFF2-40B4-BE49-F238E27FC236}">
                  <a16:creationId xmlns:a16="http://schemas.microsoft.com/office/drawing/2014/main" id="{4373C469-195D-9A21-E53C-23EC55741EF8}"/>
                </a:ext>
              </a:extLst>
            </p:cNvPr>
            <p:cNvSpPr>
              <a:spLocks noChangeShapeType="1"/>
            </p:cNvSpPr>
            <p:nvPr/>
          </p:nvSpPr>
          <p:spPr bwMode="auto">
            <a:xfrm rot="16200000">
              <a:off x="8729350"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15" name="Line 32">
              <a:extLst>
                <a:ext uri="{FF2B5EF4-FFF2-40B4-BE49-F238E27FC236}">
                  <a16:creationId xmlns:a16="http://schemas.microsoft.com/office/drawing/2014/main" id="{65091881-494D-CDA5-CFB7-8EE3CAC92495}"/>
                </a:ext>
              </a:extLst>
            </p:cNvPr>
            <p:cNvSpPr>
              <a:spLocks noChangeShapeType="1"/>
            </p:cNvSpPr>
            <p:nvPr/>
          </p:nvSpPr>
          <p:spPr bwMode="auto">
            <a:xfrm rot="16200000">
              <a:off x="10309777"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16" name="Rectangle 15">
              <a:extLst>
                <a:ext uri="{FF2B5EF4-FFF2-40B4-BE49-F238E27FC236}">
                  <a16:creationId xmlns:a16="http://schemas.microsoft.com/office/drawing/2014/main" id="{2915BC25-9741-DF07-B3FE-771D37108051}"/>
                </a:ext>
              </a:extLst>
            </p:cNvPr>
            <p:cNvSpPr>
              <a:spLocks noChangeArrowheads="1"/>
            </p:cNvSpPr>
            <p:nvPr/>
          </p:nvSpPr>
          <p:spPr bwMode="auto">
            <a:xfrm>
              <a:off x="7297462"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300</a:t>
              </a:r>
            </a:p>
          </p:txBody>
        </p:sp>
        <p:sp>
          <p:nvSpPr>
            <p:cNvPr id="17" name="Rectangle 10">
              <a:extLst>
                <a:ext uri="{FF2B5EF4-FFF2-40B4-BE49-F238E27FC236}">
                  <a16:creationId xmlns:a16="http://schemas.microsoft.com/office/drawing/2014/main" id="{D856265C-7198-5FE5-0B89-3AEF6FED5770}"/>
                </a:ext>
              </a:extLst>
            </p:cNvPr>
            <p:cNvSpPr>
              <a:spLocks noChangeArrowheads="1"/>
            </p:cNvSpPr>
            <p:nvPr/>
          </p:nvSpPr>
          <p:spPr bwMode="auto">
            <a:xfrm>
              <a:off x="7523210"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250</a:t>
              </a:r>
            </a:p>
          </p:txBody>
        </p:sp>
        <p:sp>
          <p:nvSpPr>
            <p:cNvPr id="18" name="Rectangle 10">
              <a:extLst>
                <a:ext uri="{FF2B5EF4-FFF2-40B4-BE49-F238E27FC236}">
                  <a16:creationId xmlns:a16="http://schemas.microsoft.com/office/drawing/2014/main" id="{E1A85595-09CC-93D2-CF9E-7131DBE33EE9}"/>
                </a:ext>
              </a:extLst>
            </p:cNvPr>
            <p:cNvSpPr>
              <a:spLocks noChangeArrowheads="1"/>
            </p:cNvSpPr>
            <p:nvPr/>
          </p:nvSpPr>
          <p:spPr bwMode="auto">
            <a:xfrm>
              <a:off x="8719275" y="4772951"/>
              <a:ext cx="67326"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0</a:t>
              </a:r>
            </a:p>
          </p:txBody>
        </p:sp>
        <p:sp>
          <p:nvSpPr>
            <p:cNvPr id="22" name="Rectangle 10">
              <a:extLst>
                <a:ext uri="{FF2B5EF4-FFF2-40B4-BE49-F238E27FC236}">
                  <a16:creationId xmlns:a16="http://schemas.microsoft.com/office/drawing/2014/main" id="{9F8D1373-58C9-60FF-B24A-8CE9C8400DA1}"/>
                </a:ext>
              </a:extLst>
            </p:cNvPr>
            <p:cNvSpPr>
              <a:spLocks noChangeArrowheads="1"/>
            </p:cNvSpPr>
            <p:nvPr/>
          </p:nvSpPr>
          <p:spPr bwMode="auto">
            <a:xfrm>
              <a:off x="10232189"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350</a:t>
              </a:r>
            </a:p>
          </p:txBody>
        </p:sp>
        <p:sp>
          <p:nvSpPr>
            <p:cNvPr id="23" name="Line 16">
              <a:extLst>
                <a:ext uri="{FF2B5EF4-FFF2-40B4-BE49-F238E27FC236}">
                  <a16:creationId xmlns:a16="http://schemas.microsoft.com/office/drawing/2014/main" id="{8C447EB6-200C-DEA2-3427-B2A0F3F024A2}"/>
                </a:ext>
              </a:extLst>
            </p:cNvPr>
            <p:cNvSpPr>
              <a:spLocks noChangeShapeType="1"/>
            </p:cNvSpPr>
            <p:nvPr/>
          </p:nvSpPr>
          <p:spPr bwMode="auto">
            <a:xfrm>
              <a:off x="7172701" y="4772952"/>
              <a:ext cx="31572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24" name="Line 24">
              <a:extLst>
                <a:ext uri="{FF2B5EF4-FFF2-40B4-BE49-F238E27FC236}">
                  <a16:creationId xmlns:a16="http://schemas.microsoft.com/office/drawing/2014/main" id="{93FB38BD-B1B4-EA08-1DF5-ADE49BD5254F}"/>
                </a:ext>
              </a:extLst>
            </p:cNvPr>
            <p:cNvSpPr>
              <a:spLocks noChangeShapeType="1"/>
            </p:cNvSpPr>
            <p:nvPr/>
          </p:nvSpPr>
          <p:spPr bwMode="auto">
            <a:xfrm rot="16200000">
              <a:off x="7296739" y="3316752"/>
              <a:ext cx="2912401" cy="0"/>
            </a:xfrm>
            <a:prstGeom prst="line">
              <a:avLst/>
            </a:prstGeom>
            <a:noFill/>
            <a:ln w="9525" cap="sq">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28" name="Rectangle 10">
              <a:extLst>
                <a:ext uri="{FF2B5EF4-FFF2-40B4-BE49-F238E27FC236}">
                  <a16:creationId xmlns:a16="http://schemas.microsoft.com/office/drawing/2014/main" id="{A46BE4DA-D98E-9735-33A6-22695C87C150}"/>
                </a:ext>
              </a:extLst>
            </p:cNvPr>
            <p:cNvSpPr>
              <a:spLocks noChangeArrowheads="1"/>
            </p:cNvSpPr>
            <p:nvPr/>
          </p:nvSpPr>
          <p:spPr bwMode="auto">
            <a:xfrm>
              <a:off x="7842442" y="5047129"/>
              <a:ext cx="182101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fontAlgn="base" hangingPunct="0">
                <a:spcBef>
                  <a:spcPct val="0"/>
                </a:spcBef>
                <a:spcAft>
                  <a:spcPct val="0"/>
                </a:spcAft>
              </a:pPr>
              <a:r>
                <a:rPr lang="en-US" sz="1000" b="1" dirty="0">
                  <a:latin typeface="Arial" pitchFamily="34" charset="0"/>
                  <a:cs typeface="Arial" pitchFamily="34" charset="0"/>
                </a:rPr>
                <a:t>YLD per 100,000 person-years</a:t>
              </a:r>
            </a:p>
          </p:txBody>
        </p:sp>
        <p:sp>
          <p:nvSpPr>
            <p:cNvPr id="26" name="TextBox 25">
              <a:extLst>
                <a:ext uri="{FF2B5EF4-FFF2-40B4-BE49-F238E27FC236}">
                  <a16:creationId xmlns:a16="http://schemas.microsoft.com/office/drawing/2014/main" id="{64DEBF61-F4E4-9D4C-B4E4-07D3DD20C02D}"/>
                </a:ext>
              </a:extLst>
            </p:cNvPr>
            <p:cNvSpPr txBox="1"/>
            <p:nvPr/>
          </p:nvSpPr>
          <p:spPr>
            <a:xfrm>
              <a:off x="7170738" y="1623996"/>
              <a:ext cx="1580356" cy="246221"/>
            </a:xfrm>
            <a:prstGeom prst="rect">
              <a:avLst/>
            </a:prstGeom>
            <a:noFill/>
          </p:spPr>
          <p:txBody>
            <a:bodyPr wrap="square" rtlCol="0">
              <a:spAutoFit/>
            </a:bodyPr>
            <a:lstStyle/>
            <a:p>
              <a:pPr algn="ctr"/>
              <a:r>
                <a:rPr lang="en-GB" sz="1000" b="1" dirty="0"/>
                <a:t>Females</a:t>
              </a:r>
            </a:p>
          </p:txBody>
        </p:sp>
        <p:sp>
          <p:nvSpPr>
            <p:cNvPr id="27" name="TextBox 26">
              <a:extLst>
                <a:ext uri="{FF2B5EF4-FFF2-40B4-BE49-F238E27FC236}">
                  <a16:creationId xmlns:a16="http://schemas.microsoft.com/office/drawing/2014/main" id="{0D752904-8BE5-D6C2-4EAF-1AF91E2DEA4E}"/>
                </a:ext>
              </a:extLst>
            </p:cNvPr>
            <p:cNvSpPr txBox="1"/>
            <p:nvPr/>
          </p:nvSpPr>
          <p:spPr>
            <a:xfrm>
              <a:off x="8753475" y="1623996"/>
              <a:ext cx="1579563" cy="246221"/>
            </a:xfrm>
            <a:prstGeom prst="rect">
              <a:avLst/>
            </a:prstGeom>
            <a:noFill/>
          </p:spPr>
          <p:txBody>
            <a:bodyPr wrap="square" rtlCol="0">
              <a:spAutoFit/>
            </a:bodyPr>
            <a:lstStyle/>
            <a:p>
              <a:pPr algn="ctr"/>
              <a:r>
                <a:rPr lang="en-GB" sz="1000" b="1" dirty="0"/>
                <a:t>Males</a:t>
              </a:r>
            </a:p>
          </p:txBody>
        </p:sp>
        <p:sp>
          <p:nvSpPr>
            <p:cNvPr id="29" name="Line 32">
              <a:extLst>
                <a:ext uri="{FF2B5EF4-FFF2-40B4-BE49-F238E27FC236}">
                  <a16:creationId xmlns:a16="http://schemas.microsoft.com/office/drawing/2014/main" id="{2B477929-5DAE-A9E3-423A-01A7CEE8A79E}"/>
                </a:ext>
              </a:extLst>
            </p:cNvPr>
            <p:cNvSpPr>
              <a:spLocks noChangeShapeType="1"/>
            </p:cNvSpPr>
            <p:nvPr/>
          </p:nvSpPr>
          <p:spPr bwMode="auto">
            <a:xfrm rot="16200000">
              <a:off x="10084006"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30" name="Rectangle 10">
              <a:extLst>
                <a:ext uri="{FF2B5EF4-FFF2-40B4-BE49-F238E27FC236}">
                  <a16:creationId xmlns:a16="http://schemas.microsoft.com/office/drawing/2014/main" id="{18D6A0D5-0DC2-F2F5-E170-799DCB50D650}"/>
                </a:ext>
              </a:extLst>
            </p:cNvPr>
            <p:cNvSpPr>
              <a:spLocks noChangeArrowheads="1"/>
            </p:cNvSpPr>
            <p:nvPr/>
          </p:nvSpPr>
          <p:spPr bwMode="auto">
            <a:xfrm>
              <a:off x="10006438"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300</a:t>
              </a:r>
            </a:p>
          </p:txBody>
        </p:sp>
        <p:sp>
          <p:nvSpPr>
            <p:cNvPr id="31" name="Line 32">
              <a:extLst>
                <a:ext uri="{FF2B5EF4-FFF2-40B4-BE49-F238E27FC236}">
                  <a16:creationId xmlns:a16="http://schemas.microsoft.com/office/drawing/2014/main" id="{06267F78-A81E-3CA9-A23C-459B2CB75C86}"/>
                </a:ext>
              </a:extLst>
            </p:cNvPr>
            <p:cNvSpPr>
              <a:spLocks noChangeShapeType="1"/>
            </p:cNvSpPr>
            <p:nvPr/>
          </p:nvSpPr>
          <p:spPr bwMode="auto">
            <a:xfrm rot="16200000">
              <a:off x="9858230"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32" name="Rectangle 10">
              <a:extLst>
                <a:ext uri="{FF2B5EF4-FFF2-40B4-BE49-F238E27FC236}">
                  <a16:creationId xmlns:a16="http://schemas.microsoft.com/office/drawing/2014/main" id="{3C292C9A-F52F-3345-C019-B61E88A5089A}"/>
                </a:ext>
              </a:extLst>
            </p:cNvPr>
            <p:cNvSpPr>
              <a:spLocks noChangeArrowheads="1"/>
            </p:cNvSpPr>
            <p:nvPr/>
          </p:nvSpPr>
          <p:spPr bwMode="auto">
            <a:xfrm>
              <a:off x="9780690"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250</a:t>
              </a:r>
            </a:p>
          </p:txBody>
        </p:sp>
        <p:sp>
          <p:nvSpPr>
            <p:cNvPr id="33" name="Line 32">
              <a:extLst>
                <a:ext uri="{FF2B5EF4-FFF2-40B4-BE49-F238E27FC236}">
                  <a16:creationId xmlns:a16="http://schemas.microsoft.com/office/drawing/2014/main" id="{1DF0791C-6CA0-52EF-16B7-3253134AC0ED}"/>
                </a:ext>
              </a:extLst>
            </p:cNvPr>
            <p:cNvSpPr>
              <a:spLocks noChangeShapeType="1"/>
            </p:cNvSpPr>
            <p:nvPr/>
          </p:nvSpPr>
          <p:spPr bwMode="auto">
            <a:xfrm rot="16200000">
              <a:off x="9632454"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34" name="Rectangle 10">
              <a:extLst>
                <a:ext uri="{FF2B5EF4-FFF2-40B4-BE49-F238E27FC236}">
                  <a16:creationId xmlns:a16="http://schemas.microsoft.com/office/drawing/2014/main" id="{4E58F0F1-611F-92D7-C42B-88E7009D0E71}"/>
                </a:ext>
              </a:extLst>
            </p:cNvPr>
            <p:cNvSpPr>
              <a:spLocks noChangeArrowheads="1"/>
            </p:cNvSpPr>
            <p:nvPr/>
          </p:nvSpPr>
          <p:spPr bwMode="auto">
            <a:xfrm>
              <a:off x="9554942"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200</a:t>
              </a:r>
            </a:p>
          </p:txBody>
        </p:sp>
        <p:sp>
          <p:nvSpPr>
            <p:cNvPr id="35" name="Line 32">
              <a:extLst>
                <a:ext uri="{FF2B5EF4-FFF2-40B4-BE49-F238E27FC236}">
                  <a16:creationId xmlns:a16="http://schemas.microsoft.com/office/drawing/2014/main" id="{43D6DF2C-9E85-BA11-634B-BF86EAC6E9FF}"/>
                </a:ext>
              </a:extLst>
            </p:cNvPr>
            <p:cNvSpPr>
              <a:spLocks noChangeShapeType="1"/>
            </p:cNvSpPr>
            <p:nvPr/>
          </p:nvSpPr>
          <p:spPr bwMode="auto">
            <a:xfrm rot="16200000">
              <a:off x="9406678"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36" name="Rectangle 10">
              <a:extLst>
                <a:ext uri="{FF2B5EF4-FFF2-40B4-BE49-F238E27FC236}">
                  <a16:creationId xmlns:a16="http://schemas.microsoft.com/office/drawing/2014/main" id="{BA672449-0A71-CB6A-5DFB-9F20F4D92513}"/>
                </a:ext>
              </a:extLst>
            </p:cNvPr>
            <p:cNvSpPr>
              <a:spLocks noChangeArrowheads="1"/>
            </p:cNvSpPr>
            <p:nvPr/>
          </p:nvSpPr>
          <p:spPr bwMode="auto">
            <a:xfrm>
              <a:off x="9329194"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150</a:t>
              </a:r>
            </a:p>
          </p:txBody>
        </p:sp>
        <p:sp>
          <p:nvSpPr>
            <p:cNvPr id="37" name="Line 32">
              <a:extLst>
                <a:ext uri="{FF2B5EF4-FFF2-40B4-BE49-F238E27FC236}">
                  <a16:creationId xmlns:a16="http://schemas.microsoft.com/office/drawing/2014/main" id="{4B73DFC9-4039-8477-1F19-98F962885C95}"/>
                </a:ext>
              </a:extLst>
            </p:cNvPr>
            <p:cNvSpPr>
              <a:spLocks noChangeShapeType="1"/>
            </p:cNvSpPr>
            <p:nvPr/>
          </p:nvSpPr>
          <p:spPr bwMode="auto">
            <a:xfrm rot="16200000">
              <a:off x="9180902"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38" name="Rectangle 10">
              <a:extLst>
                <a:ext uri="{FF2B5EF4-FFF2-40B4-BE49-F238E27FC236}">
                  <a16:creationId xmlns:a16="http://schemas.microsoft.com/office/drawing/2014/main" id="{60D6B2FD-DB62-C230-C600-288F1AB70D70}"/>
                </a:ext>
              </a:extLst>
            </p:cNvPr>
            <p:cNvSpPr>
              <a:spLocks noChangeArrowheads="1"/>
            </p:cNvSpPr>
            <p:nvPr/>
          </p:nvSpPr>
          <p:spPr bwMode="auto">
            <a:xfrm>
              <a:off x="9103446"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100</a:t>
              </a:r>
            </a:p>
          </p:txBody>
        </p:sp>
        <p:sp>
          <p:nvSpPr>
            <p:cNvPr id="39" name="Line 32">
              <a:extLst>
                <a:ext uri="{FF2B5EF4-FFF2-40B4-BE49-F238E27FC236}">
                  <a16:creationId xmlns:a16="http://schemas.microsoft.com/office/drawing/2014/main" id="{E27373FA-A921-03DB-1B07-F2D62D1DB2C4}"/>
                </a:ext>
              </a:extLst>
            </p:cNvPr>
            <p:cNvSpPr>
              <a:spLocks noChangeShapeType="1"/>
            </p:cNvSpPr>
            <p:nvPr/>
          </p:nvSpPr>
          <p:spPr bwMode="auto">
            <a:xfrm rot="16200000">
              <a:off x="8955126"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40" name="Rectangle 10">
              <a:extLst>
                <a:ext uri="{FF2B5EF4-FFF2-40B4-BE49-F238E27FC236}">
                  <a16:creationId xmlns:a16="http://schemas.microsoft.com/office/drawing/2014/main" id="{A07ED2F7-3B23-1C4C-1DD0-37B3890332E5}"/>
                </a:ext>
              </a:extLst>
            </p:cNvPr>
            <p:cNvSpPr>
              <a:spLocks noChangeArrowheads="1"/>
            </p:cNvSpPr>
            <p:nvPr/>
          </p:nvSpPr>
          <p:spPr bwMode="auto">
            <a:xfrm>
              <a:off x="8911361" y="4772951"/>
              <a:ext cx="134652"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50</a:t>
              </a:r>
            </a:p>
          </p:txBody>
        </p:sp>
        <p:sp>
          <p:nvSpPr>
            <p:cNvPr id="41" name="Line 32">
              <a:extLst>
                <a:ext uri="{FF2B5EF4-FFF2-40B4-BE49-F238E27FC236}">
                  <a16:creationId xmlns:a16="http://schemas.microsoft.com/office/drawing/2014/main" id="{EF043B26-6F29-158E-95BA-4C3AEF05957A}"/>
                </a:ext>
              </a:extLst>
            </p:cNvPr>
            <p:cNvSpPr>
              <a:spLocks noChangeShapeType="1"/>
            </p:cNvSpPr>
            <p:nvPr/>
          </p:nvSpPr>
          <p:spPr bwMode="auto">
            <a:xfrm rot="16200000">
              <a:off x="8503574"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42" name="Rectangle 10">
              <a:extLst>
                <a:ext uri="{FF2B5EF4-FFF2-40B4-BE49-F238E27FC236}">
                  <a16:creationId xmlns:a16="http://schemas.microsoft.com/office/drawing/2014/main" id="{471821F7-2257-DEEC-CFEB-26A6242143E3}"/>
                </a:ext>
              </a:extLst>
            </p:cNvPr>
            <p:cNvSpPr>
              <a:spLocks noChangeArrowheads="1"/>
            </p:cNvSpPr>
            <p:nvPr/>
          </p:nvSpPr>
          <p:spPr bwMode="auto">
            <a:xfrm>
              <a:off x="8459865" y="4772951"/>
              <a:ext cx="134652"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50</a:t>
              </a:r>
            </a:p>
          </p:txBody>
        </p:sp>
        <p:sp>
          <p:nvSpPr>
            <p:cNvPr id="43" name="Line 32">
              <a:extLst>
                <a:ext uri="{FF2B5EF4-FFF2-40B4-BE49-F238E27FC236}">
                  <a16:creationId xmlns:a16="http://schemas.microsoft.com/office/drawing/2014/main" id="{9E734CA7-5F14-664A-073D-32A6E3D25E68}"/>
                </a:ext>
              </a:extLst>
            </p:cNvPr>
            <p:cNvSpPr>
              <a:spLocks noChangeShapeType="1"/>
            </p:cNvSpPr>
            <p:nvPr/>
          </p:nvSpPr>
          <p:spPr bwMode="auto">
            <a:xfrm rot="16200000">
              <a:off x="8277798"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44" name="Rectangle 10">
              <a:extLst>
                <a:ext uri="{FF2B5EF4-FFF2-40B4-BE49-F238E27FC236}">
                  <a16:creationId xmlns:a16="http://schemas.microsoft.com/office/drawing/2014/main" id="{4EC2D768-D91E-77E9-55E1-27E1FB613F22}"/>
                </a:ext>
              </a:extLst>
            </p:cNvPr>
            <p:cNvSpPr>
              <a:spLocks noChangeArrowheads="1"/>
            </p:cNvSpPr>
            <p:nvPr/>
          </p:nvSpPr>
          <p:spPr bwMode="auto">
            <a:xfrm>
              <a:off x="8200454"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100</a:t>
              </a:r>
            </a:p>
          </p:txBody>
        </p:sp>
        <p:sp>
          <p:nvSpPr>
            <p:cNvPr id="45" name="Line 32">
              <a:extLst>
                <a:ext uri="{FF2B5EF4-FFF2-40B4-BE49-F238E27FC236}">
                  <a16:creationId xmlns:a16="http://schemas.microsoft.com/office/drawing/2014/main" id="{C9608182-7B8D-E5BD-77D1-43B0AC2575B7}"/>
                </a:ext>
              </a:extLst>
            </p:cNvPr>
            <p:cNvSpPr>
              <a:spLocks noChangeShapeType="1"/>
            </p:cNvSpPr>
            <p:nvPr/>
          </p:nvSpPr>
          <p:spPr bwMode="auto">
            <a:xfrm rot="16200000">
              <a:off x="8052022"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46" name="Rectangle 10">
              <a:extLst>
                <a:ext uri="{FF2B5EF4-FFF2-40B4-BE49-F238E27FC236}">
                  <a16:creationId xmlns:a16="http://schemas.microsoft.com/office/drawing/2014/main" id="{1319344D-7551-4943-AE98-F0D8D8BF0E8D}"/>
                </a:ext>
              </a:extLst>
            </p:cNvPr>
            <p:cNvSpPr>
              <a:spLocks noChangeArrowheads="1"/>
            </p:cNvSpPr>
            <p:nvPr/>
          </p:nvSpPr>
          <p:spPr bwMode="auto">
            <a:xfrm>
              <a:off x="7974706"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150</a:t>
              </a:r>
            </a:p>
          </p:txBody>
        </p:sp>
        <p:sp>
          <p:nvSpPr>
            <p:cNvPr id="47" name="Line 32">
              <a:extLst>
                <a:ext uri="{FF2B5EF4-FFF2-40B4-BE49-F238E27FC236}">
                  <a16:creationId xmlns:a16="http://schemas.microsoft.com/office/drawing/2014/main" id="{EAD2031F-8D55-FCC2-F34C-5BBE05B78790}"/>
                </a:ext>
              </a:extLst>
            </p:cNvPr>
            <p:cNvSpPr>
              <a:spLocks noChangeShapeType="1"/>
            </p:cNvSpPr>
            <p:nvPr/>
          </p:nvSpPr>
          <p:spPr bwMode="auto">
            <a:xfrm rot="16200000">
              <a:off x="7826246" y="4796352"/>
              <a:ext cx="46800" cy="0"/>
            </a:xfrm>
            <a:prstGeom prst="line">
              <a:avLst/>
            </a:prstGeom>
            <a:noFill/>
            <a:ln w="9525" cap="sq">
              <a:solidFill>
                <a:schemeClr val="tx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000" dirty="0">
                <a:latin typeface="Arial" pitchFamily="34" charset="0"/>
                <a:cs typeface="Arial" pitchFamily="34" charset="0"/>
              </a:endParaRPr>
            </a:p>
          </p:txBody>
        </p:sp>
        <p:sp>
          <p:nvSpPr>
            <p:cNvPr id="48" name="Rectangle 10">
              <a:extLst>
                <a:ext uri="{FF2B5EF4-FFF2-40B4-BE49-F238E27FC236}">
                  <a16:creationId xmlns:a16="http://schemas.microsoft.com/office/drawing/2014/main" id="{6E645DC8-0B57-2B44-D7F7-438A14AE055A}"/>
                </a:ext>
              </a:extLst>
            </p:cNvPr>
            <p:cNvSpPr>
              <a:spLocks noChangeArrowheads="1"/>
            </p:cNvSpPr>
            <p:nvPr/>
          </p:nvSpPr>
          <p:spPr bwMode="auto">
            <a:xfrm>
              <a:off x="7748958" y="4772951"/>
              <a:ext cx="201978" cy="218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72000" rIns="0" bIns="0">
              <a:spAutoFit/>
            </a:bodyPr>
            <a:lstStyle/>
            <a:p>
              <a:pPr algn="ctr" eaLnBrk="0" fontAlgn="base" hangingPunct="0">
                <a:spcBef>
                  <a:spcPct val="0"/>
                </a:spcBef>
                <a:spcAft>
                  <a:spcPct val="0"/>
                </a:spcAft>
              </a:pPr>
              <a:r>
                <a:rPr lang="en-US" sz="950" dirty="0">
                  <a:latin typeface="Arial" pitchFamily="34" charset="0"/>
                  <a:cs typeface="Arial" pitchFamily="34" charset="0"/>
                </a:rPr>
                <a:t>200</a:t>
              </a:r>
            </a:p>
          </p:txBody>
        </p:sp>
        <p:sp>
          <p:nvSpPr>
            <p:cNvPr id="59" name="Rectangle 10">
              <a:extLst>
                <a:ext uri="{FF2B5EF4-FFF2-40B4-BE49-F238E27FC236}">
                  <a16:creationId xmlns:a16="http://schemas.microsoft.com/office/drawing/2014/main" id="{FA1E6307-1B63-413D-AA67-F6FDCDFA9A52}"/>
                </a:ext>
              </a:extLst>
            </p:cNvPr>
            <p:cNvSpPr>
              <a:spLocks noChangeArrowheads="1"/>
            </p:cNvSpPr>
            <p:nvPr/>
          </p:nvSpPr>
          <p:spPr bwMode="auto">
            <a:xfrm>
              <a:off x="7734008" y="1886468"/>
              <a:ext cx="1016000" cy="101600"/>
            </a:xfrm>
            <a:prstGeom prst="rect">
              <a:avLst/>
            </a:prstGeom>
            <a:solidFill>
              <a:srgbClr val="86B44A"/>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0" name="Rectangle 11">
              <a:extLst>
                <a:ext uri="{FF2B5EF4-FFF2-40B4-BE49-F238E27FC236}">
                  <a16:creationId xmlns:a16="http://schemas.microsoft.com/office/drawing/2014/main" id="{B8342944-E07A-A9C2-7223-2F330096C354}"/>
                </a:ext>
              </a:extLst>
            </p:cNvPr>
            <p:cNvSpPr>
              <a:spLocks noChangeArrowheads="1"/>
            </p:cNvSpPr>
            <p:nvPr/>
          </p:nvSpPr>
          <p:spPr bwMode="auto">
            <a:xfrm>
              <a:off x="8032458" y="2048393"/>
              <a:ext cx="717550" cy="101600"/>
            </a:xfrm>
            <a:prstGeom prst="rect">
              <a:avLst/>
            </a:prstGeom>
            <a:solidFill>
              <a:srgbClr val="BBA0BF"/>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1" name="Rectangle 12">
              <a:extLst>
                <a:ext uri="{FF2B5EF4-FFF2-40B4-BE49-F238E27FC236}">
                  <a16:creationId xmlns:a16="http://schemas.microsoft.com/office/drawing/2014/main" id="{B33AC5CE-E09A-38AD-2562-720E4F3806AA}"/>
                </a:ext>
              </a:extLst>
            </p:cNvPr>
            <p:cNvSpPr>
              <a:spLocks noChangeArrowheads="1"/>
            </p:cNvSpPr>
            <p:nvPr/>
          </p:nvSpPr>
          <p:spPr bwMode="auto">
            <a:xfrm>
              <a:off x="8203908" y="2207143"/>
              <a:ext cx="546100" cy="104775"/>
            </a:xfrm>
            <a:prstGeom prst="rect">
              <a:avLst/>
            </a:prstGeom>
            <a:solidFill>
              <a:srgbClr val="ADD5E8"/>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2" name="Rectangle 13">
              <a:extLst>
                <a:ext uri="{FF2B5EF4-FFF2-40B4-BE49-F238E27FC236}">
                  <a16:creationId xmlns:a16="http://schemas.microsoft.com/office/drawing/2014/main" id="{AEB5C0B8-FEBC-4F41-64E1-AB8C3C9C1DDC}"/>
                </a:ext>
              </a:extLst>
            </p:cNvPr>
            <p:cNvSpPr>
              <a:spLocks noChangeArrowheads="1"/>
            </p:cNvSpPr>
            <p:nvPr/>
          </p:nvSpPr>
          <p:spPr bwMode="auto">
            <a:xfrm>
              <a:off x="8422983" y="2369068"/>
              <a:ext cx="327025" cy="101600"/>
            </a:xfrm>
            <a:prstGeom prst="rect">
              <a:avLst/>
            </a:prstGeom>
            <a:solidFill>
              <a:srgbClr val="A3ADD4"/>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3" name="Rectangle 14">
              <a:extLst>
                <a:ext uri="{FF2B5EF4-FFF2-40B4-BE49-F238E27FC236}">
                  <a16:creationId xmlns:a16="http://schemas.microsoft.com/office/drawing/2014/main" id="{5650CDE7-EFCD-E67C-08D3-5FB334FF00D2}"/>
                </a:ext>
              </a:extLst>
            </p:cNvPr>
            <p:cNvSpPr>
              <a:spLocks noChangeArrowheads="1"/>
            </p:cNvSpPr>
            <p:nvPr/>
          </p:nvSpPr>
          <p:spPr bwMode="auto">
            <a:xfrm>
              <a:off x="8483308" y="2530993"/>
              <a:ext cx="266700" cy="101600"/>
            </a:xfrm>
            <a:prstGeom prst="rect">
              <a:avLst/>
            </a:prstGeom>
            <a:solidFill>
              <a:srgbClr val="896FAD"/>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4" name="Rectangle 15">
              <a:extLst>
                <a:ext uri="{FF2B5EF4-FFF2-40B4-BE49-F238E27FC236}">
                  <a16:creationId xmlns:a16="http://schemas.microsoft.com/office/drawing/2014/main" id="{0DA1EC88-3A2E-D4CD-4928-FE6BB0C6E812}"/>
                </a:ext>
              </a:extLst>
            </p:cNvPr>
            <p:cNvSpPr>
              <a:spLocks noChangeArrowheads="1"/>
            </p:cNvSpPr>
            <p:nvPr/>
          </p:nvSpPr>
          <p:spPr bwMode="auto">
            <a:xfrm>
              <a:off x="8635708" y="2692918"/>
              <a:ext cx="114300" cy="101600"/>
            </a:xfrm>
            <a:prstGeom prst="rect">
              <a:avLst/>
            </a:prstGeom>
            <a:solidFill>
              <a:srgbClr val="30569B"/>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5" name="Rectangle 16">
              <a:extLst>
                <a:ext uri="{FF2B5EF4-FFF2-40B4-BE49-F238E27FC236}">
                  <a16:creationId xmlns:a16="http://schemas.microsoft.com/office/drawing/2014/main" id="{CE642238-89F2-988A-4CD5-A897EEEDBC03}"/>
                </a:ext>
              </a:extLst>
            </p:cNvPr>
            <p:cNvSpPr>
              <a:spLocks noChangeArrowheads="1"/>
            </p:cNvSpPr>
            <p:nvPr/>
          </p:nvSpPr>
          <p:spPr bwMode="auto">
            <a:xfrm>
              <a:off x="8654758" y="2854843"/>
              <a:ext cx="95250" cy="101600"/>
            </a:xfrm>
            <a:prstGeom prst="rect">
              <a:avLst/>
            </a:prstGeom>
            <a:solidFill>
              <a:srgbClr val="D2A4A0"/>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6" name="Rectangle 17">
              <a:extLst>
                <a:ext uri="{FF2B5EF4-FFF2-40B4-BE49-F238E27FC236}">
                  <a16:creationId xmlns:a16="http://schemas.microsoft.com/office/drawing/2014/main" id="{B77FF0B2-9B66-F003-FFB9-889B38EA8CD0}"/>
                </a:ext>
              </a:extLst>
            </p:cNvPr>
            <p:cNvSpPr>
              <a:spLocks noChangeArrowheads="1"/>
            </p:cNvSpPr>
            <p:nvPr/>
          </p:nvSpPr>
          <p:spPr bwMode="auto">
            <a:xfrm>
              <a:off x="8680158" y="3016768"/>
              <a:ext cx="69850" cy="101600"/>
            </a:xfrm>
            <a:prstGeom prst="rect">
              <a:avLst/>
            </a:prstGeom>
            <a:solidFill>
              <a:srgbClr val="CFDFB5"/>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7" name="Rectangle 18">
              <a:extLst>
                <a:ext uri="{FF2B5EF4-FFF2-40B4-BE49-F238E27FC236}">
                  <a16:creationId xmlns:a16="http://schemas.microsoft.com/office/drawing/2014/main" id="{B3E4F875-C32F-96C1-9491-49F7705CE6C0}"/>
                </a:ext>
              </a:extLst>
            </p:cNvPr>
            <p:cNvSpPr>
              <a:spLocks noChangeArrowheads="1"/>
            </p:cNvSpPr>
            <p:nvPr/>
          </p:nvSpPr>
          <p:spPr bwMode="auto">
            <a:xfrm>
              <a:off x="8689683" y="3178693"/>
              <a:ext cx="60325" cy="101600"/>
            </a:xfrm>
            <a:prstGeom prst="rect">
              <a:avLst/>
            </a:prstGeom>
            <a:solidFill>
              <a:srgbClr val="99113B"/>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8" name="Rectangle 19">
              <a:extLst>
                <a:ext uri="{FF2B5EF4-FFF2-40B4-BE49-F238E27FC236}">
                  <a16:creationId xmlns:a16="http://schemas.microsoft.com/office/drawing/2014/main" id="{19EBE683-954A-2132-0866-5C0BB949F6A1}"/>
                </a:ext>
              </a:extLst>
            </p:cNvPr>
            <p:cNvSpPr>
              <a:spLocks noChangeArrowheads="1"/>
            </p:cNvSpPr>
            <p:nvPr/>
          </p:nvSpPr>
          <p:spPr bwMode="auto">
            <a:xfrm>
              <a:off x="8699208" y="3340618"/>
              <a:ext cx="50800" cy="101600"/>
            </a:xfrm>
            <a:prstGeom prst="rect">
              <a:avLst/>
            </a:prstGeom>
            <a:solidFill>
              <a:srgbClr val="E9B79D"/>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9" name="Rectangle 20">
              <a:extLst>
                <a:ext uri="{FF2B5EF4-FFF2-40B4-BE49-F238E27FC236}">
                  <a16:creationId xmlns:a16="http://schemas.microsoft.com/office/drawing/2014/main" id="{13380075-B89C-7D0B-3CEE-FE21FD063290}"/>
                </a:ext>
              </a:extLst>
            </p:cNvPr>
            <p:cNvSpPr>
              <a:spLocks noChangeArrowheads="1"/>
            </p:cNvSpPr>
            <p:nvPr/>
          </p:nvSpPr>
          <p:spPr bwMode="auto">
            <a:xfrm>
              <a:off x="8711908" y="3502543"/>
              <a:ext cx="38100" cy="101600"/>
            </a:xfrm>
            <a:prstGeom prst="rect">
              <a:avLst/>
            </a:prstGeom>
            <a:solidFill>
              <a:srgbClr val="9FBDA7"/>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0" name="Rectangle 21">
              <a:extLst>
                <a:ext uri="{FF2B5EF4-FFF2-40B4-BE49-F238E27FC236}">
                  <a16:creationId xmlns:a16="http://schemas.microsoft.com/office/drawing/2014/main" id="{7966DF83-712B-B44F-F6B2-D788A57506E5}"/>
                </a:ext>
              </a:extLst>
            </p:cNvPr>
            <p:cNvSpPr>
              <a:spLocks noChangeArrowheads="1"/>
            </p:cNvSpPr>
            <p:nvPr/>
          </p:nvSpPr>
          <p:spPr bwMode="auto">
            <a:xfrm>
              <a:off x="8715083" y="3661293"/>
              <a:ext cx="34925" cy="104775"/>
            </a:xfrm>
            <a:prstGeom prst="rect">
              <a:avLst/>
            </a:prstGeom>
            <a:solidFill>
              <a:srgbClr val="586C74"/>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1" name="Rectangle 22">
              <a:extLst>
                <a:ext uri="{FF2B5EF4-FFF2-40B4-BE49-F238E27FC236}">
                  <a16:creationId xmlns:a16="http://schemas.microsoft.com/office/drawing/2014/main" id="{4C8132C1-F74E-01C1-9019-7F6E235DBF13}"/>
                </a:ext>
              </a:extLst>
            </p:cNvPr>
            <p:cNvSpPr>
              <a:spLocks noChangeArrowheads="1"/>
            </p:cNvSpPr>
            <p:nvPr/>
          </p:nvSpPr>
          <p:spPr bwMode="auto">
            <a:xfrm>
              <a:off x="8724608" y="3823218"/>
              <a:ext cx="25400" cy="101600"/>
            </a:xfrm>
            <a:prstGeom prst="rect">
              <a:avLst/>
            </a:prstGeom>
            <a:solidFill>
              <a:srgbClr val="CCC3DE"/>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2" name="Rectangle 23">
              <a:extLst>
                <a:ext uri="{FF2B5EF4-FFF2-40B4-BE49-F238E27FC236}">
                  <a16:creationId xmlns:a16="http://schemas.microsoft.com/office/drawing/2014/main" id="{26A8D479-C072-7ADC-2CDA-A4E738A6D8C7}"/>
                </a:ext>
              </a:extLst>
            </p:cNvPr>
            <p:cNvSpPr>
              <a:spLocks noChangeArrowheads="1"/>
            </p:cNvSpPr>
            <p:nvPr/>
          </p:nvSpPr>
          <p:spPr bwMode="auto">
            <a:xfrm>
              <a:off x="8740483" y="3985143"/>
              <a:ext cx="9525" cy="101600"/>
            </a:xfrm>
            <a:prstGeom prst="rect">
              <a:avLst/>
            </a:prstGeom>
            <a:solidFill>
              <a:srgbClr val="586C74"/>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3" name="Rectangle 24">
              <a:extLst>
                <a:ext uri="{FF2B5EF4-FFF2-40B4-BE49-F238E27FC236}">
                  <a16:creationId xmlns:a16="http://schemas.microsoft.com/office/drawing/2014/main" id="{965EF833-FBC5-58AA-3E50-B94EB00EF96E}"/>
                </a:ext>
              </a:extLst>
            </p:cNvPr>
            <p:cNvSpPr>
              <a:spLocks noChangeArrowheads="1"/>
            </p:cNvSpPr>
            <p:nvPr/>
          </p:nvSpPr>
          <p:spPr bwMode="auto">
            <a:xfrm>
              <a:off x="8740483" y="4147068"/>
              <a:ext cx="9525" cy="101600"/>
            </a:xfrm>
            <a:prstGeom prst="rect">
              <a:avLst/>
            </a:prstGeom>
            <a:solidFill>
              <a:srgbClr val="B4BBC0"/>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4" name="Rectangle 25">
              <a:extLst>
                <a:ext uri="{FF2B5EF4-FFF2-40B4-BE49-F238E27FC236}">
                  <a16:creationId xmlns:a16="http://schemas.microsoft.com/office/drawing/2014/main" id="{78C63D17-B513-F388-E24C-E9A482D1310D}"/>
                </a:ext>
              </a:extLst>
            </p:cNvPr>
            <p:cNvSpPr>
              <a:spLocks noChangeArrowheads="1"/>
            </p:cNvSpPr>
            <p:nvPr/>
          </p:nvSpPr>
          <p:spPr bwMode="auto">
            <a:xfrm>
              <a:off x="8743658" y="4308993"/>
              <a:ext cx="6350" cy="101600"/>
            </a:xfrm>
            <a:prstGeom prst="rect">
              <a:avLst/>
            </a:prstGeom>
            <a:solidFill>
              <a:srgbClr val="D2A4A0"/>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5" name="Rectangle 26">
              <a:extLst>
                <a:ext uri="{FF2B5EF4-FFF2-40B4-BE49-F238E27FC236}">
                  <a16:creationId xmlns:a16="http://schemas.microsoft.com/office/drawing/2014/main" id="{D03F315E-F417-DDE1-38E6-026A7B956E36}"/>
                </a:ext>
              </a:extLst>
            </p:cNvPr>
            <p:cNvSpPr>
              <a:spLocks noChangeArrowheads="1"/>
            </p:cNvSpPr>
            <p:nvPr/>
          </p:nvSpPr>
          <p:spPr bwMode="auto">
            <a:xfrm>
              <a:off x="8743658" y="4470918"/>
              <a:ext cx="6350" cy="101600"/>
            </a:xfrm>
            <a:prstGeom prst="rect">
              <a:avLst/>
            </a:prstGeom>
            <a:solidFill>
              <a:srgbClr val="272425"/>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6" name="Rectangle 27">
              <a:extLst>
                <a:ext uri="{FF2B5EF4-FFF2-40B4-BE49-F238E27FC236}">
                  <a16:creationId xmlns:a16="http://schemas.microsoft.com/office/drawing/2014/main" id="{9C9CCD8D-1074-7CB0-1A9A-F1185E14883B}"/>
                </a:ext>
              </a:extLst>
            </p:cNvPr>
            <p:cNvSpPr>
              <a:spLocks noChangeArrowheads="1"/>
            </p:cNvSpPr>
            <p:nvPr/>
          </p:nvSpPr>
          <p:spPr bwMode="auto">
            <a:xfrm>
              <a:off x="8746833" y="4636018"/>
              <a:ext cx="3175" cy="101600"/>
            </a:xfrm>
            <a:prstGeom prst="rect">
              <a:avLst/>
            </a:prstGeom>
            <a:solidFill>
              <a:srgbClr val="4B5960"/>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7" name="Rectangle 28">
              <a:extLst>
                <a:ext uri="{FF2B5EF4-FFF2-40B4-BE49-F238E27FC236}">
                  <a16:creationId xmlns:a16="http://schemas.microsoft.com/office/drawing/2014/main" id="{E0CE8AFC-FBDC-A068-6C10-24CE9941F45A}"/>
                </a:ext>
              </a:extLst>
            </p:cNvPr>
            <p:cNvSpPr>
              <a:spLocks noChangeArrowheads="1"/>
            </p:cNvSpPr>
            <p:nvPr/>
          </p:nvSpPr>
          <p:spPr bwMode="auto">
            <a:xfrm>
              <a:off x="8750008" y="1886468"/>
              <a:ext cx="1460500" cy="101600"/>
            </a:xfrm>
            <a:prstGeom prst="rect">
              <a:avLst/>
            </a:prstGeom>
            <a:solidFill>
              <a:srgbClr val="86B44A"/>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8" name="Rectangle 29">
              <a:extLst>
                <a:ext uri="{FF2B5EF4-FFF2-40B4-BE49-F238E27FC236}">
                  <a16:creationId xmlns:a16="http://schemas.microsoft.com/office/drawing/2014/main" id="{6C42928D-FF27-C02D-F2F2-42C79DA38086}"/>
                </a:ext>
              </a:extLst>
            </p:cNvPr>
            <p:cNvSpPr>
              <a:spLocks noChangeArrowheads="1"/>
            </p:cNvSpPr>
            <p:nvPr/>
          </p:nvSpPr>
          <p:spPr bwMode="auto">
            <a:xfrm>
              <a:off x="8750008" y="2048393"/>
              <a:ext cx="403225" cy="101600"/>
            </a:xfrm>
            <a:prstGeom prst="rect">
              <a:avLst/>
            </a:prstGeom>
            <a:solidFill>
              <a:srgbClr val="BBA0BF"/>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9" name="Rectangle 30">
              <a:extLst>
                <a:ext uri="{FF2B5EF4-FFF2-40B4-BE49-F238E27FC236}">
                  <a16:creationId xmlns:a16="http://schemas.microsoft.com/office/drawing/2014/main" id="{A35DF217-B1A2-FCBC-5A82-6928C030537C}"/>
                </a:ext>
              </a:extLst>
            </p:cNvPr>
            <p:cNvSpPr>
              <a:spLocks noChangeArrowheads="1"/>
            </p:cNvSpPr>
            <p:nvPr/>
          </p:nvSpPr>
          <p:spPr bwMode="auto">
            <a:xfrm>
              <a:off x="8750008" y="2207143"/>
              <a:ext cx="288925" cy="104775"/>
            </a:xfrm>
            <a:prstGeom prst="rect">
              <a:avLst/>
            </a:prstGeom>
            <a:solidFill>
              <a:srgbClr val="30569B"/>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0" name="Rectangle 31">
              <a:extLst>
                <a:ext uri="{FF2B5EF4-FFF2-40B4-BE49-F238E27FC236}">
                  <a16:creationId xmlns:a16="http://schemas.microsoft.com/office/drawing/2014/main" id="{39C06749-4DEE-F35E-5BE0-270C98E27D53}"/>
                </a:ext>
              </a:extLst>
            </p:cNvPr>
            <p:cNvSpPr>
              <a:spLocks noChangeArrowheads="1"/>
            </p:cNvSpPr>
            <p:nvPr/>
          </p:nvSpPr>
          <p:spPr bwMode="auto">
            <a:xfrm>
              <a:off x="8750008" y="2369068"/>
              <a:ext cx="279400" cy="101600"/>
            </a:xfrm>
            <a:prstGeom prst="rect">
              <a:avLst/>
            </a:prstGeom>
            <a:solidFill>
              <a:srgbClr val="ADD5E8"/>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1" name="Rectangle 32">
              <a:extLst>
                <a:ext uri="{FF2B5EF4-FFF2-40B4-BE49-F238E27FC236}">
                  <a16:creationId xmlns:a16="http://schemas.microsoft.com/office/drawing/2014/main" id="{B296D31C-D9DB-E98A-19C2-8C701BB6831C}"/>
                </a:ext>
              </a:extLst>
            </p:cNvPr>
            <p:cNvSpPr>
              <a:spLocks noChangeArrowheads="1"/>
            </p:cNvSpPr>
            <p:nvPr/>
          </p:nvSpPr>
          <p:spPr bwMode="auto">
            <a:xfrm>
              <a:off x="8750008" y="2530993"/>
              <a:ext cx="269875" cy="101600"/>
            </a:xfrm>
            <a:prstGeom prst="rect">
              <a:avLst/>
            </a:prstGeom>
            <a:solidFill>
              <a:srgbClr val="CFDFB5"/>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2" name="Rectangle 33">
              <a:extLst>
                <a:ext uri="{FF2B5EF4-FFF2-40B4-BE49-F238E27FC236}">
                  <a16:creationId xmlns:a16="http://schemas.microsoft.com/office/drawing/2014/main" id="{A313C91C-4905-545B-2F20-D4AEED563847}"/>
                </a:ext>
              </a:extLst>
            </p:cNvPr>
            <p:cNvSpPr>
              <a:spLocks noChangeArrowheads="1"/>
            </p:cNvSpPr>
            <p:nvPr/>
          </p:nvSpPr>
          <p:spPr bwMode="auto">
            <a:xfrm>
              <a:off x="8750008" y="2692918"/>
              <a:ext cx="180975" cy="101600"/>
            </a:xfrm>
            <a:prstGeom prst="rect">
              <a:avLst/>
            </a:prstGeom>
            <a:solidFill>
              <a:srgbClr val="A3ADD4"/>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3" name="Rectangle 34">
              <a:extLst>
                <a:ext uri="{FF2B5EF4-FFF2-40B4-BE49-F238E27FC236}">
                  <a16:creationId xmlns:a16="http://schemas.microsoft.com/office/drawing/2014/main" id="{A29B9622-B25C-E545-9E72-56A02F3BCBDC}"/>
                </a:ext>
              </a:extLst>
            </p:cNvPr>
            <p:cNvSpPr>
              <a:spLocks noChangeArrowheads="1"/>
            </p:cNvSpPr>
            <p:nvPr/>
          </p:nvSpPr>
          <p:spPr bwMode="auto">
            <a:xfrm>
              <a:off x="8750008" y="2854843"/>
              <a:ext cx="174625" cy="101600"/>
            </a:xfrm>
            <a:prstGeom prst="rect">
              <a:avLst/>
            </a:prstGeom>
            <a:solidFill>
              <a:srgbClr val="896FAD"/>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4" name="Rectangle 35">
              <a:extLst>
                <a:ext uri="{FF2B5EF4-FFF2-40B4-BE49-F238E27FC236}">
                  <a16:creationId xmlns:a16="http://schemas.microsoft.com/office/drawing/2014/main" id="{5670B619-DB33-4B26-C3CE-D7BCDC17CF77}"/>
                </a:ext>
              </a:extLst>
            </p:cNvPr>
            <p:cNvSpPr>
              <a:spLocks noChangeArrowheads="1"/>
            </p:cNvSpPr>
            <p:nvPr/>
          </p:nvSpPr>
          <p:spPr bwMode="auto">
            <a:xfrm>
              <a:off x="8750008" y="3016768"/>
              <a:ext cx="139700" cy="101600"/>
            </a:xfrm>
            <a:prstGeom prst="rect">
              <a:avLst/>
            </a:prstGeom>
            <a:solidFill>
              <a:srgbClr val="99113B"/>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5" name="Rectangle 36">
              <a:extLst>
                <a:ext uri="{FF2B5EF4-FFF2-40B4-BE49-F238E27FC236}">
                  <a16:creationId xmlns:a16="http://schemas.microsoft.com/office/drawing/2014/main" id="{5AC2D7E3-B3C4-86A7-33BF-7A02B48D18BB}"/>
                </a:ext>
              </a:extLst>
            </p:cNvPr>
            <p:cNvSpPr>
              <a:spLocks noChangeArrowheads="1"/>
            </p:cNvSpPr>
            <p:nvPr/>
          </p:nvSpPr>
          <p:spPr bwMode="auto">
            <a:xfrm>
              <a:off x="8750008" y="3178693"/>
              <a:ext cx="79375" cy="101600"/>
            </a:xfrm>
            <a:prstGeom prst="rect">
              <a:avLst/>
            </a:prstGeom>
            <a:solidFill>
              <a:srgbClr val="CCC3DE"/>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6" name="Rectangle 37">
              <a:extLst>
                <a:ext uri="{FF2B5EF4-FFF2-40B4-BE49-F238E27FC236}">
                  <a16:creationId xmlns:a16="http://schemas.microsoft.com/office/drawing/2014/main" id="{BBC6B697-4254-4480-B907-3100FFD1B904}"/>
                </a:ext>
              </a:extLst>
            </p:cNvPr>
            <p:cNvSpPr>
              <a:spLocks noChangeArrowheads="1"/>
            </p:cNvSpPr>
            <p:nvPr/>
          </p:nvSpPr>
          <p:spPr bwMode="auto">
            <a:xfrm>
              <a:off x="8750008" y="3340618"/>
              <a:ext cx="76200" cy="101600"/>
            </a:xfrm>
            <a:prstGeom prst="rect">
              <a:avLst/>
            </a:prstGeom>
            <a:solidFill>
              <a:srgbClr val="E9B79D"/>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7" name="Rectangle 38">
              <a:extLst>
                <a:ext uri="{FF2B5EF4-FFF2-40B4-BE49-F238E27FC236}">
                  <a16:creationId xmlns:a16="http://schemas.microsoft.com/office/drawing/2014/main" id="{C5A391CC-BA2E-CDF7-FE39-4A9E07176AC9}"/>
                </a:ext>
              </a:extLst>
            </p:cNvPr>
            <p:cNvSpPr>
              <a:spLocks noChangeArrowheads="1"/>
            </p:cNvSpPr>
            <p:nvPr/>
          </p:nvSpPr>
          <p:spPr bwMode="auto">
            <a:xfrm>
              <a:off x="8750008" y="3502543"/>
              <a:ext cx="38100" cy="101600"/>
            </a:xfrm>
            <a:prstGeom prst="rect">
              <a:avLst/>
            </a:prstGeom>
            <a:solidFill>
              <a:srgbClr val="5A9FC1"/>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8" name="Rectangle 39">
              <a:extLst>
                <a:ext uri="{FF2B5EF4-FFF2-40B4-BE49-F238E27FC236}">
                  <a16:creationId xmlns:a16="http://schemas.microsoft.com/office/drawing/2014/main" id="{6A2FA253-9726-79DB-B982-CF8BFF27617C}"/>
                </a:ext>
              </a:extLst>
            </p:cNvPr>
            <p:cNvSpPr>
              <a:spLocks noChangeArrowheads="1"/>
            </p:cNvSpPr>
            <p:nvPr/>
          </p:nvSpPr>
          <p:spPr bwMode="auto">
            <a:xfrm>
              <a:off x="8750008" y="3661293"/>
              <a:ext cx="22225" cy="104775"/>
            </a:xfrm>
            <a:prstGeom prst="rect">
              <a:avLst/>
            </a:prstGeom>
            <a:solidFill>
              <a:srgbClr val="72156D"/>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9" name="Rectangle 40">
              <a:extLst>
                <a:ext uri="{FF2B5EF4-FFF2-40B4-BE49-F238E27FC236}">
                  <a16:creationId xmlns:a16="http://schemas.microsoft.com/office/drawing/2014/main" id="{02FE5561-4B0A-5FA9-9837-18BF35B3D7AA}"/>
                </a:ext>
              </a:extLst>
            </p:cNvPr>
            <p:cNvSpPr>
              <a:spLocks noChangeArrowheads="1"/>
            </p:cNvSpPr>
            <p:nvPr/>
          </p:nvSpPr>
          <p:spPr bwMode="auto">
            <a:xfrm>
              <a:off x="8750008" y="3823218"/>
              <a:ext cx="19050" cy="101600"/>
            </a:xfrm>
            <a:prstGeom prst="rect">
              <a:avLst/>
            </a:prstGeom>
            <a:solidFill>
              <a:srgbClr val="395F71"/>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0" name="Rectangle 41">
              <a:extLst>
                <a:ext uri="{FF2B5EF4-FFF2-40B4-BE49-F238E27FC236}">
                  <a16:creationId xmlns:a16="http://schemas.microsoft.com/office/drawing/2014/main" id="{B3023228-3D7B-C18D-1EF3-47A61F66E1FD}"/>
                </a:ext>
              </a:extLst>
            </p:cNvPr>
            <p:cNvSpPr>
              <a:spLocks noChangeArrowheads="1"/>
            </p:cNvSpPr>
            <p:nvPr/>
          </p:nvSpPr>
          <p:spPr bwMode="auto">
            <a:xfrm>
              <a:off x="8750008" y="3985143"/>
              <a:ext cx="19050" cy="101600"/>
            </a:xfrm>
            <a:prstGeom prst="rect">
              <a:avLst/>
            </a:prstGeom>
            <a:solidFill>
              <a:srgbClr val="586C74"/>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1" name="Rectangle 42">
              <a:extLst>
                <a:ext uri="{FF2B5EF4-FFF2-40B4-BE49-F238E27FC236}">
                  <a16:creationId xmlns:a16="http://schemas.microsoft.com/office/drawing/2014/main" id="{0C34C7E0-BAAF-CE5A-5B9D-201199A58F3E}"/>
                </a:ext>
              </a:extLst>
            </p:cNvPr>
            <p:cNvSpPr>
              <a:spLocks noChangeArrowheads="1"/>
            </p:cNvSpPr>
            <p:nvPr/>
          </p:nvSpPr>
          <p:spPr bwMode="auto">
            <a:xfrm>
              <a:off x="8750008" y="4147068"/>
              <a:ext cx="12700" cy="101600"/>
            </a:xfrm>
            <a:prstGeom prst="rect">
              <a:avLst/>
            </a:prstGeom>
            <a:solidFill>
              <a:srgbClr val="B4BBC0"/>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2" name="Rectangle 43">
              <a:extLst>
                <a:ext uri="{FF2B5EF4-FFF2-40B4-BE49-F238E27FC236}">
                  <a16:creationId xmlns:a16="http://schemas.microsoft.com/office/drawing/2014/main" id="{16CDE519-977D-E2A9-92C8-41043C1D9EE5}"/>
                </a:ext>
              </a:extLst>
            </p:cNvPr>
            <p:cNvSpPr>
              <a:spLocks noChangeArrowheads="1"/>
            </p:cNvSpPr>
            <p:nvPr/>
          </p:nvSpPr>
          <p:spPr bwMode="auto">
            <a:xfrm>
              <a:off x="8750008" y="4308993"/>
              <a:ext cx="6350" cy="101600"/>
            </a:xfrm>
            <a:prstGeom prst="rect">
              <a:avLst/>
            </a:prstGeom>
            <a:solidFill>
              <a:srgbClr val="D2A4A0"/>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3" name="Rectangle 44">
              <a:extLst>
                <a:ext uri="{FF2B5EF4-FFF2-40B4-BE49-F238E27FC236}">
                  <a16:creationId xmlns:a16="http://schemas.microsoft.com/office/drawing/2014/main" id="{1FE04F15-BA11-F9FA-4223-24B977F1C94A}"/>
                </a:ext>
              </a:extLst>
            </p:cNvPr>
            <p:cNvSpPr>
              <a:spLocks noChangeArrowheads="1"/>
            </p:cNvSpPr>
            <p:nvPr/>
          </p:nvSpPr>
          <p:spPr bwMode="auto">
            <a:xfrm>
              <a:off x="8750008" y="4636018"/>
              <a:ext cx="6350" cy="101600"/>
            </a:xfrm>
            <a:prstGeom prst="rect">
              <a:avLst/>
            </a:prstGeom>
            <a:solidFill>
              <a:srgbClr val="4B5960"/>
            </a:solidFill>
            <a:ln w="317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custDataLst>
      <p:tags r:id="rId1"/>
    </p:custDataLst>
    <p:extLst>
      <p:ext uri="{BB962C8B-B14F-4D97-AF65-F5344CB8AC3E}">
        <p14:creationId xmlns:p14="http://schemas.microsoft.com/office/powerpoint/2010/main" val="10582215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1179A87D-6E65-4547-B410-F385D8934DBD}">
  <ds:schemaRefs>
    <ds:schemaRef ds:uri="http://schemas.microsoft.com/sharepoint/v3/contenttype/forms"/>
  </ds:schemaRefs>
</ds:datastoreItem>
</file>

<file path=customXml/itemProps2.xml><?xml version="1.0" encoding="utf-8"?>
<ds:datastoreItem xmlns:ds="http://schemas.openxmlformats.org/officeDocument/2006/customXml" ds:itemID="{DA27838A-643E-4673-9B73-4C66BBD216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AE9F05-DA2D-4B16-9965-37043D7D9979}">
  <ds:schemaRefs>
    <ds:schemaRef ds:uri="28627d7c-4416-4bc1-86cf-ca6c3a42a8f2"/>
    <ds:schemaRef ds:uri="http://purl.org/dc/terms/"/>
    <ds:schemaRef ds:uri="http://purl.org/dc/dcmitype/"/>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08562aa6-c0ad-4fb9-8a82-15409d3a28b4"/>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99</TotalTime>
  <Words>526</Words>
  <Application>Microsoft Office PowerPoint</Application>
  <PresentationFormat>Widescreen</PresentationFormat>
  <Paragraphs>68</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Neurotorium - PowerPoint-Skabelon - 2022-01-28</vt:lpstr>
      <vt:lpstr>The burden of schizophrenia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78</cp:revision>
  <dcterms:created xsi:type="dcterms:W3CDTF">2026-02-02T13:01:55Z</dcterms:created>
  <dcterms:modified xsi:type="dcterms:W3CDTF">2026-06-04T07:11:57Z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