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1115"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85007E8-2B84-428C-981F-5F40E5EA1D90}">
          <p14:sldIdLst>
            <p14:sldId id="1115"/>
          </p14:sldIdLst>
        </p14:section>
      </p14:sectionLst>
    </p:ext>
    <p:ext uri="{EFAFB233-063F-42B5-8137-9DF3F51BA10A}">
      <p15:sldGuideLst xmlns:p15="http://schemas.microsoft.com/office/powerpoint/2012/main">
        <p15:guide id="1" orient="horz" pos="3492" userDrawn="1">
          <p15:clr>
            <a:srgbClr val="A4A3A4"/>
          </p15:clr>
        </p15:guide>
        <p15:guide id="2" pos="774" userDrawn="1">
          <p15:clr>
            <a:srgbClr val="A4A3A4"/>
          </p15:clr>
        </p15:guide>
        <p15:guide id="3" pos="5315" userDrawn="1">
          <p15:clr>
            <a:srgbClr val="A4A3A4"/>
          </p15:clr>
        </p15:guide>
        <p15:guide id="4" pos="7319" userDrawn="1">
          <p15:clr>
            <a:srgbClr val="A4A3A4"/>
          </p15:clr>
        </p15:guide>
        <p15:guide id="5" orient="horz" pos="1208" userDrawn="1">
          <p15:clr>
            <a:srgbClr val="A4A3A4"/>
          </p15:clr>
        </p15:guide>
        <p15:guide id="6" orient="horz" pos="3846" userDrawn="1">
          <p15:clr>
            <a:srgbClr val="A4A3A4"/>
          </p15:clr>
        </p15:guide>
        <p15:guide id="7" orient="horz" pos="2028" userDrawn="1">
          <p15:clr>
            <a:srgbClr val="A4A3A4"/>
          </p15:clr>
        </p15:guide>
        <p15:guide id="8" orient="horz" pos="2251" userDrawn="1">
          <p15:clr>
            <a:srgbClr val="A4A3A4"/>
          </p15:clr>
        </p15:guide>
        <p15:guide id="9" pos="6431" userDrawn="1">
          <p15:clr>
            <a:srgbClr val="A4A3A4"/>
          </p15:clr>
        </p15:guide>
        <p15:guide id="10" orient="horz" pos="3321"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HR" userId="Fact check" providerId="None"/>
  <p188:author id="{A650F12B-C64C-074B-07F6-F48D2265D014}" name="Christoph U. Correll" initials="CC" userId="eaee6724343eddb1" providerId="Windows Live"/>
  <p188:author id="{394BA15C-9282-705D-EBC0-DCB13C01EDEA}" name="Charlie Kent" initials="CK" userId="136145168765e5ab" providerId="Windows Live"/>
  <p188:author id="{C07A505D-5E7E-6BEB-4195-801D42364FA7}" name="Ceren Akdeniz Vogt" initials="CA" userId="S::cak@lundbeckfonden.com::6291f9b8-8487-4396-8769-615d243e0f4b" providerId="AD"/>
  <p188:author id="{F5456967-F741-A654-320C-431971991AEE}" name="Emma Bone" initials="EB" userId="Emma Bone" providerId="None"/>
  <p188:author id="{CA4FFD7F-118D-6D1B-033C-FF22388A2A8E}" name="Fact check " initials="JS" userId="Fact check " providerId="None"/>
  <p188:author id="{C8911B80-9C65-8D61-72BF-E1ED915E10FA}" name="Mel Ward" initials="MW" userId="Mel Ward" providerId="None"/>
  <p188:author id="{4EE41886-2B80-BDDB-D5E7-536828E472A2}" name="Medical writer" initials="HR" userId="Medical writer" providerId="None"/>
  <p188:author id="{94C370A1-4AED-0C13-4D86-49DFA89BCE0B}" name="Prime" initials="P" userId="Prime"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 id="{823B77FA-F364-2592-D031-FC2474D9E550}" name="Merete Nordentoft" initials="MN" userId="S::bvx371@ku.dk::fcfa946c-a27e-4294-b884-96f6e6ba76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F3C"/>
    <a:srgbClr val="DEABB1"/>
    <a:srgbClr val="F1DEDF"/>
    <a:srgbClr val="A7C5DE"/>
    <a:srgbClr val="CC7E87"/>
    <a:srgbClr val="DCE7F0"/>
    <a:srgbClr val="79A5CE"/>
    <a:srgbClr val="C45463"/>
    <a:srgbClr val="F0DEDF"/>
    <a:srgbClr val="F1DF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E1A25-B0E7-491B-AA92-5EDDDAA122EC}" v="1" dt="2026-06-03T08:46:08.2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3" autoAdjust="0"/>
    <p:restoredTop sz="70719" autoAdjust="0"/>
  </p:normalViewPr>
  <p:slideViewPr>
    <p:cSldViewPr snapToGrid="0">
      <p:cViewPr varScale="1">
        <p:scale>
          <a:sx n="75" d="100"/>
          <a:sy n="75" d="100"/>
        </p:scale>
        <p:origin x="900" y="72"/>
      </p:cViewPr>
      <p:guideLst>
        <p:guide orient="horz" pos="3492"/>
        <p:guide pos="774"/>
        <p:guide pos="5315"/>
        <p:guide pos="7319"/>
        <p:guide orient="horz" pos="1208"/>
        <p:guide orient="horz" pos="3846"/>
        <p:guide orient="horz" pos="2028"/>
        <p:guide orient="horz" pos="2251"/>
        <p:guide pos="6431"/>
        <p:guide orient="horz" pos="3321"/>
      </p:guideLst>
    </p:cSldViewPr>
  </p:slideViewPr>
  <p:notesTextViewPr>
    <p:cViewPr>
      <p:scale>
        <a:sx n="3" d="2"/>
        <a:sy n="3" d="2"/>
      </p:scale>
      <p:origin x="0" y="0"/>
    </p:cViewPr>
  </p:notesTextViewPr>
  <p:sorterViewPr>
    <p:cViewPr varScale="1">
      <p:scale>
        <a:sx n="100" d="100"/>
        <a:sy n="100" d="100"/>
      </p:scale>
      <p:origin x="0" y="-1398"/>
    </p:cViewPr>
  </p:sorterViewPr>
  <p:notesViewPr>
    <p:cSldViewPr snapToGrid="0">
      <p:cViewPr varScale="1">
        <p:scale>
          <a:sx n="89" d="100"/>
          <a:sy n="89" d="100"/>
        </p:scale>
        <p:origin x="3816" y="78"/>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4C92FF-4150-A19B-9D1F-27EBDEFDF33F}"/>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66C64D8-18C3-78C9-755F-A5F082AC4FCF}"/>
              </a:ext>
            </a:extLst>
          </p:cNvPr>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C6B1A7CA-41A8-4F05-9A76-A38EF568D57E}" type="datetimeFigureOut">
              <a:rPr lang="en-GB" smtClean="0"/>
              <a:t>04/06/2026</a:t>
            </a:fld>
            <a:endParaRPr lang="en-GB"/>
          </a:p>
        </p:txBody>
      </p:sp>
      <p:sp>
        <p:nvSpPr>
          <p:cNvPr id="4" name="Footer Placeholder 3">
            <a:extLst>
              <a:ext uri="{FF2B5EF4-FFF2-40B4-BE49-F238E27FC236}">
                <a16:creationId xmlns:a16="http://schemas.microsoft.com/office/drawing/2014/main" id="{2D760C45-2D8C-2B84-265C-6B680D704509}"/>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8EA9984-FAE3-3A9D-339F-F2BAEC48D094}"/>
              </a:ext>
            </a:extLst>
          </p:cNvPr>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52C75CBF-5238-4E2F-8A43-A3D15D313BD5}" type="slidenum">
              <a:rPr lang="en-GB" smtClean="0"/>
              <a:t>‹#›</a:t>
            </a:fld>
            <a:endParaRPr lang="en-GB"/>
          </a:p>
        </p:txBody>
      </p:sp>
    </p:spTree>
    <p:extLst>
      <p:ext uri="{BB962C8B-B14F-4D97-AF65-F5344CB8AC3E}">
        <p14:creationId xmlns:p14="http://schemas.microsoft.com/office/powerpoint/2010/main" val="41695351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04/06/2026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2F2C8-6EDA-BB16-6EAD-0003F039F2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11160-8FFF-AA52-C8DB-B7C16477607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5CE4A2D-EDD6-E551-0DEC-95289DFAD73E}"/>
              </a:ext>
            </a:extLst>
          </p:cNvPr>
          <p:cNvSpPr>
            <a:spLocks noGrp="1"/>
          </p:cNvSpPr>
          <p:nvPr>
            <p:ph type="body" idx="1"/>
          </p:nvPr>
        </p:nvSpPr>
        <p:spPr>
          <a:xfrm>
            <a:off x="679768" y="4751984"/>
            <a:ext cx="5438140" cy="4569817"/>
          </a:xfrm>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The authors of this study concluded that the current clinical boundaries between major psychiatric disorders do not reflect distinct underlying genetic </a:t>
            </a:r>
            <a:r>
              <a:rPr lang="en-US" sz="1000" dirty="0" err="1">
                <a:latin typeface="Calibri" panose="020F0502020204030204" pitchFamily="34" charset="0"/>
                <a:ea typeface="Calibri" panose="020F0502020204030204" pitchFamily="34" charset="0"/>
                <a:cs typeface="Calibri" panose="020F0502020204030204" pitchFamily="34" charset="0"/>
              </a:rPr>
              <a:t>aetiologies</a:t>
            </a:r>
            <a:r>
              <a:rPr lang="en-US" sz="1000" dirty="0">
                <a:latin typeface="Calibri" panose="020F0502020204030204" pitchFamily="34" charset="0"/>
                <a:ea typeface="Calibri" panose="020F0502020204030204" pitchFamily="34" charset="0"/>
                <a:cs typeface="Calibri" panose="020F0502020204030204" pitchFamily="34" charset="0"/>
              </a:rPr>
              <a:t>; many psychiatric disorders, including schizophrenia, share large portions of common variant risk.</a:t>
            </a:r>
            <a:r>
              <a:rPr lang="en-US" sz="1000" baseline="30000" dirty="0">
                <a:latin typeface="Calibri" panose="020F0502020204030204" pitchFamily="34" charset="0"/>
                <a:ea typeface="Calibri" panose="020F0502020204030204" pitchFamily="34" charset="0"/>
                <a:cs typeface="Calibri" panose="020F0502020204030204" pitchFamily="34" charset="0"/>
              </a:rPr>
              <a:t>1 </a:t>
            </a:r>
            <a:r>
              <a:rPr lang="en-US" sz="1000" dirty="0">
                <a:latin typeface="Calibri" panose="020F0502020204030204" pitchFamily="34" charset="0"/>
                <a:ea typeface="Calibri" panose="020F0502020204030204" pitchFamily="34" charset="0"/>
                <a:cs typeface="Calibri" panose="020F0502020204030204" pitchFamily="34" charset="0"/>
              </a:rPr>
              <a:t>The observed positive genetic correlations are consistent with several hypothetical explanations. For example, they may reflect shared genetic risk factors that increase susceptibility to multiple psychiatric disorders, alongside additional disorder‑specific genetic and non‑genetic influences that shape the eventual clinical presentation.</a:t>
            </a:r>
            <a:r>
              <a:rPr lang="en-US" sz="1000" baseline="30000" dirty="0">
                <a:latin typeface="Calibri" panose="020F0502020204030204" pitchFamily="34" charset="0"/>
                <a:ea typeface="Calibri" panose="020F0502020204030204" pitchFamily="34" charset="0"/>
                <a:cs typeface="Calibri" panose="020F0502020204030204" pitchFamily="34" charset="0"/>
              </a:rPr>
              <a:t>1</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Marshall M. The hidden links between mental disorders. Nature 2020; 581: 19–21.</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Brainstorm Consortium. </a:t>
            </a:r>
            <a:r>
              <a:rPr lang="en-US" sz="1000" dirty="0">
                <a:latin typeface="Calibri" panose="020F0502020204030204" pitchFamily="34" charset="0"/>
                <a:ea typeface="Calibri" panose="020F0502020204030204" pitchFamily="34" charset="0"/>
                <a:cs typeface="Calibri" panose="020F0502020204030204" pitchFamily="34" charset="0"/>
              </a:rPr>
              <a:t>Analysis of shared heritability in common disorders of the brain. Science 2018; 360: eaap8757.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7AA6DB7-C384-3842-FA12-3984493D9359}"/>
              </a:ext>
            </a:extLst>
          </p:cNvPr>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1904175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Arial" panose="020B0604020202020204" pitchFamily="34" charset="0"/>
                <a:cs typeface="Arial" panose="020B0604020202020204" pitchFamily="34"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Arial" panose="020B0604020202020204" pitchFamily="34" charset="0"/>
                <a:cs typeface="Arial" panose="020B0604020202020204" pitchFamily="34"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Arial" panose="020B0604020202020204" pitchFamily="34"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Arial" panose="020B0604020202020204" pitchFamily="34"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Arial" panose="020B0604020202020204" pitchFamily="34"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Arial" panose="020B0604020202020204" pitchFamily="34"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Arial" panose="020B0604020202020204" pitchFamily="34"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Arial" panose="020B0604020202020204" pitchFamily="34" charset="0"/>
              </a:rPr>
              <a:t>Click on the arrow next to </a:t>
            </a:r>
            <a:r>
              <a:rPr lang="en-GB" sz="1000" b="1">
                <a:solidFill>
                  <a:srgbClr val="000000"/>
                </a:solidFill>
                <a:latin typeface="Arial" panose="020B0604020202020204" pitchFamily="34" charset="0"/>
                <a:ea typeface="Arial" panose="020B0604020202020204" pitchFamily="34" charset="0"/>
              </a:rPr>
              <a:t>Layout</a:t>
            </a:r>
            <a:br>
              <a:rPr lang="en-GB" sz="1000" b="1">
                <a:solidFill>
                  <a:srgbClr val="000000"/>
                </a:solidFill>
                <a:latin typeface="Arial" panose="020B0604020202020204" pitchFamily="34" charset="0"/>
                <a:ea typeface="Arial" panose="020B0604020202020204" pitchFamily="34" charset="0"/>
              </a:rPr>
            </a:br>
            <a:r>
              <a:rPr lang="en-GB" sz="1000">
                <a:solidFill>
                  <a:srgbClr val="000000"/>
                </a:solidFill>
                <a:latin typeface="Arial" panose="020B0604020202020204" pitchFamily="34" charset="0"/>
                <a:ea typeface="Arial" panose="020B0604020202020204" pitchFamily="34" charset="0"/>
              </a:rPr>
              <a:t>to view a dropdown menu of possible slide layouts</a:t>
            </a:r>
            <a:endParaRPr lang="en-GB" sz="1000">
              <a:solidFill>
                <a:schemeClr val="tx1"/>
              </a:solidFill>
              <a:latin typeface="Arial" panose="020B0604020202020204" pitchFamily="34" charset="0"/>
              <a:ea typeface="Arial" panose="020B0604020202020204" pitchFamily="34"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Arial" panose="020B0604020202020204" pitchFamily="34" charset="0"/>
              </a:rPr>
              <a:t>Click on the layout you prefer and it will be applied to the new slide</a:t>
            </a:r>
            <a:endParaRPr lang="en-GB" sz="100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Arial" panose="020B0604020202020204" pitchFamily="34" charset="0"/>
              </a:rPr>
              <a:t>Delete all masterslides after this slide.</a:t>
            </a:r>
          </a:p>
          <a:p>
            <a:r>
              <a:rPr lang="en-GB" sz="2800">
                <a:solidFill>
                  <a:srgbClr val="B59E5F"/>
                </a:solidFill>
                <a:latin typeface="Arial" panose="020B0604020202020204" pitchFamily="34" charset="0"/>
                <a:cs typeface="Arial" panose="020B0604020202020204" pitchFamily="34"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0">
          <p15:clr>
            <a:srgbClr val="F26B43"/>
          </p15:clr>
        </p15:guide>
        <p15:guide id="17" pos="3840" userDrawn="1">
          <p15:clr>
            <a:srgbClr val="F26B43"/>
          </p15:clr>
        </p15:guide>
        <p15:guide id="26" pos="7339">
          <p15:clr>
            <a:srgbClr val="F26B43"/>
          </p15:clr>
        </p15:guide>
        <p15:guide id="29" orient="horz" pos="340">
          <p15:clr>
            <a:srgbClr val="F26B43"/>
          </p15:clr>
        </p15:guide>
        <p15:guide id="32" orient="horz" pos="3675">
          <p15:clr>
            <a:srgbClr val="F26B43"/>
          </p15:clr>
        </p15:guide>
        <p15:guide id="34" orient="horz" pos="4235">
          <p15:clr>
            <a:srgbClr val="F26B43"/>
          </p15:clr>
        </p15:guide>
        <p15:guide id="37" orient="horz" pos="72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notesSlide" Target="../notesSlides/notesSlide1.xml"/><Relationship Id="rId7" Type="http://schemas.openxmlformats.org/officeDocument/2006/relationships/image" Target="../media/image15.svg"/><Relationship Id="rId12" Type="http://schemas.openxmlformats.org/officeDocument/2006/relationships/image" Target="../media/image20.sv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14.svg"/><Relationship Id="rId11" Type="http://schemas.openxmlformats.org/officeDocument/2006/relationships/image" Target="../media/image19.svg"/><Relationship Id="rId5" Type="http://schemas.openxmlformats.org/officeDocument/2006/relationships/image" Target="../media/image13.sv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19257-C392-02E9-5460-7AB9FE659B06}"/>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494700D-B7AC-A4F5-B033-CAAAAFE33687}"/>
              </a:ext>
            </a:extLst>
          </p:cNvPr>
          <p:cNvSpPr>
            <a:spLocks noGrp="1"/>
          </p:cNvSpPr>
          <p:nvPr>
            <p:ph type="body" sz="quarter" idx="17"/>
          </p:nvPr>
        </p:nvSpPr>
        <p:spPr>
          <a:xfrm>
            <a:off x="539749" y="539750"/>
            <a:ext cx="9213851" cy="266676"/>
          </a:xfrm>
        </p:spPr>
        <p:txBody>
          <a:bodyPr vert="horz" wrap="square" lIns="0" tIns="0" rIns="0" bIns="0" rtlCol="0">
            <a:normAutofit/>
          </a:bodyPr>
          <a:lstStyle/>
          <a:p>
            <a:r>
              <a:rPr lang="en-US"/>
              <a:t>Schizophrenia – Comorbidity</a:t>
            </a:r>
          </a:p>
        </p:txBody>
      </p:sp>
      <p:sp>
        <p:nvSpPr>
          <p:cNvPr id="5" name="Title 4">
            <a:extLst>
              <a:ext uri="{FF2B5EF4-FFF2-40B4-BE49-F238E27FC236}">
                <a16:creationId xmlns:a16="http://schemas.microsoft.com/office/drawing/2014/main" id="{448F2324-1927-B096-936B-6D41FAEDE0EB}"/>
              </a:ext>
            </a:extLst>
          </p:cNvPr>
          <p:cNvSpPr>
            <a:spLocks noGrp="1"/>
          </p:cNvSpPr>
          <p:nvPr>
            <p:ph type="title"/>
          </p:nvPr>
        </p:nvSpPr>
        <p:spPr>
          <a:xfrm>
            <a:off x="539749" y="814386"/>
            <a:ext cx="9213851" cy="332399"/>
          </a:xfrm>
        </p:spPr>
        <p:txBody>
          <a:bodyPr vert="horz" lIns="0" tIns="0" rIns="0" bIns="0" rtlCol="0" anchor="b" anchorCtr="0">
            <a:normAutofit/>
          </a:bodyPr>
          <a:lstStyle/>
          <a:p>
            <a:r>
              <a:rPr lang="en-US" dirty="0"/>
              <a:t>Schizophrenia’s hidden genetic relationships</a:t>
            </a:r>
          </a:p>
        </p:txBody>
      </p:sp>
      <p:sp>
        <p:nvSpPr>
          <p:cNvPr id="17" name="Text Placeholder 16">
            <a:extLst>
              <a:ext uri="{FF2B5EF4-FFF2-40B4-BE49-F238E27FC236}">
                <a16:creationId xmlns:a16="http://schemas.microsoft.com/office/drawing/2014/main" id="{5CF5699A-229C-3E8D-91C1-93067E6C8620}"/>
              </a:ext>
            </a:extLst>
          </p:cNvPr>
          <p:cNvSpPr>
            <a:spLocks noGrp="1"/>
          </p:cNvSpPr>
          <p:nvPr>
            <p:ph type="body" sz="quarter" idx="18"/>
          </p:nvPr>
        </p:nvSpPr>
        <p:spPr>
          <a:xfrm>
            <a:off x="539749" y="6102000"/>
            <a:ext cx="10951200" cy="619200"/>
          </a:xfrm>
        </p:spPr>
        <p:txBody>
          <a:bodyPr/>
          <a:lstStyle/>
          <a:p>
            <a:r>
              <a:rPr lang="en-US" baseline="30000" dirty="0" err="1"/>
              <a:t>a</a:t>
            </a:r>
            <a:r>
              <a:rPr lang="en-US" dirty="0" err="1"/>
              <a:t>Data</a:t>
            </a:r>
            <a:r>
              <a:rPr lang="en-US" dirty="0"/>
              <a:t> are from the Brainstorm Consortium GWAS meta-analysis of 265,218 cases and 784,643 controls across 25 common brain disorders</a:t>
            </a:r>
          </a:p>
          <a:p>
            <a:r>
              <a:rPr lang="en-GB" dirty="0"/>
              <a:t>ADHD=attention-deficit/hyperactivity disorder; ASD=autism spectrum disorder; GWAS=genome-wide association study; MDD=major depressive disorder; </a:t>
            </a:r>
            <a:br>
              <a:rPr lang="en-GB" dirty="0"/>
            </a:br>
            <a:r>
              <a:rPr lang="en-GB" dirty="0"/>
              <a:t>OCD=obsessive–compulsive disorder; PTSD=post-traumatic stress disorder; SE=standard error</a:t>
            </a:r>
          </a:p>
          <a:p>
            <a:r>
              <a:rPr lang="en-US" dirty="0"/>
              <a:t>1. Marshall. Nature 2020;581:19–21; 2. </a:t>
            </a:r>
            <a:r>
              <a:rPr lang="en-GB" dirty="0"/>
              <a:t>Brainstorm Consortium. Science 2018;360:eaap8757 </a:t>
            </a:r>
            <a:r>
              <a:rPr lang="en-US" dirty="0"/>
              <a:t> </a:t>
            </a:r>
            <a:endParaRPr lang="en-GB" dirty="0"/>
          </a:p>
        </p:txBody>
      </p:sp>
      <p:sp>
        <p:nvSpPr>
          <p:cNvPr id="8" name="Tekstfelt 4">
            <a:extLst>
              <a:ext uri="{FF2B5EF4-FFF2-40B4-BE49-F238E27FC236}">
                <a16:creationId xmlns:a16="http://schemas.microsoft.com/office/drawing/2014/main" id="{68A89859-E810-16DC-ADFC-182D2880E533}"/>
              </a:ext>
            </a:extLst>
          </p:cNvPr>
          <p:cNvSpPr txBox="1">
            <a:spLocks noChangeArrowheads="1"/>
          </p:cNvSpPr>
          <p:nvPr/>
        </p:nvSpPr>
        <p:spPr bwMode="auto">
          <a:xfrm>
            <a:off x="539749" y="1416785"/>
            <a:ext cx="4640599" cy="4074857"/>
          </a:xfrm>
          <a:prstGeom prst="round2DiagRect">
            <a:avLst>
              <a:gd name="adj1" fmla="val 0"/>
              <a:gd name="adj2" fmla="val 5647"/>
            </a:avLst>
          </a:prstGeom>
          <a:solidFill>
            <a:srgbClr val="D9D1CC"/>
          </a:solidFill>
          <a:extLst>
            <a:ext uri="{91240B29-F687-4F45-9708-019B960494DF}">
              <a14:hiddenLine xmlns:a14="http://schemas.microsoft.com/office/drawing/2010/main" w="9525">
                <a:solidFill>
                  <a:srgbClr val="000000"/>
                </a:solidFill>
                <a:miter lim="800000"/>
                <a:headEnd/>
                <a:tailEnd/>
              </a14:hiddenLine>
            </a:ext>
          </a:extLst>
        </p:spPr>
        <p:txBody>
          <a:bodyPr vert="horz" lIns="270000" tIns="270000" rIns="270000" bIns="270000" rtlCol="0">
            <a:noAutofit/>
          </a:bodyPr>
          <a:lstStyle>
            <a:lvl1pPr>
              <a:spcBef>
                <a:spcPct val="20000"/>
              </a:spcBef>
              <a:buClr>
                <a:schemeClr val="accent1"/>
              </a:buClr>
              <a:buSzPct val="110000"/>
              <a:buChar char="•"/>
              <a:defRPr sz="240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404040"/>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a:solidFill>
                  <a:srgbClr val="404040"/>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gt;"/>
              <a:defRPr sz="1600">
                <a:solidFill>
                  <a:srgbClr val="404040"/>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1600">
                <a:solidFill>
                  <a:srgbClr val="404040"/>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600">
                <a:solidFill>
                  <a:srgbClr val="404040"/>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600">
                <a:solidFill>
                  <a:srgbClr val="404040"/>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600">
                <a:solidFill>
                  <a:srgbClr val="404040"/>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600">
                <a:solidFill>
                  <a:srgbClr val="404040"/>
                </a:solidFill>
                <a:latin typeface="Arial" panose="020B0604020202020204" pitchFamily="34" charset="0"/>
                <a:ea typeface="Arial" panose="020B0604020202020204" pitchFamily="34" charset="0"/>
                <a:cs typeface="Arial" panose="020B0604020202020204" pitchFamily="34" charset="0"/>
              </a:defRPr>
            </a:lvl9pPr>
          </a:lstStyle>
          <a:p>
            <a:pPr marL="180000" indent="-180000">
              <a:lnSpc>
                <a:spcPct val="90000"/>
              </a:lnSpc>
              <a:spcBef>
                <a:spcPts val="1800"/>
              </a:spcBef>
              <a:buClrTx/>
              <a:buSzTx/>
              <a:buFont typeface="Arial" panose="020B0604020202020204" pitchFamily="34" charset="0"/>
              <a:buChar char="•"/>
            </a:pPr>
            <a:r>
              <a:rPr lang="en-US" altLang="da-DK" sz="1600" b="1" dirty="0">
                <a:solidFill>
                  <a:srgbClr val="3F1A01"/>
                </a:solidFill>
                <a:latin typeface="+mn-lt"/>
              </a:rPr>
              <a:t>Schizophrenia shares genetic variants with most other psychiatric disorders</a:t>
            </a:r>
            <a:r>
              <a:rPr lang="en-US" altLang="da-DK" sz="1600" b="1" baseline="30000" dirty="0">
                <a:solidFill>
                  <a:srgbClr val="3F1A01"/>
                </a:solidFill>
                <a:latin typeface="+mn-lt"/>
              </a:rPr>
              <a:t>1,2</a:t>
            </a:r>
            <a:endParaRPr lang="en-US" altLang="da-DK" sz="1600" b="1" dirty="0">
              <a:solidFill>
                <a:srgbClr val="3F1A01"/>
              </a:solidFill>
              <a:latin typeface="+mn-lt"/>
              <a:ea typeface="+mn-ea"/>
              <a:cs typeface="+mn-cs"/>
            </a:endParaRPr>
          </a:p>
          <a:p>
            <a:pPr marL="180000" indent="-180000">
              <a:lnSpc>
                <a:spcPct val="90000"/>
              </a:lnSpc>
              <a:spcBef>
                <a:spcPts val="1800"/>
              </a:spcBef>
              <a:buClrTx/>
              <a:buSzTx/>
              <a:buFont typeface="Arial" panose="020B0604020202020204" pitchFamily="34" charset="0"/>
              <a:buChar char="•"/>
            </a:pPr>
            <a:r>
              <a:rPr lang="en-US" altLang="da-DK" sz="1600" dirty="0">
                <a:solidFill>
                  <a:srgbClr val="3F1A01"/>
                </a:solidFill>
                <a:latin typeface="+mn-lt"/>
                <a:ea typeface="+mn-ea"/>
                <a:cs typeface="+mn-cs"/>
              </a:rPr>
              <a:t>A large GWAS meta-analysis showed that schizophrenia shares </a:t>
            </a:r>
            <a:r>
              <a:rPr lang="en-US" altLang="da-DK" sz="1600" b="1" dirty="0">
                <a:solidFill>
                  <a:srgbClr val="3F1A01"/>
                </a:solidFill>
                <a:latin typeface="+mn-lt"/>
                <a:ea typeface="+mn-ea"/>
                <a:cs typeface="+mn-cs"/>
              </a:rPr>
              <a:t>extensive common genetic risk </a:t>
            </a:r>
            <a:r>
              <a:rPr lang="en-US" altLang="da-DK" sz="1600" dirty="0">
                <a:solidFill>
                  <a:srgbClr val="3F1A01"/>
                </a:solidFill>
                <a:latin typeface="+mn-lt"/>
                <a:ea typeface="+mn-ea"/>
                <a:cs typeface="+mn-cs"/>
              </a:rPr>
              <a:t>with other psychiatric disorders, including bipolar disorder, MDD, ADHD, OCD, anorexia nervosa, and ASD</a:t>
            </a:r>
            <a:r>
              <a:rPr lang="en-US" altLang="da-DK" sz="1600" baseline="30000" dirty="0">
                <a:solidFill>
                  <a:srgbClr val="3F1A01"/>
                </a:solidFill>
                <a:latin typeface="+mn-lt"/>
                <a:ea typeface="+mn-ea"/>
                <a:cs typeface="+mn-cs"/>
              </a:rPr>
              <a:t>2</a:t>
            </a:r>
            <a:r>
              <a:rPr lang="en-US" altLang="da-DK" sz="1200" baseline="30000" dirty="0">
                <a:solidFill>
                  <a:srgbClr val="3F1A01"/>
                </a:solidFill>
                <a:latin typeface="+mn-lt"/>
                <a:ea typeface="+mn-ea"/>
                <a:cs typeface="+mn-cs"/>
              </a:rPr>
              <a:t> </a:t>
            </a:r>
          </a:p>
          <a:p>
            <a:pPr marL="180000" indent="-180000">
              <a:lnSpc>
                <a:spcPct val="90000"/>
              </a:lnSpc>
              <a:spcBef>
                <a:spcPts val="1800"/>
              </a:spcBef>
              <a:buClrTx/>
              <a:buSzTx/>
              <a:buFont typeface="Arial" panose="020B0604020202020204" pitchFamily="34" charset="0"/>
              <a:buChar char="•"/>
            </a:pPr>
            <a:r>
              <a:rPr lang="en-US" altLang="da-DK" sz="1600" dirty="0">
                <a:solidFill>
                  <a:srgbClr val="3F1A01"/>
                </a:solidFill>
                <a:latin typeface="+mn-lt"/>
                <a:ea typeface="+mn-ea"/>
                <a:cs typeface="+mn-cs"/>
              </a:rPr>
              <a:t>The findings support the idea of </a:t>
            </a:r>
            <a:r>
              <a:rPr lang="en-US" altLang="da-DK" sz="1600" b="1" dirty="0">
                <a:solidFill>
                  <a:srgbClr val="3F1A01"/>
                </a:solidFill>
                <a:latin typeface="+mn-lt"/>
                <a:ea typeface="+mn-ea"/>
                <a:cs typeface="+mn-cs"/>
              </a:rPr>
              <a:t>overlapping biological mechanisms </a:t>
            </a:r>
            <a:r>
              <a:rPr lang="en-US" altLang="da-DK" sz="1600" dirty="0">
                <a:solidFill>
                  <a:srgbClr val="3F1A01"/>
                </a:solidFill>
                <a:latin typeface="+mn-lt"/>
                <a:ea typeface="+mn-ea"/>
                <a:cs typeface="+mn-cs"/>
              </a:rPr>
              <a:t>and a highly </a:t>
            </a:r>
            <a:r>
              <a:rPr lang="en-US" altLang="da-DK" sz="1600" b="1" dirty="0">
                <a:solidFill>
                  <a:srgbClr val="3F1A01"/>
                </a:solidFill>
                <a:latin typeface="+mn-lt"/>
                <a:ea typeface="+mn-ea"/>
                <a:cs typeface="+mn-cs"/>
              </a:rPr>
              <a:t>interconnected psychiatric spectrum</a:t>
            </a:r>
            <a:r>
              <a:rPr lang="en-US" altLang="da-DK" sz="1600" baseline="30000" dirty="0">
                <a:solidFill>
                  <a:srgbClr val="3F1A01"/>
                </a:solidFill>
                <a:latin typeface="+mn-lt"/>
                <a:ea typeface="+mn-ea"/>
                <a:cs typeface="+mn-cs"/>
              </a:rPr>
              <a:t>2 </a:t>
            </a:r>
          </a:p>
        </p:txBody>
      </p:sp>
      <p:sp>
        <p:nvSpPr>
          <p:cNvPr id="18" name="TextBox 17">
            <a:extLst>
              <a:ext uri="{FF2B5EF4-FFF2-40B4-BE49-F238E27FC236}">
                <a16:creationId xmlns:a16="http://schemas.microsoft.com/office/drawing/2014/main" id="{1F11ECEB-7BD9-E403-9C77-C2CEBE987FB6}"/>
              </a:ext>
            </a:extLst>
          </p:cNvPr>
          <p:cNvSpPr txBox="1"/>
          <p:nvPr/>
        </p:nvSpPr>
        <p:spPr>
          <a:xfrm>
            <a:off x="6016462" y="1427574"/>
            <a:ext cx="5556251" cy="584775"/>
          </a:xfrm>
          <a:prstGeom prst="rect">
            <a:avLst/>
          </a:prstGeom>
          <a:noFill/>
        </p:spPr>
        <p:txBody>
          <a:bodyPr wrap="square" rtlCol="0">
            <a:spAutoFit/>
          </a:bodyPr>
          <a:lstStyle/>
          <a:p>
            <a:pPr algn="ctr"/>
            <a:r>
              <a:rPr lang="en-US" sz="1600" b="1" dirty="0">
                <a:solidFill>
                  <a:srgbClr val="3F1A01"/>
                </a:solidFill>
                <a:latin typeface="Arial" panose="020B0604020202020204" pitchFamily="34" charset="0"/>
              </a:rPr>
              <a:t>Genetic correlations (SE) between schizophrenia and other psychiatric disorders</a:t>
            </a:r>
            <a:r>
              <a:rPr lang="en-US" sz="1600" b="1" baseline="30000" dirty="0">
                <a:solidFill>
                  <a:srgbClr val="3F1A01"/>
                </a:solidFill>
                <a:latin typeface="Arial" panose="020B0604020202020204" pitchFamily="34" charset="0"/>
              </a:rPr>
              <a:t>2,a</a:t>
            </a:r>
            <a:endParaRPr lang="en-GB" sz="1600" b="1" dirty="0"/>
          </a:p>
        </p:txBody>
      </p:sp>
      <p:sp>
        <p:nvSpPr>
          <p:cNvPr id="21" name="Oval 20">
            <a:extLst>
              <a:ext uri="{FF2B5EF4-FFF2-40B4-BE49-F238E27FC236}">
                <a16:creationId xmlns:a16="http://schemas.microsoft.com/office/drawing/2014/main" id="{8BAB5A4A-6538-3FF8-34E4-75A36973C589}"/>
              </a:ext>
            </a:extLst>
          </p:cNvPr>
          <p:cNvSpPr/>
          <p:nvPr/>
        </p:nvSpPr>
        <p:spPr>
          <a:xfrm>
            <a:off x="5470224" y="2213715"/>
            <a:ext cx="661566" cy="661566"/>
          </a:xfrm>
          <a:prstGeom prst="ellipse">
            <a:avLst/>
          </a:prstGeom>
          <a:solidFill>
            <a:schemeClr val="accent4"/>
          </a:solid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Oval 24">
            <a:extLst>
              <a:ext uri="{FF2B5EF4-FFF2-40B4-BE49-F238E27FC236}">
                <a16:creationId xmlns:a16="http://schemas.microsoft.com/office/drawing/2014/main" id="{E52BDD87-0666-352A-7586-E9D0A99F71ED}"/>
              </a:ext>
            </a:extLst>
          </p:cNvPr>
          <p:cNvSpPr/>
          <p:nvPr/>
        </p:nvSpPr>
        <p:spPr>
          <a:xfrm>
            <a:off x="5470224" y="3357182"/>
            <a:ext cx="661566" cy="661566"/>
          </a:xfrm>
          <a:prstGeom prst="ellipse">
            <a:avLst/>
          </a:prstGeom>
          <a:solidFill>
            <a:schemeClr val="accent4"/>
          </a:solid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6" name="Oval 25">
            <a:extLst>
              <a:ext uri="{FF2B5EF4-FFF2-40B4-BE49-F238E27FC236}">
                <a16:creationId xmlns:a16="http://schemas.microsoft.com/office/drawing/2014/main" id="{6F54C597-A2F8-5A90-0429-4F4B98286C51}"/>
              </a:ext>
            </a:extLst>
          </p:cNvPr>
          <p:cNvSpPr/>
          <p:nvPr/>
        </p:nvSpPr>
        <p:spPr>
          <a:xfrm>
            <a:off x="5470224" y="4500649"/>
            <a:ext cx="661566" cy="661566"/>
          </a:xfrm>
          <a:prstGeom prst="ellipse">
            <a:avLst/>
          </a:prstGeom>
          <a:solidFill>
            <a:schemeClr val="accent4"/>
          </a:solid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7" name="Oval 26">
            <a:extLst>
              <a:ext uri="{FF2B5EF4-FFF2-40B4-BE49-F238E27FC236}">
                <a16:creationId xmlns:a16="http://schemas.microsoft.com/office/drawing/2014/main" id="{2F8D68A5-71CD-9108-AE04-D401D9F0FD53}"/>
              </a:ext>
            </a:extLst>
          </p:cNvPr>
          <p:cNvSpPr/>
          <p:nvPr/>
        </p:nvSpPr>
        <p:spPr>
          <a:xfrm>
            <a:off x="7555214" y="4500649"/>
            <a:ext cx="661566" cy="661566"/>
          </a:xfrm>
          <a:prstGeom prst="ellipse">
            <a:avLst/>
          </a:prstGeom>
          <a:solidFill>
            <a:schemeClr val="accent4"/>
          </a:solid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8" name="Oval 27">
            <a:extLst>
              <a:ext uri="{FF2B5EF4-FFF2-40B4-BE49-F238E27FC236}">
                <a16:creationId xmlns:a16="http://schemas.microsoft.com/office/drawing/2014/main" id="{536A84EB-90B1-C0FB-AC79-E570FAEC651D}"/>
              </a:ext>
            </a:extLst>
          </p:cNvPr>
          <p:cNvSpPr/>
          <p:nvPr/>
        </p:nvSpPr>
        <p:spPr>
          <a:xfrm>
            <a:off x="9546741" y="4500649"/>
            <a:ext cx="661566" cy="661566"/>
          </a:xfrm>
          <a:prstGeom prst="ellipse">
            <a:avLst/>
          </a:prstGeom>
          <a:solidFill>
            <a:schemeClr val="accent4"/>
          </a:solid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9" name="Oval 28">
            <a:extLst>
              <a:ext uri="{FF2B5EF4-FFF2-40B4-BE49-F238E27FC236}">
                <a16:creationId xmlns:a16="http://schemas.microsoft.com/office/drawing/2014/main" id="{4E097417-84CA-D739-6AB4-B05D8D19C937}"/>
              </a:ext>
            </a:extLst>
          </p:cNvPr>
          <p:cNvSpPr/>
          <p:nvPr/>
        </p:nvSpPr>
        <p:spPr>
          <a:xfrm>
            <a:off x="9546741" y="3345475"/>
            <a:ext cx="661566" cy="661566"/>
          </a:xfrm>
          <a:prstGeom prst="ellipse">
            <a:avLst/>
          </a:prstGeom>
          <a:solidFill>
            <a:schemeClr val="accent4"/>
          </a:solid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0" name="Oval 29">
            <a:extLst>
              <a:ext uri="{FF2B5EF4-FFF2-40B4-BE49-F238E27FC236}">
                <a16:creationId xmlns:a16="http://schemas.microsoft.com/office/drawing/2014/main" id="{23D81A85-6965-CA1E-97EF-A8DDA848C72D}"/>
              </a:ext>
            </a:extLst>
          </p:cNvPr>
          <p:cNvSpPr/>
          <p:nvPr/>
        </p:nvSpPr>
        <p:spPr>
          <a:xfrm>
            <a:off x="7555214" y="3345475"/>
            <a:ext cx="661566" cy="661566"/>
          </a:xfrm>
          <a:prstGeom prst="ellipse">
            <a:avLst/>
          </a:prstGeom>
          <a:solidFill>
            <a:schemeClr val="accent4"/>
          </a:solid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1" name="Oval 30">
            <a:extLst>
              <a:ext uri="{FF2B5EF4-FFF2-40B4-BE49-F238E27FC236}">
                <a16:creationId xmlns:a16="http://schemas.microsoft.com/office/drawing/2014/main" id="{E3597F74-CFFF-DB2C-074A-CE7F96134B96}"/>
              </a:ext>
            </a:extLst>
          </p:cNvPr>
          <p:cNvSpPr/>
          <p:nvPr/>
        </p:nvSpPr>
        <p:spPr>
          <a:xfrm>
            <a:off x="7555214" y="2190301"/>
            <a:ext cx="661566" cy="661566"/>
          </a:xfrm>
          <a:prstGeom prst="ellipse">
            <a:avLst/>
          </a:prstGeom>
          <a:solidFill>
            <a:schemeClr val="accent4"/>
          </a:solid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8B9479F7-6C81-08ED-870C-780854F64389}"/>
              </a:ext>
            </a:extLst>
          </p:cNvPr>
          <p:cNvSpPr/>
          <p:nvPr/>
        </p:nvSpPr>
        <p:spPr>
          <a:xfrm>
            <a:off x="9546741" y="2190301"/>
            <a:ext cx="661566" cy="661566"/>
          </a:xfrm>
          <a:prstGeom prst="ellipse">
            <a:avLst/>
          </a:prstGeom>
          <a:solidFill>
            <a:schemeClr val="accent4"/>
          </a:solid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34" name="Graphic 33" descr="Brain outline">
            <a:extLst>
              <a:ext uri="{FF2B5EF4-FFF2-40B4-BE49-F238E27FC236}">
                <a16:creationId xmlns:a16="http://schemas.microsoft.com/office/drawing/2014/main" id="{A26200B2-0AE7-BD30-AE31-B443A3DE60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07433" y="2263127"/>
            <a:ext cx="549916" cy="549916"/>
          </a:xfrm>
          <a:prstGeom prst="rect">
            <a:avLst/>
          </a:prstGeom>
        </p:spPr>
      </p:pic>
      <p:sp>
        <p:nvSpPr>
          <p:cNvPr id="35" name="TextBox 34">
            <a:extLst>
              <a:ext uri="{FF2B5EF4-FFF2-40B4-BE49-F238E27FC236}">
                <a16:creationId xmlns:a16="http://schemas.microsoft.com/office/drawing/2014/main" id="{3AD213D0-DB2B-0B0F-7714-D4BC7C1446E7}"/>
              </a:ext>
            </a:extLst>
          </p:cNvPr>
          <p:cNvSpPr txBox="1"/>
          <p:nvPr/>
        </p:nvSpPr>
        <p:spPr>
          <a:xfrm>
            <a:off x="5963122" y="2190301"/>
            <a:ext cx="1639677" cy="815608"/>
          </a:xfrm>
          <a:prstGeom prst="rect">
            <a:avLst/>
          </a:prstGeom>
          <a:noFill/>
        </p:spPr>
        <p:txBody>
          <a:bodyPr wrap="square" rtlCol="0">
            <a:spAutoFit/>
          </a:bodyPr>
          <a:lstStyle/>
          <a:p>
            <a:pPr algn="ctr">
              <a:spcAft>
                <a:spcPts val="600"/>
              </a:spcAft>
            </a:pPr>
            <a:r>
              <a:rPr lang="en-GB" sz="1300" b="1" dirty="0"/>
              <a:t>Bipolar disorder</a:t>
            </a:r>
          </a:p>
          <a:p>
            <a:pPr algn="ctr">
              <a:spcAft>
                <a:spcPts val="600"/>
              </a:spcAft>
            </a:pPr>
            <a:r>
              <a:rPr lang="en-GB" sz="1200" b="1" dirty="0"/>
              <a:t>0.6808 </a:t>
            </a:r>
            <a:r>
              <a:rPr lang="en-GB" sz="1200" dirty="0"/>
              <a:t>(−0.021)</a:t>
            </a:r>
          </a:p>
          <a:p>
            <a:pPr algn="ctr">
              <a:spcAft>
                <a:spcPts val="600"/>
              </a:spcAft>
            </a:pPr>
            <a:r>
              <a:rPr lang="en-GB" sz="1200" dirty="0"/>
              <a:t>p=2.1×10</a:t>
            </a:r>
            <a:r>
              <a:rPr lang="en-GB" sz="1200" baseline="30000" dirty="0"/>
              <a:t>−230</a:t>
            </a:r>
          </a:p>
        </p:txBody>
      </p:sp>
      <p:sp>
        <p:nvSpPr>
          <p:cNvPr id="36" name="TextBox 35">
            <a:extLst>
              <a:ext uri="{FF2B5EF4-FFF2-40B4-BE49-F238E27FC236}">
                <a16:creationId xmlns:a16="http://schemas.microsoft.com/office/drawing/2014/main" id="{623B08DF-C601-5539-5968-21B6E21E1660}"/>
              </a:ext>
            </a:extLst>
          </p:cNvPr>
          <p:cNvSpPr txBox="1"/>
          <p:nvPr/>
        </p:nvSpPr>
        <p:spPr>
          <a:xfrm>
            <a:off x="8013358" y="2190301"/>
            <a:ext cx="1639677" cy="815608"/>
          </a:xfrm>
          <a:prstGeom prst="rect">
            <a:avLst/>
          </a:prstGeom>
          <a:noFill/>
        </p:spPr>
        <p:txBody>
          <a:bodyPr wrap="square" rtlCol="0">
            <a:spAutoFit/>
          </a:bodyPr>
          <a:lstStyle/>
          <a:p>
            <a:pPr algn="ctr">
              <a:spcAft>
                <a:spcPts val="600"/>
              </a:spcAft>
            </a:pPr>
            <a:r>
              <a:rPr lang="en-GB" sz="1300" b="1" dirty="0"/>
              <a:t>MDD</a:t>
            </a:r>
          </a:p>
          <a:p>
            <a:pPr algn="ctr">
              <a:spcAft>
                <a:spcPts val="600"/>
              </a:spcAft>
            </a:pPr>
            <a:r>
              <a:rPr lang="en-GB" sz="1200" b="1" dirty="0"/>
              <a:t>0.3377 </a:t>
            </a:r>
            <a:r>
              <a:rPr lang="en-GB" sz="1200" dirty="0"/>
              <a:t>(−0.0282)</a:t>
            </a:r>
          </a:p>
          <a:p>
            <a:pPr algn="ctr">
              <a:spcAft>
                <a:spcPts val="600"/>
              </a:spcAft>
            </a:pPr>
            <a:r>
              <a:rPr lang="en-GB" sz="1200" dirty="0"/>
              <a:t>p=5.45×10</a:t>
            </a:r>
            <a:r>
              <a:rPr lang="en-GB" sz="1200" baseline="30000" dirty="0"/>
              <a:t>−33</a:t>
            </a:r>
          </a:p>
        </p:txBody>
      </p:sp>
      <p:sp>
        <p:nvSpPr>
          <p:cNvPr id="37" name="TextBox 36">
            <a:extLst>
              <a:ext uri="{FF2B5EF4-FFF2-40B4-BE49-F238E27FC236}">
                <a16:creationId xmlns:a16="http://schemas.microsoft.com/office/drawing/2014/main" id="{90EBC7AE-E771-6761-7461-BEADA7E61E9D}"/>
              </a:ext>
            </a:extLst>
          </p:cNvPr>
          <p:cNvSpPr txBox="1"/>
          <p:nvPr/>
        </p:nvSpPr>
        <p:spPr>
          <a:xfrm>
            <a:off x="10124956" y="2190301"/>
            <a:ext cx="1639677" cy="815608"/>
          </a:xfrm>
          <a:prstGeom prst="rect">
            <a:avLst/>
          </a:prstGeom>
          <a:noFill/>
        </p:spPr>
        <p:txBody>
          <a:bodyPr wrap="square" rtlCol="0">
            <a:spAutoFit/>
          </a:bodyPr>
          <a:lstStyle/>
          <a:p>
            <a:pPr algn="ctr">
              <a:spcAft>
                <a:spcPts val="600"/>
              </a:spcAft>
            </a:pPr>
            <a:r>
              <a:rPr lang="en-GB" sz="1300" b="1" dirty="0"/>
              <a:t>OCD</a:t>
            </a:r>
          </a:p>
          <a:p>
            <a:pPr algn="ctr">
              <a:spcAft>
                <a:spcPts val="600"/>
              </a:spcAft>
            </a:pPr>
            <a:r>
              <a:rPr lang="en-GB" sz="1200" b="1" dirty="0"/>
              <a:t>0.3273 </a:t>
            </a:r>
            <a:r>
              <a:rPr lang="en-GB" sz="1200" dirty="0"/>
              <a:t>(−0.0588)</a:t>
            </a:r>
          </a:p>
          <a:p>
            <a:pPr algn="ctr">
              <a:spcAft>
                <a:spcPts val="600"/>
              </a:spcAft>
            </a:pPr>
            <a:r>
              <a:rPr lang="en-GB" sz="1200" dirty="0"/>
              <a:t>p=2.58×10</a:t>
            </a:r>
            <a:r>
              <a:rPr lang="en-GB" sz="1200" baseline="30000" dirty="0"/>
              <a:t>−8</a:t>
            </a:r>
          </a:p>
        </p:txBody>
      </p:sp>
      <p:sp>
        <p:nvSpPr>
          <p:cNvPr id="38" name="TextBox 37">
            <a:extLst>
              <a:ext uri="{FF2B5EF4-FFF2-40B4-BE49-F238E27FC236}">
                <a16:creationId xmlns:a16="http://schemas.microsoft.com/office/drawing/2014/main" id="{1F3429A6-51E1-90FC-2545-C85E5854795E}"/>
              </a:ext>
            </a:extLst>
          </p:cNvPr>
          <p:cNvSpPr txBox="1"/>
          <p:nvPr/>
        </p:nvSpPr>
        <p:spPr>
          <a:xfrm>
            <a:off x="10124956" y="3275307"/>
            <a:ext cx="1639677" cy="815608"/>
          </a:xfrm>
          <a:prstGeom prst="rect">
            <a:avLst/>
          </a:prstGeom>
          <a:noFill/>
        </p:spPr>
        <p:txBody>
          <a:bodyPr wrap="square" rtlCol="0">
            <a:spAutoFit/>
          </a:bodyPr>
          <a:lstStyle/>
          <a:p>
            <a:pPr algn="ctr">
              <a:spcAft>
                <a:spcPts val="600"/>
              </a:spcAft>
            </a:pPr>
            <a:r>
              <a:rPr lang="en-GB" sz="1300" b="1" dirty="0"/>
              <a:t>Anorexia nervosa</a:t>
            </a:r>
          </a:p>
          <a:p>
            <a:pPr algn="ctr">
              <a:spcAft>
                <a:spcPts val="600"/>
              </a:spcAft>
            </a:pPr>
            <a:r>
              <a:rPr lang="en-GB" sz="1200" b="1" dirty="0"/>
              <a:t>0.2194 </a:t>
            </a:r>
            <a:r>
              <a:rPr lang="en-GB" sz="1200" dirty="0"/>
              <a:t>(−0.0543)</a:t>
            </a:r>
          </a:p>
          <a:p>
            <a:pPr algn="ctr">
              <a:spcAft>
                <a:spcPts val="600"/>
              </a:spcAft>
            </a:pPr>
            <a:r>
              <a:rPr lang="en-GB" sz="1200" dirty="0"/>
              <a:t>p=5.35×10</a:t>
            </a:r>
            <a:r>
              <a:rPr lang="en-GB" sz="1200" baseline="30000" dirty="0"/>
              <a:t>−5</a:t>
            </a:r>
          </a:p>
        </p:txBody>
      </p:sp>
      <p:sp>
        <p:nvSpPr>
          <p:cNvPr id="39" name="TextBox 38">
            <a:extLst>
              <a:ext uri="{FF2B5EF4-FFF2-40B4-BE49-F238E27FC236}">
                <a16:creationId xmlns:a16="http://schemas.microsoft.com/office/drawing/2014/main" id="{1E37A509-F97D-5A09-3174-5159E270946F}"/>
              </a:ext>
            </a:extLst>
          </p:cNvPr>
          <p:cNvSpPr txBox="1"/>
          <p:nvPr/>
        </p:nvSpPr>
        <p:spPr>
          <a:xfrm>
            <a:off x="8013358" y="3275307"/>
            <a:ext cx="1639677" cy="815608"/>
          </a:xfrm>
          <a:prstGeom prst="rect">
            <a:avLst/>
          </a:prstGeom>
          <a:noFill/>
        </p:spPr>
        <p:txBody>
          <a:bodyPr wrap="square" rtlCol="0">
            <a:spAutoFit/>
          </a:bodyPr>
          <a:lstStyle/>
          <a:p>
            <a:pPr algn="ctr">
              <a:spcAft>
                <a:spcPts val="600"/>
              </a:spcAft>
            </a:pPr>
            <a:r>
              <a:rPr lang="en-GB" sz="1300" b="1" dirty="0"/>
              <a:t>ADHD</a:t>
            </a:r>
          </a:p>
          <a:p>
            <a:pPr algn="ctr">
              <a:spcAft>
                <a:spcPts val="600"/>
              </a:spcAft>
            </a:pPr>
            <a:r>
              <a:rPr lang="en-GB" sz="1200" b="1" dirty="0"/>
              <a:t>0.2226 </a:t>
            </a:r>
            <a:r>
              <a:rPr lang="en-GB" sz="1200" dirty="0"/>
              <a:t>(−0.0459)</a:t>
            </a:r>
          </a:p>
          <a:p>
            <a:pPr algn="ctr">
              <a:spcAft>
                <a:spcPts val="600"/>
              </a:spcAft>
            </a:pPr>
            <a:r>
              <a:rPr lang="en-GB" sz="1200" dirty="0"/>
              <a:t>p=1.22×10</a:t>
            </a:r>
            <a:r>
              <a:rPr lang="en-GB" sz="1200" baseline="30000" dirty="0"/>
              <a:t>−6</a:t>
            </a:r>
          </a:p>
        </p:txBody>
      </p:sp>
      <p:sp>
        <p:nvSpPr>
          <p:cNvPr id="40" name="TextBox 39">
            <a:extLst>
              <a:ext uri="{FF2B5EF4-FFF2-40B4-BE49-F238E27FC236}">
                <a16:creationId xmlns:a16="http://schemas.microsoft.com/office/drawing/2014/main" id="{E702A5E1-6537-B0F8-963E-5A04DF85BC5E}"/>
              </a:ext>
            </a:extLst>
          </p:cNvPr>
          <p:cNvSpPr txBox="1"/>
          <p:nvPr/>
        </p:nvSpPr>
        <p:spPr>
          <a:xfrm>
            <a:off x="5963122" y="3275307"/>
            <a:ext cx="1639677" cy="815608"/>
          </a:xfrm>
          <a:prstGeom prst="rect">
            <a:avLst/>
          </a:prstGeom>
          <a:noFill/>
        </p:spPr>
        <p:txBody>
          <a:bodyPr wrap="square" rtlCol="0">
            <a:spAutoFit/>
          </a:bodyPr>
          <a:lstStyle/>
          <a:p>
            <a:pPr algn="ctr">
              <a:spcAft>
                <a:spcPts val="600"/>
              </a:spcAft>
            </a:pPr>
            <a:r>
              <a:rPr lang="en-GB" sz="1300" b="1" dirty="0"/>
              <a:t>Anxiety disorder</a:t>
            </a:r>
          </a:p>
          <a:p>
            <a:pPr algn="ctr">
              <a:spcAft>
                <a:spcPts val="600"/>
              </a:spcAft>
            </a:pPr>
            <a:r>
              <a:rPr lang="en-GB" sz="1200" b="1" dirty="0"/>
              <a:t>0.2582 </a:t>
            </a:r>
            <a:r>
              <a:rPr lang="en-GB" sz="1200" dirty="0"/>
              <a:t>(−0.0898)</a:t>
            </a:r>
          </a:p>
          <a:p>
            <a:pPr algn="ctr">
              <a:spcAft>
                <a:spcPts val="600"/>
              </a:spcAft>
            </a:pPr>
            <a:r>
              <a:rPr lang="en-GB" sz="1200" dirty="0"/>
              <a:t>p=0.004</a:t>
            </a:r>
          </a:p>
        </p:txBody>
      </p:sp>
      <p:sp>
        <p:nvSpPr>
          <p:cNvPr id="41" name="TextBox 40">
            <a:extLst>
              <a:ext uri="{FF2B5EF4-FFF2-40B4-BE49-F238E27FC236}">
                <a16:creationId xmlns:a16="http://schemas.microsoft.com/office/drawing/2014/main" id="{E373FAC1-D93D-DF6D-480B-8B72BBB4C5F0}"/>
              </a:ext>
            </a:extLst>
          </p:cNvPr>
          <p:cNvSpPr txBox="1"/>
          <p:nvPr/>
        </p:nvSpPr>
        <p:spPr>
          <a:xfrm>
            <a:off x="5963122" y="4449517"/>
            <a:ext cx="1639677" cy="815608"/>
          </a:xfrm>
          <a:prstGeom prst="rect">
            <a:avLst/>
          </a:prstGeom>
          <a:noFill/>
        </p:spPr>
        <p:txBody>
          <a:bodyPr wrap="square" rtlCol="0">
            <a:spAutoFit/>
          </a:bodyPr>
          <a:lstStyle/>
          <a:p>
            <a:pPr algn="ctr">
              <a:spcAft>
                <a:spcPts val="600"/>
              </a:spcAft>
            </a:pPr>
            <a:r>
              <a:rPr lang="en-GB" sz="1300" b="1" dirty="0"/>
              <a:t>ASD</a:t>
            </a:r>
          </a:p>
          <a:p>
            <a:pPr algn="ctr">
              <a:spcAft>
                <a:spcPts val="600"/>
              </a:spcAft>
            </a:pPr>
            <a:r>
              <a:rPr lang="en-GB" sz="1200" b="1" dirty="0"/>
              <a:t>0.2082 </a:t>
            </a:r>
            <a:r>
              <a:rPr lang="en-GB" sz="1200" dirty="0"/>
              <a:t>(−0.0577)</a:t>
            </a:r>
          </a:p>
          <a:p>
            <a:pPr algn="ctr">
              <a:spcAft>
                <a:spcPts val="600"/>
              </a:spcAft>
            </a:pPr>
            <a:r>
              <a:rPr lang="en-GB" sz="1200" dirty="0"/>
              <a:t>p=0.0003</a:t>
            </a:r>
          </a:p>
        </p:txBody>
      </p:sp>
      <p:sp>
        <p:nvSpPr>
          <p:cNvPr id="42" name="TextBox 41">
            <a:extLst>
              <a:ext uri="{FF2B5EF4-FFF2-40B4-BE49-F238E27FC236}">
                <a16:creationId xmlns:a16="http://schemas.microsoft.com/office/drawing/2014/main" id="{1874192B-F3E0-9090-2ED9-EA094C4937DE}"/>
              </a:ext>
            </a:extLst>
          </p:cNvPr>
          <p:cNvSpPr txBox="1"/>
          <p:nvPr/>
        </p:nvSpPr>
        <p:spPr>
          <a:xfrm>
            <a:off x="8013358" y="4449517"/>
            <a:ext cx="1639677" cy="815608"/>
          </a:xfrm>
          <a:prstGeom prst="rect">
            <a:avLst/>
          </a:prstGeom>
          <a:noFill/>
        </p:spPr>
        <p:txBody>
          <a:bodyPr wrap="square" rtlCol="0">
            <a:spAutoFit/>
          </a:bodyPr>
          <a:lstStyle/>
          <a:p>
            <a:pPr algn="ctr">
              <a:spcAft>
                <a:spcPts val="600"/>
              </a:spcAft>
            </a:pPr>
            <a:r>
              <a:rPr lang="en-GB" sz="1300" b="1" dirty="0"/>
              <a:t>PTSD</a:t>
            </a:r>
          </a:p>
          <a:p>
            <a:pPr algn="ctr">
              <a:spcAft>
                <a:spcPts val="600"/>
              </a:spcAft>
            </a:pPr>
            <a:r>
              <a:rPr lang="en-GB" sz="1200" b="1" dirty="0"/>
              <a:t>0.1471 </a:t>
            </a:r>
            <a:r>
              <a:rPr lang="en-GB" sz="1200" dirty="0"/>
              <a:t>(−0.088)</a:t>
            </a:r>
          </a:p>
          <a:p>
            <a:pPr algn="ctr">
              <a:spcAft>
                <a:spcPts val="600"/>
              </a:spcAft>
            </a:pPr>
            <a:r>
              <a:rPr lang="en-GB" sz="1200" dirty="0"/>
              <a:t>p=0.0945</a:t>
            </a:r>
          </a:p>
        </p:txBody>
      </p:sp>
      <p:sp>
        <p:nvSpPr>
          <p:cNvPr id="43" name="TextBox 42">
            <a:extLst>
              <a:ext uri="{FF2B5EF4-FFF2-40B4-BE49-F238E27FC236}">
                <a16:creationId xmlns:a16="http://schemas.microsoft.com/office/drawing/2014/main" id="{6738B21D-BF59-9FD0-0AC6-13D71E5F3A70}"/>
              </a:ext>
            </a:extLst>
          </p:cNvPr>
          <p:cNvSpPr txBox="1"/>
          <p:nvPr/>
        </p:nvSpPr>
        <p:spPr>
          <a:xfrm>
            <a:off x="10124956" y="4449517"/>
            <a:ext cx="1797044" cy="815608"/>
          </a:xfrm>
          <a:prstGeom prst="rect">
            <a:avLst/>
          </a:prstGeom>
          <a:noFill/>
        </p:spPr>
        <p:txBody>
          <a:bodyPr wrap="square" rtlCol="0">
            <a:spAutoFit/>
          </a:bodyPr>
          <a:lstStyle/>
          <a:p>
            <a:pPr algn="ctr">
              <a:spcAft>
                <a:spcPts val="600"/>
              </a:spcAft>
            </a:pPr>
            <a:r>
              <a:rPr lang="en-GB" sz="1300" b="1" dirty="0"/>
              <a:t>Tourette syndrome</a:t>
            </a:r>
          </a:p>
          <a:p>
            <a:pPr algn="ctr">
              <a:spcAft>
                <a:spcPts val="600"/>
              </a:spcAft>
            </a:pPr>
            <a:r>
              <a:rPr lang="en-GB" sz="1200" b="1" dirty="0"/>
              <a:t>0.0627 </a:t>
            </a:r>
            <a:r>
              <a:rPr lang="en-GB" sz="1200" dirty="0"/>
              <a:t>(−0.0416)</a:t>
            </a:r>
          </a:p>
          <a:p>
            <a:pPr algn="ctr">
              <a:spcAft>
                <a:spcPts val="600"/>
              </a:spcAft>
            </a:pPr>
            <a:r>
              <a:rPr lang="en-GB" sz="1200" dirty="0"/>
              <a:t>p=0.1313</a:t>
            </a:r>
          </a:p>
        </p:txBody>
      </p:sp>
      <p:pic>
        <p:nvPicPr>
          <p:cNvPr id="45" name="Graphic 44" descr="Rain outline">
            <a:extLst>
              <a:ext uri="{FF2B5EF4-FFF2-40B4-BE49-F238E27FC236}">
                <a16:creationId xmlns:a16="http://schemas.microsoft.com/office/drawing/2014/main" id="{0E907501-3237-17B0-71E7-74B0D088DA7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25370" y="2269536"/>
            <a:ext cx="539365" cy="539365"/>
          </a:xfrm>
          <a:prstGeom prst="rect">
            <a:avLst/>
          </a:prstGeom>
        </p:spPr>
      </p:pic>
      <p:pic>
        <p:nvPicPr>
          <p:cNvPr id="47" name="Graphic 46" descr="Head with gears outline">
            <a:extLst>
              <a:ext uri="{FF2B5EF4-FFF2-40B4-BE49-F238E27FC236}">
                <a16:creationId xmlns:a16="http://schemas.microsoft.com/office/drawing/2014/main" id="{BFBC27AB-69FD-6E57-E66A-CA87D7CA0A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81342" y="2227780"/>
            <a:ext cx="618516" cy="618516"/>
          </a:xfrm>
          <a:prstGeom prst="rect">
            <a:avLst/>
          </a:prstGeom>
        </p:spPr>
      </p:pic>
      <p:pic>
        <p:nvPicPr>
          <p:cNvPr id="51" name="Graphic 50" descr="Artificial Intelligence outline">
            <a:extLst>
              <a:ext uri="{FF2B5EF4-FFF2-40B4-BE49-F238E27FC236}">
                <a16:creationId xmlns:a16="http://schemas.microsoft.com/office/drawing/2014/main" id="{5A3CA880-0B2C-4BD5-D9BE-51A92291AD7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590083" y="4564069"/>
            <a:ext cx="574881" cy="574881"/>
          </a:xfrm>
          <a:prstGeom prst="rect">
            <a:avLst/>
          </a:prstGeom>
        </p:spPr>
      </p:pic>
      <p:pic>
        <p:nvPicPr>
          <p:cNvPr id="53" name="Graphic 52" descr="Table setting outline">
            <a:extLst>
              <a:ext uri="{FF2B5EF4-FFF2-40B4-BE49-F238E27FC236}">
                <a16:creationId xmlns:a16="http://schemas.microsoft.com/office/drawing/2014/main" id="{0AC2A8B9-D950-0EA8-9DF2-323E34696D4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584895" y="3362896"/>
            <a:ext cx="600874" cy="600874"/>
          </a:xfrm>
          <a:prstGeom prst="rect">
            <a:avLst/>
          </a:prstGeom>
        </p:spPr>
      </p:pic>
      <p:pic>
        <p:nvPicPr>
          <p:cNvPr id="55" name="Graphic 54" descr="Puzzle pieces outline">
            <a:extLst>
              <a:ext uri="{FF2B5EF4-FFF2-40B4-BE49-F238E27FC236}">
                <a16:creationId xmlns:a16="http://schemas.microsoft.com/office/drawing/2014/main" id="{04049012-C81D-F9E4-132C-3CF07E3154C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549250" y="4551751"/>
            <a:ext cx="525467" cy="525467"/>
          </a:xfrm>
          <a:prstGeom prst="rect">
            <a:avLst/>
          </a:prstGeom>
        </p:spPr>
      </p:pic>
      <p:grpSp>
        <p:nvGrpSpPr>
          <p:cNvPr id="58" name="Group 57">
            <a:extLst>
              <a:ext uri="{FF2B5EF4-FFF2-40B4-BE49-F238E27FC236}">
                <a16:creationId xmlns:a16="http://schemas.microsoft.com/office/drawing/2014/main" id="{B08A99C8-02A3-8339-ACEC-1EBBA3EDF444}"/>
              </a:ext>
            </a:extLst>
          </p:cNvPr>
          <p:cNvGrpSpPr/>
          <p:nvPr/>
        </p:nvGrpSpPr>
        <p:grpSpPr>
          <a:xfrm>
            <a:off x="5531415" y="3399592"/>
            <a:ext cx="576778" cy="596724"/>
            <a:chOff x="5949946" y="5229819"/>
            <a:chExt cx="914400" cy="914400"/>
          </a:xfrm>
        </p:grpSpPr>
        <p:pic>
          <p:nvPicPr>
            <p:cNvPr id="49" name="Graphic 48" descr="Head with gears outline">
              <a:extLst>
                <a:ext uri="{FF2B5EF4-FFF2-40B4-BE49-F238E27FC236}">
                  <a16:creationId xmlns:a16="http://schemas.microsoft.com/office/drawing/2014/main" id="{AF177685-5C55-DD30-0C59-82D01521BEF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49946" y="5229819"/>
              <a:ext cx="914400" cy="914400"/>
            </a:xfrm>
            <a:prstGeom prst="rect">
              <a:avLst/>
            </a:prstGeom>
          </p:spPr>
        </p:pic>
        <p:sp>
          <p:nvSpPr>
            <p:cNvPr id="56" name="Oval 55">
              <a:extLst>
                <a:ext uri="{FF2B5EF4-FFF2-40B4-BE49-F238E27FC236}">
                  <a16:creationId xmlns:a16="http://schemas.microsoft.com/office/drawing/2014/main" id="{E56FF1DD-1CF5-BD29-06C8-3E1D185AFCBD}"/>
                </a:ext>
              </a:extLst>
            </p:cNvPr>
            <p:cNvSpPr/>
            <p:nvPr/>
          </p:nvSpPr>
          <p:spPr>
            <a:xfrm>
              <a:off x="6124979" y="5313500"/>
              <a:ext cx="477840" cy="50109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Freeform: Shape 56">
              <a:extLst>
                <a:ext uri="{FF2B5EF4-FFF2-40B4-BE49-F238E27FC236}">
                  <a16:creationId xmlns:a16="http://schemas.microsoft.com/office/drawing/2014/main" id="{66043E82-2353-E5FE-7F3F-F699B51785AA}"/>
                </a:ext>
              </a:extLst>
            </p:cNvPr>
            <p:cNvSpPr/>
            <p:nvPr/>
          </p:nvSpPr>
          <p:spPr>
            <a:xfrm>
              <a:off x="6185963" y="5433844"/>
              <a:ext cx="279706" cy="243812"/>
            </a:xfrm>
            <a:custGeom>
              <a:avLst/>
              <a:gdLst>
                <a:gd name="csX0" fmla="*/ 159493 w 396085"/>
                <a:gd name="csY0" fmla="*/ 265814 h 525739"/>
                <a:gd name="csX1" fmla="*/ 265818 w 396085"/>
                <a:gd name="csY1" fmla="*/ 191386 h 525739"/>
                <a:gd name="csX2" fmla="*/ 297716 w 396085"/>
                <a:gd name="csY2" fmla="*/ 202019 h 525739"/>
                <a:gd name="csX3" fmla="*/ 308349 w 396085"/>
                <a:gd name="csY3" fmla="*/ 350875 h 525739"/>
                <a:gd name="csX4" fmla="*/ 170125 w 396085"/>
                <a:gd name="csY4" fmla="*/ 329610 h 525739"/>
                <a:gd name="csX5" fmla="*/ 180758 w 396085"/>
                <a:gd name="csY5" fmla="*/ 191386 h 525739"/>
                <a:gd name="csX6" fmla="*/ 287083 w 396085"/>
                <a:gd name="csY6" fmla="*/ 233917 h 525739"/>
                <a:gd name="csX7" fmla="*/ 340246 w 396085"/>
                <a:gd name="csY7" fmla="*/ 361507 h 525739"/>
                <a:gd name="csX8" fmla="*/ 159493 w 396085"/>
                <a:gd name="csY8" fmla="*/ 435935 h 525739"/>
                <a:gd name="csX9" fmla="*/ 180758 w 396085"/>
                <a:gd name="csY9" fmla="*/ 318977 h 525739"/>
                <a:gd name="csX10" fmla="*/ 202023 w 396085"/>
                <a:gd name="csY10" fmla="*/ 287080 h 525739"/>
                <a:gd name="csX11" fmla="*/ 318981 w 396085"/>
                <a:gd name="csY11" fmla="*/ 159489 h 525739"/>
                <a:gd name="csX12" fmla="*/ 308349 w 396085"/>
                <a:gd name="csY12" fmla="*/ 21266 h 525739"/>
                <a:gd name="csX13" fmla="*/ 265818 w 396085"/>
                <a:gd name="csY13" fmla="*/ 0 h 525739"/>
                <a:gd name="csX14" fmla="*/ 31902 w 396085"/>
                <a:gd name="csY14" fmla="*/ 74428 h 525739"/>
                <a:gd name="csX15" fmla="*/ 42535 w 396085"/>
                <a:gd name="csY15" fmla="*/ 297712 h 525739"/>
                <a:gd name="csX16" fmla="*/ 170125 w 396085"/>
                <a:gd name="csY16" fmla="*/ 318977 h 525739"/>
                <a:gd name="csX17" fmla="*/ 361511 w 396085"/>
                <a:gd name="csY17" fmla="*/ 372140 h 525739"/>
                <a:gd name="csX18" fmla="*/ 308349 w 396085"/>
                <a:gd name="csY18" fmla="*/ 499731 h 525739"/>
                <a:gd name="csX19" fmla="*/ 138228 w 396085"/>
                <a:gd name="csY19" fmla="*/ 393405 h 525739"/>
                <a:gd name="csX20" fmla="*/ 180758 w 396085"/>
                <a:gd name="csY20" fmla="*/ 265814 h 525739"/>
                <a:gd name="csX21" fmla="*/ 361511 w 396085"/>
                <a:gd name="csY21" fmla="*/ 255182 h 525739"/>
                <a:gd name="csX22" fmla="*/ 265818 w 396085"/>
                <a:gd name="csY22" fmla="*/ 42531 h 525739"/>
                <a:gd name="csX23" fmla="*/ 202023 w 396085"/>
                <a:gd name="csY23" fmla="*/ 116959 h 525739"/>
                <a:gd name="csX24" fmla="*/ 191390 w 396085"/>
                <a:gd name="csY24" fmla="*/ 265814 h 525739"/>
                <a:gd name="csX25" fmla="*/ 212656 w 396085"/>
                <a:gd name="csY25" fmla="*/ 287080 h 525739"/>
                <a:gd name="csX26" fmla="*/ 223288 w 396085"/>
                <a:gd name="csY26" fmla="*/ 308345 h 5257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96085" h="525739">
                  <a:moveTo>
                    <a:pt x="159493" y="265814"/>
                  </a:moveTo>
                  <a:cubicBezTo>
                    <a:pt x="194608" y="230700"/>
                    <a:pt x="213411" y="197937"/>
                    <a:pt x="265818" y="191386"/>
                  </a:cubicBezTo>
                  <a:cubicBezTo>
                    <a:pt x="276939" y="189996"/>
                    <a:pt x="287083" y="198475"/>
                    <a:pt x="297716" y="202019"/>
                  </a:cubicBezTo>
                  <a:cubicBezTo>
                    <a:pt x="309433" y="231313"/>
                    <a:pt x="357186" y="326457"/>
                    <a:pt x="308349" y="350875"/>
                  </a:cubicBezTo>
                  <a:cubicBezTo>
                    <a:pt x="266654" y="371723"/>
                    <a:pt x="216200" y="336698"/>
                    <a:pt x="170125" y="329610"/>
                  </a:cubicBezTo>
                  <a:cubicBezTo>
                    <a:pt x="173669" y="283535"/>
                    <a:pt x="144993" y="220648"/>
                    <a:pt x="180758" y="191386"/>
                  </a:cubicBezTo>
                  <a:cubicBezTo>
                    <a:pt x="210301" y="167214"/>
                    <a:pt x="256827" y="210643"/>
                    <a:pt x="287083" y="233917"/>
                  </a:cubicBezTo>
                  <a:cubicBezTo>
                    <a:pt x="305876" y="248374"/>
                    <a:pt x="333269" y="340576"/>
                    <a:pt x="340246" y="361507"/>
                  </a:cubicBezTo>
                  <a:cubicBezTo>
                    <a:pt x="319523" y="396045"/>
                    <a:pt x="253889" y="582773"/>
                    <a:pt x="159493" y="435935"/>
                  </a:cubicBezTo>
                  <a:cubicBezTo>
                    <a:pt x="138065" y="402603"/>
                    <a:pt x="169872" y="357078"/>
                    <a:pt x="180758" y="318977"/>
                  </a:cubicBezTo>
                  <a:cubicBezTo>
                    <a:pt x="184269" y="306690"/>
                    <a:pt x="193427" y="296535"/>
                    <a:pt x="202023" y="287080"/>
                  </a:cubicBezTo>
                  <a:cubicBezTo>
                    <a:pt x="341440" y="133721"/>
                    <a:pt x="244539" y="258743"/>
                    <a:pt x="318981" y="159489"/>
                  </a:cubicBezTo>
                  <a:cubicBezTo>
                    <a:pt x="326257" y="108561"/>
                    <a:pt x="343377" y="67970"/>
                    <a:pt x="308349" y="21266"/>
                  </a:cubicBezTo>
                  <a:cubicBezTo>
                    <a:pt x="298839" y="8586"/>
                    <a:pt x="279995" y="7089"/>
                    <a:pt x="265818" y="0"/>
                  </a:cubicBezTo>
                  <a:cubicBezTo>
                    <a:pt x="187846" y="24809"/>
                    <a:pt x="103294" y="34449"/>
                    <a:pt x="31902" y="74428"/>
                  </a:cubicBezTo>
                  <a:cubicBezTo>
                    <a:pt x="-37826" y="113476"/>
                    <a:pt x="26050" y="281227"/>
                    <a:pt x="42535" y="297712"/>
                  </a:cubicBezTo>
                  <a:cubicBezTo>
                    <a:pt x="73023" y="328200"/>
                    <a:pt x="128136" y="309180"/>
                    <a:pt x="170125" y="318977"/>
                  </a:cubicBezTo>
                  <a:cubicBezTo>
                    <a:pt x="234604" y="334022"/>
                    <a:pt x="297716" y="354419"/>
                    <a:pt x="361511" y="372140"/>
                  </a:cubicBezTo>
                  <a:cubicBezTo>
                    <a:pt x="343790" y="414670"/>
                    <a:pt x="350365" y="480824"/>
                    <a:pt x="308349" y="499731"/>
                  </a:cubicBezTo>
                  <a:cubicBezTo>
                    <a:pt x="140344" y="575333"/>
                    <a:pt x="149104" y="469540"/>
                    <a:pt x="138228" y="393405"/>
                  </a:cubicBezTo>
                  <a:cubicBezTo>
                    <a:pt x="152405" y="350875"/>
                    <a:pt x="142640" y="289411"/>
                    <a:pt x="180758" y="265814"/>
                  </a:cubicBezTo>
                  <a:cubicBezTo>
                    <a:pt x="232076" y="234046"/>
                    <a:pt x="317480" y="296461"/>
                    <a:pt x="361511" y="255182"/>
                  </a:cubicBezTo>
                  <a:cubicBezTo>
                    <a:pt x="464824" y="158326"/>
                    <a:pt x="307693" y="73937"/>
                    <a:pt x="265818" y="42531"/>
                  </a:cubicBezTo>
                  <a:cubicBezTo>
                    <a:pt x="244553" y="67340"/>
                    <a:pt x="218235" y="88589"/>
                    <a:pt x="202023" y="116959"/>
                  </a:cubicBezTo>
                  <a:cubicBezTo>
                    <a:pt x="175885" y="162701"/>
                    <a:pt x="175155" y="217110"/>
                    <a:pt x="191390" y="265814"/>
                  </a:cubicBezTo>
                  <a:cubicBezTo>
                    <a:pt x="194560" y="275324"/>
                    <a:pt x="206641" y="279060"/>
                    <a:pt x="212656" y="287080"/>
                  </a:cubicBezTo>
                  <a:cubicBezTo>
                    <a:pt x="217411" y="293420"/>
                    <a:pt x="219744" y="301257"/>
                    <a:pt x="223288" y="30834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4" name="Group 63">
            <a:extLst>
              <a:ext uri="{FF2B5EF4-FFF2-40B4-BE49-F238E27FC236}">
                <a16:creationId xmlns:a16="http://schemas.microsoft.com/office/drawing/2014/main" id="{54B496FD-6BF2-BE00-D5E8-F61296B12125}"/>
              </a:ext>
            </a:extLst>
          </p:cNvPr>
          <p:cNvGrpSpPr/>
          <p:nvPr/>
        </p:nvGrpSpPr>
        <p:grpSpPr>
          <a:xfrm>
            <a:off x="7619319" y="4542226"/>
            <a:ext cx="576778" cy="596724"/>
            <a:chOff x="5949946" y="5229819"/>
            <a:chExt cx="914400" cy="914400"/>
          </a:xfrm>
        </p:grpSpPr>
        <p:pic>
          <p:nvPicPr>
            <p:cNvPr id="65" name="Graphic 64" descr="Head with gears outline">
              <a:extLst>
                <a:ext uri="{FF2B5EF4-FFF2-40B4-BE49-F238E27FC236}">
                  <a16:creationId xmlns:a16="http://schemas.microsoft.com/office/drawing/2014/main" id="{20DAB748-4AD7-726F-F097-877B2A160FA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49946" y="5229819"/>
              <a:ext cx="914400" cy="914400"/>
            </a:xfrm>
            <a:prstGeom prst="rect">
              <a:avLst/>
            </a:prstGeom>
          </p:spPr>
        </p:pic>
        <p:sp>
          <p:nvSpPr>
            <p:cNvPr id="66" name="Oval 65">
              <a:extLst>
                <a:ext uri="{FF2B5EF4-FFF2-40B4-BE49-F238E27FC236}">
                  <a16:creationId xmlns:a16="http://schemas.microsoft.com/office/drawing/2014/main" id="{BAB28CC5-02D4-441B-3A1C-B02F3C3EDAFF}"/>
                </a:ext>
              </a:extLst>
            </p:cNvPr>
            <p:cNvSpPr/>
            <p:nvPr/>
          </p:nvSpPr>
          <p:spPr>
            <a:xfrm>
              <a:off x="6124979" y="5313500"/>
              <a:ext cx="477840" cy="50109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9" name="Graphic 68" descr="Lightning outline">
            <a:extLst>
              <a:ext uri="{FF2B5EF4-FFF2-40B4-BE49-F238E27FC236}">
                <a16:creationId xmlns:a16="http://schemas.microsoft.com/office/drawing/2014/main" id="{6095D1B1-5297-BA00-3E92-A37034799E9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706511" y="4551751"/>
            <a:ext cx="362487" cy="362487"/>
          </a:xfrm>
          <a:prstGeom prst="rect">
            <a:avLst/>
          </a:prstGeom>
        </p:spPr>
      </p:pic>
      <p:grpSp>
        <p:nvGrpSpPr>
          <p:cNvPr id="80" name="Group 79">
            <a:extLst>
              <a:ext uri="{FF2B5EF4-FFF2-40B4-BE49-F238E27FC236}">
                <a16:creationId xmlns:a16="http://schemas.microsoft.com/office/drawing/2014/main" id="{F273E935-5FCE-4C03-FE5E-3B17DC5AC157}"/>
              </a:ext>
            </a:extLst>
          </p:cNvPr>
          <p:cNvGrpSpPr/>
          <p:nvPr/>
        </p:nvGrpSpPr>
        <p:grpSpPr>
          <a:xfrm>
            <a:off x="7484131" y="3357956"/>
            <a:ext cx="626648" cy="619200"/>
            <a:chOff x="8219014" y="5510482"/>
            <a:chExt cx="626648" cy="619200"/>
          </a:xfrm>
        </p:grpSpPr>
        <p:pic>
          <p:nvPicPr>
            <p:cNvPr id="76" name="Graphic 75" descr="Dance outline">
              <a:extLst>
                <a:ext uri="{FF2B5EF4-FFF2-40B4-BE49-F238E27FC236}">
                  <a16:creationId xmlns:a16="http://schemas.microsoft.com/office/drawing/2014/main" id="{53681954-2C35-9831-554C-A6751CB891B9}"/>
                </a:ext>
              </a:extLst>
            </p:cNvPr>
            <p:cNvPicPr>
              <a:picLocks noChangeAspect="1"/>
            </p:cNvPicPr>
            <p:nvPr/>
          </p:nvPicPr>
          <p:blipFill>
            <a:blip>
              <a:extLst>
                <a:ext uri="{96DAC541-7B7A-43D3-8B79-37D633B846F1}">
                  <asvg:svgBlip xmlns:asvg="http://schemas.microsoft.com/office/drawing/2016/SVG/main" r:embed="rId11"/>
                </a:ext>
              </a:extLst>
            </a:blip>
            <a:srcRect r="43578"/>
            <a:stretch>
              <a:fillRect/>
            </a:stretch>
          </p:blipFill>
          <p:spPr>
            <a:xfrm>
              <a:off x="8470509" y="5510482"/>
              <a:ext cx="349366" cy="619200"/>
            </a:xfrm>
            <a:prstGeom prst="rect">
              <a:avLst/>
            </a:prstGeom>
          </p:spPr>
        </p:pic>
        <p:pic>
          <p:nvPicPr>
            <p:cNvPr id="78" name="Graphic 77" descr="Wireless outline">
              <a:extLst>
                <a:ext uri="{FF2B5EF4-FFF2-40B4-BE49-F238E27FC236}">
                  <a16:creationId xmlns:a16="http://schemas.microsoft.com/office/drawing/2014/main" id="{2DD94220-4A75-1D12-A2A6-B2E100FAC5AB}"/>
                </a:ext>
              </a:extLst>
            </p:cNvPr>
            <p:cNvPicPr>
              <a:picLocks noChangeAspect="1"/>
            </p:cNvPicPr>
            <p:nvPr/>
          </p:nvPicPr>
          <p:blipFill>
            <a:blip>
              <a:extLst>
                <a:ext uri="{96DAC541-7B7A-43D3-8B79-37D633B846F1}">
                  <asvg:svgBlip xmlns:asvg="http://schemas.microsoft.com/office/drawing/2016/SVG/main" r:embed="rId12"/>
                </a:ext>
              </a:extLst>
            </a:blip>
            <a:srcRect r="29902" b="36048"/>
            <a:stretch>
              <a:fillRect/>
            </a:stretch>
          </p:blipFill>
          <p:spPr>
            <a:xfrm rot="20532664">
              <a:off x="8219014" y="5548008"/>
              <a:ext cx="257821" cy="235217"/>
            </a:xfrm>
            <a:prstGeom prst="rect">
              <a:avLst/>
            </a:prstGeom>
          </p:spPr>
        </p:pic>
        <p:sp>
          <p:nvSpPr>
            <p:cNvPr id="79" name="Rectangle 78">
              <a:extLst>
                <a:ext uri="{FF2B5EF4-FFF2-40B4-BE49-F238E27FC236}">
                  <a16:creationId xmlns:a16="http://schemas.microsoft.com/office/drawing/2014/main" id="{08E093D0-595F-FF46-97CF-BB258EFC7DBD}"/>
                </a:ext>
              </a:extLst>
            </p:cNvPr>
            <p:cNvSpPr/>
            <p:nvPr/>
          </p:nvSpPr>
          <p:spPr>
            <a:xfrm>
              <a:off x="8730727" y="5715325"/>
              <a:ext cx="114935" cy="580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ustDataLst>
      <p:tags r:id="rId1"/>
    </p:custDataLst>
    <p:extLst>
      <p:ext uri="{BB962C8B-B14F-4D97-AF65-F5344CB8AC3E}">
        <p14:creationId xmlns:p14="http://schemas.microsoft.com/office/powerpoint/2010/main" val="10238151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AE9F05-DA2D-4B16-9965-37043D7D9979}">
  <ds:schemaRefs>
    <ds:schemaRef ds:uri="28627d7c-4416-4bc1-86cf-ca6c3a42a8f2"/>
    <ds:schemaRef ds:uri="http://purl.org/dc/terms/"/>
    <ds:schemaRef ds:uri="http://purl.org/dc/dcmitype/"/>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08562aa6-c0ad-4fb9-8a82-15409d3a28b4"/>
    <ds:schemaRef ds:uri="http://purl.org/dc/elements/1.1/"/>
  </ds:schemaRefs>
</ds:datastoreItem>
</file>

<file path=customXml/itemProps2.xml><?xml version="1.0" encoding="utf-8"?>
<ds:datastoreItem xmlns:ds="http://schemas.openxmlformats.org/officeDocument/2006/customXml" ds:itemID="{1179A87D-6E65-4547-B410-F385D8934DBD}">
  <ds:schemaRefs>
    <ds:schemaRef ds:uri="http://schemas.microsoft.com/sharepoint/v3/contenttype/forms"/>
  </ds:schemaRefs>
</ds:datastoreItem>
</file>

<file path=customXml/itemProps3.xml><?xml version="1.0" encoding="utf-8"?>
<ds:datastoreItem xmlns:ds="http://schemas.openxmlformats.org/officeDocument/2006/customXml" ds:itemID="{DA27838A-643E-4673-9B73-4C66BBD216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99</TotalTime>
  <Words>378</Words>
  <Application>Microsoft Office PowerPoint</Application>
  <PresentationFormat>Widescreen</PresentationFormat>
  <Paragraphs>42</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Neurotorium - PowerPoint-Skabelon - 2022-01-28</vt:lpstr>
      <vt:lpstr>Schizophrenia’s hidden genetic relationships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80</cp:revision>
  <dcterms:created xsi:type="dcterms:W3CDTF">2026-02-02T13:01:55Z</dcterms:created>
  <dcterms:modified xsi:type="dcterms:W3CDTF">2026-06-04T07:12:07Z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