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7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1092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4011-A5F3-49CB-BEA4-C13F35C42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F4959-D970-77F2-F023-0CF6360F4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CF4B5-BFB1-B803-FE90-3671E6469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Krebs MD,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Themudo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Benros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ME, et al. Associations between patterns in comorbid diagnostic trajectories of individuals with schizophrenia and etiological factors. Nat Commun 2021; 12: 6617. 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52CB2-167E-17C6-107F-B4AFB4D385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21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08A0E-A3C5-AFC9-2F02-CB050D71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Content Placeholder 11" hidden="1">
            <a:extLst>
              <a:ext uri="{FF2B5EF4-FFF2-40B4-BE49-F238E27FC236}">
                <a16:creationId xmlns:a16="http://schemas.microsoft.com/office/drawing/2014/main" id="{9D373494-70D7-3951-0E0C-85720D8477F5}"/>
              </a:ext>
            </a:extLst>
          </p:cNvPr>
          <p:cNvPicPr>
            <a:picLocks/>
          </p:cNvPicPr>
          <p:nvPr/>
        </p:nvPicPr>
        <p:blipFill>
          <a:blip r:embed="rId4"/>
          <a:srcRect t="2309"/>
          <a:stretch>
            <a:fillRect/>
          </a:stretch>
        </p:blipFill>
        <p:spPr>
          <a:xfrm>
            <a:off x="5931694" y="1476985"/>
            <a:ext cx="7070798" cy="4215600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561BD9-F85F-7C05-23DF-31A8C612AB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wrap="square">
            <a:normAutofit/>
          </a:bodyPr>
          <a:lstStyle/>
          <a:p>
            <a:r>
              <a:rPr lang="en-GB"/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6DF444-1AEC-5CED-5198-278974B5A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Incidence and timing of psychiatric comorbidities in schizophrenia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8FB8B60-FBE8-F4D0-284D-BB0755765C9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>
            <a:normAutofit/>
          </a:bodyPr>
          <a:lstStyle/>
          <a:p>
            <a:r>
              <a:rPr lang="en-US" dirty="0"/>
              <a:t>By age 30, individuals with schizophrenia showed </a:t>
            </a:r>
            <a:r>
              <a:rPr lang="en-US" b="1" dirty="0"/>
              <a:t>substantially higher cumulative incidence across eight comorbid psychiatric disorder categories </a:t>
            </a:r>
            <a:r>
              <a:rPr lang="en-US" dirty="0"/>
              <a:t>compared with population controls</a:t>
            </a:r>
          </a:p>
          <a:p>
            <a:r>
              <a:rPr lang="en-GB" b="1" dirty="0"/>
              <a:t>82%</a:t>
            </a:r>
            <a:r>
              <a:rPr lang="en-GB" dirty="0"/>
              <a:t> of individuals with schizophrenia had </a:t>
            </a:r>
            <a:r>
              <a:rPr lang="en-GB" b="1" dirty="0">
                <a:solidFill>
                  <a:schemeClr val="tx1"/>
                </a:solidFill>
              </a:rPr>
              <a:t>at least one additional psychiatric diagnosis </a:t>
            </a:r>
            <a:r>
              <a:rPr lang="en-US" b="1" dirty="0">
                <a:solidFill>
                  <a:schemeClr val="tx1"/>
                </a:solidFill>
              </a:rPr>
              <a:t>prior to, </a:t>
            </a:r>
            <a:r>
              <a:rPr lang="en-US" b="1" dirty="0"/>
              <a:t>concurrent with, or following their schizophrenia diagnosis</a:t>
            </a:r>
          </a:p>
          <a:p>
            <a:r>
              <a:rPr lang="en-GB" b="1" dirty="0"/>
              <a:t>70% </a:t>
            </a:r>
            <a:r>
              <a:rPr lang="en-GB" dirty="0"/>
              <a:t>had already received another psychiatric diagnosis </a:t>
            </a:r>
            <a:r>
              <a:rPr lang="en-GB" b="1" dirty="0"/>
              <a:t>before their schizophrenia diagnosis</a:t>
            </a:r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D60060-B335-24EF-A186-89F3C30073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6683259" cy="619200"/>
          </a:xfrm>
        </p:spPr>
        <p:txBody>
          <a:bodyPr anchor="b">
            <a:noAutofit/>
          </a:bodyPr>
          <a:lstStyle/>
          <a:p>
            <a:pPr marL="0" indent="0" algn="l" rtl="0" eaLnBrk="1" latinLnBrk="0" hangingPunct="1">
              <a:buNone/>
            </a:pPr>
            <a:r>
              <a:rPr lang="en-US" sz="950" dirty="0">
                <a:effectLst/>
                <a:latin typeface="Arial" panose="020B0604020202020204" pitchFamily="34" charset="0"/>
              </a:rPr>
              <a:t>Data are from the Danish national patient registers, including individuals born between 1981 and 2002 diagnosed with </a:t>
            </a:r>
            <a:br>
              <a:rPr lang="en-US" sz="950" dirty="0">
                <a:effectLst/>
                <a:latin typeface="Arial" panose="020B0604020202020204" pitchFamily="34" charset="0"/>
              </a:rPr>
            </a:br>
            <a:r>
              <a:rPr lang="en-US" sz="950" dirty="0">
                <a:effectLst/>
                <a:latin typeface="Arial" panose="020B0604020202020204" pitchFamily="34" charset="0"/>
              </a:rPr>
              <a:t>schizophrenia (ICD‑10 F20.0–F20.9; n=5,432) and matched population controls (n=10,864), followed until 31 December 2016</a:t>
            </a:r>
            <a:endParaRPr lang="en-GB" sz="950" strike="sngStrike" dirty="0">
              <a:effectLst/>
              <a:latin typeface="Arial" panose="020B0604020202020204" pitchFamily="34" charset="0"/>
            </a:endParaRPr>
          </a:p>
          <a:p>
            <a:pPr marL="0" indent="0" algn="l" rtl="0" eaLnBrk="1" latinLnBrk="0" hangingPunct="1">
              <a:buNone/>
            </a:pPr>
            <a:r>
              <a:rPr lang="en-GB" sz="950" baseline="30000" dirty="0" err="1">
                <a:effectLst/>
                <a:latin typeface="Arial" panose="020B0604020202020204" pitchFamily="34" charset="0"/>
              </a:rPr>
              <a:t>a</a:t>
            </a:r>
            <a:r>
              <a:rPr lang="en-GB" dirty="0" err="1"/>
              <a:t>E</a:t>
            </a:r>
            <a:r>
              <a:rPr lang="en-GB" sz="950" dirty="0" err="1">
                <a:effectLst/>
                <a:latin typeface="Arial" panose="020B0604020202020204" pitchFamily="34" charset="0"/>
              </a:rPr>
              <a:t>rror</a:t>
            </a:r>
            <a:r>
              <a:rPr lang="en-GB" sz="950" dirty="0">
                <a:effectLst/>
                <a:latin typeface="Arial" panose="020B0604020202020204" pitchFamily="34" charset="0"/>
              </a:rPr>
              <a:t> bars show 95% confidence intervals</a:t>
            </a:r>
          </a:p>
          <a:p>
            <a:r>
              <a:rPr lang="en-US" dirty="0" err="1"/>
              <a:t>Disab</a:t>
            </a:r>
            <a:r>
              <a:rPr lang="en-US" dirty="0"/>
              <a:t>.=disability; </a:t>
            </a:r>
            <a:r>
              <a:rPr lang="en-US" dirty="0" err="1"/>
              <a:t>Disord</a:t>
            </a:r>
            <a:r>
              <a:rPr lang="en-US" dirty="0"/>
              <a:t>.=disorder; Intell.=intellectual</a:t>
            </a:r>
            <a:endParaRPr lang="en-GB" sz="950" dirty="0">
              <a:effectLst/>
              <a:latin typeface="Arial" panose="020B0604020202020204" pitchFamily="34" charset="0"/>
            </a:endParaRPr>
          </a:p>
          <a:p>
            <a:pPr marL="0" indent="0" algn="l" rtl="0" eaLnBrk="1" latinLnBrk="0" hangingPunct="1">
              <a:buNone/>
            </a:pPr>
            <a:r>
              <a:rPr lang="en-GB" sz="950" dirty="0">
                <a:effectLst/>
                <a:latin typeface="Arial" panose="020B0604020202020204" pitchFamily="34" charset="0"/>
              </a:rPr>
              <a:t>Krebs et al. Nat Commun 2021;12:6617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504FB-9133-EFDE-23CE-B1D31CC8C51C}"/>
              </a:ext>
            </a:extLst>
          </p:cNvPr>
          <p:cNvSpPr txBox="1"/>
          <p:nvPr/>
        </p:nvSpPr>
        <p:spPr>
          <a:xfrm>
            <a:off x="6629399" y="1263600"/>
            <a:ext cx="502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3F1A01"/>
                </a:solidFill>
                <a:effectLst/>
                <a:latin typeface="Arial" panose="020B0604020202020204" pitchFamily="34" charset="0"/>
              </a:rPr>
              <a:t>Cumulative incidence at age 30 of comorbid </a:t>
            </a:r>
            <a:r>
              <a:rPr lang="en-US" sz="1400" b="1" dirty="0">
                <a:solidFill>
                  <a:srgbClr val="3F1A01"/>
                </a:solidFill>
                <a:latin typeface="Arial" panose="020B0604020202020204" pitchFamily="34" charset="0"/>
              </a:rPr>
              <a:t>p</a:t>
            </a:r>
            <a:r>
              <a:rPr lang="en-US" sz="1400" b="1" dirty="0">
                <a:solidFill>
                  <a:srgbClr val="3F1A01"/>
                </a:solidFill>
                <a:effectLst/>
                <a:latin typeface="Arial" panose="020B0604020202020204" pitchFamily="34" charset="0"/>
              </a:rPr>
              <a:t>sychiatric </a:t>
            </a:r>
            <a:r>
              <a:rPr lang="en-US" sz="1400" b="1" dirty="0">
                <a:solidFill>
                  <a:srgbClr val="3F1A01"/>
                </a:solidFill>
                <a:latin typeface="Arial" panose="020B0604020202020204" pitchFamily="34" charset="0"/>
              </a:rPr>
              <a:t>disorders before and after</a:t>
            </a:r>
            <a:r>
              <a:rPr lang="en-US" sz="1400" b="1" dirty="0">
                <a:solidFill>
                  <a:srgbClr val="3F1A01"/>
                </a:solidFill>
                <a:effectLst/>
                <a:latin typeface="Arial" panose="020B0604020202020204" pitchFamily="34" charset="0"/>
              </a:rPr>
              <a:t> schizophrenia </a:t>
            </a:r>
            <a:r>
              <a:rPr lang="en-US" sz="1400" b="1" dirty="0" err="1">
                <a:solidFill>
                  <a:srgbClr val="3F1A01"/>
                </a:solidFill>
                <a:effectLst/>
                <a:latin typeface="Arial" panose="020B0604020202020204" pitchFamily="34" charset="0"/>
              </a:rPr>
              <a:t>diagnosis</a:t>
            </a:r>
            <a:r>
              <a:rPr lang="en-US" sz="1400" b="1" baseline="30000" dirty="0" err="1">
                <a:solidFill>
                  <a:srgbClr val="3F1A01"/>
                </a:solidFill>
                <a:effectLst/>
                <a:latin typeface="Arial" panose="020B0604020202020204" pitchFamily="34" charset="0"/>
              </a:rPr>
              <a:t>a</a:t>
            </a:r>
            <a:endParaRPr lang="en-GB" sz="1400" b="1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22752C28-4770-6119-B97E-01E57E942C19}"/>
              </a:ext>
            </a:extLst>
          </p:cNvPr>
          <p:cNvSpPr txBox="1"/>
          <p:nvPr/>
        </p:nvSpPr>
        <p:spPr>
          <a:xfrm>
            <a:off x="7301386" y="5973191"/>
            <a:ext cx="4394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This work is adapted from ‘</a:t>
            </a:r>
            <a:r>
              <a:rPr lang="en-US" sz="800" dirty="0">
                <a:solidFill>
                  <a:srgbClr val="3F1A01"/>
                </a:solidFill>
              </a:rPr>
              <a:t>Associations between patterns in comorbid diagnostic trajectories of individuals with schizophrenia and etiological factors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' by Krebs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et al. Nat Commun 2021, used under CC-BY 4.0. This work is licensed under Creative Commons license CC-BY-SA by The Lundbeck Foundation.</a:t>
            </a:r>
            <a:endParaRPr lang="en-GB" sz="800" dirty="0">
              <a:solidFill>
                <a:srgbClr val="3F1A0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A8A540-EFCA-FC3F-83D2-C0E9A16784F0}"/>
              </a:ext>
            </a:extLst>
          </p:cNvPr>
          <p:cNvGrpSpPr/>
          <p:nvPr/>
        </p:nvGrpSpPr>
        <p:grpSpPr>
          <a:xfrm>
            <a:off x="7645126" y="5733762"/>
            <a:ext cx="3007773" cy="225053"/>
            <a:chOff x="8131903" y="5719473"/>
            <a:chExt cx="3007773" cy="225053"/>
          </a:xfrm>
        </p:grpSpPr>
        <p:sp>
          <p:nvSpPr>
            <p:cNvPr id="80" name="Rectangle 10">
              <a:extLst>
                <a:ext uri="{FF2B5EF4-FFF2-40B4-BE49-F238E27FC236}">
                  <a16:creationId xmlns:a16="http://schemas.microsoft.com/office/drawing/2014/main" id="{F5030097-0AE8-DB64-A0DA-B75BC0BD6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7651" y="5719473"/>
              <a:ext cx="1325684" cy="22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72000" rIns="0" bIns="0" anchor="ctr">
              <a:spAutoFit/>
            </a:bodyPr>
            <a:lstStyle/>
            <a:p>
              <a:pPr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latin typeface="Arial" pitchFamily="34" charset="0"/>
                  <a:cs typeface="Arial" pitchFamily="34" charset="0"/>
                </a:rPr>
                <a:t>Before schizophrenia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13AC34C-AB9B-A31E-BF87-0C65C3C573F0}"/>
                </a:ext>
              </a:extLst>
            </p:cNvPr>
            <p:cNvSpPr/>
            <p:nvPr/>
          </p:nvSpPr>
          <p:spPr>
            <a:xfrm>
              <a:off x="8131903" y="5819469"/>
              <a:ext cx="89318" cy="8931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10">
              <a:extLst>
                <a:ext uri="{FF2B5EF4-FFF2-40B4-BE49-F238E27FC236}">
                  <a16:creationId xmlns:a16="http://schemas.microsoft.com/office/drawing/2014/main" id="{2733FD42-4F9A-246C-733B-247845EA8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614" y="5719473"/>
              <a:ext cx="1207062" cy="22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72000" rIns="0" bIns="0" anchor="ctr">
              <a:spAutoFit/>
            </a:bodyPr>
            <a:lstStyle/>
            <a:p>
              <a:pPr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latin typeface="Arial" pitchFamily="34" charset="0"/>
                  <a:cs typeface="Arial" pitchFamily="34" charset="0"/>
                </a:rPr>
                <a:t>After schizophrenia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5661102-9E09-A785-EDC6-E68B893F41FD}"/>
                </a:ext>
              </a:extLst>
            </p:cNvPr>
            <p:cNvSpPr/>
            <p:nvPr/>
          </p:nvSpPr>
          <p:spPr>
            <a:xfrm>
              <a:off x="9768833" y="5819469"/>
              <a:ext cx="89318" cy="89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B4CBCE86-A320-E22E-D55E-F1AD9F69D3BF}"/>
              </a:ext>
            </a:extLst>
          </p:cNvPr>
          <p:cNvSpPr/>
          <p:nvPr/>
        </p:nvSpPr>
        <p:spPr>
          <a:xfrm>
            <a:off x="6769532" y="2014538"/>
            <a:ext cx="453477" cy="12898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025E505-7925-4BDA-5D62-251B8DC1E435}"/>
              </a:ext>
            </a:extLst>
          </p:cNvPr>
          <p:cNvSpPr/>
          <p:nvPr/>
        </p:nvSpPr>
        <p:spPr>
          <a:xfrm>
            <a:off x="7385657" y="2031207"/>
            <a:ext cx="453477" cy="127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2FE1CC-2E08-A88A-5920-4DB690E0D696}"/>
              </a:ext>
            </a:extLst>
          </p:cNvPr>
          <p:cNvSpPr/>
          <p:nvPr/>
        </p:nvSpPr>
        <p:spPr>
          <a:xfrm>
            <a:off x="8001782" y="2557463"/>
            <a:ext cx="453477" cy="7469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F6724CD-58A7-30A9-E67D-C7136FE4488C}"/>
              </a:ext>
            </a:extLst>
          </p:cNvPr>
          <p:cNvSpPr/>
          <p:nvPr/>
        </p:nvSpPr>
        <p:spPr>
          <a:xfrm>
            <a:off x="8617907" y="3076575"/>
            <a:ext cx="453477" cy="2278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8D57B05-7C3F-838C-48E9-9067AA479252}"/>
              </a:ext>
            </a:extLst>
          </p:cNvPr>
          <p:cNvSpPr/>
          <p:nvPr/>
        </p:nvSpPr>
        <p:spPr>
          <a:xfrm>
            <a:off x="9234032" y="2252663"/>
            <a:ext cx="453477" cy="10517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0B0B912-3FA6-F920-43B5-57210DCBDD6E}"/>
              </a:ext>
            </a:extLst>
          </p:cNvPr>
          <p:cNvSpPr/>
          <p:nvPr/>
        </p:nvSpPr>
        <p:spPr>
          <a:xfrm>
            <a:off x="9850157" y="3126581"/>
            <a:ext cx="453477" cy="1778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BDA7020-414D-C160-5366-42AE27F4EA9E}"/>
              </a:ext>
            </a:extLst>
          </p:cNvPr>
          <p:cNvSpPr/>
          <p:nvPr/>
        </p:nvSpPr>
        <p:spPr>
          <a:xfrm>
            <a:off x="10466282" y="3076575"/>
            <a:ext cx="453477" cy="2278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6370F1A-B316-AECF-3F02-4BCE8E73C444}"/>
              </a:ext>
            </a:extLst>
          </p:cNvPr>
          <p:cNvSpPr/>
          <p:nvPr/>
        </p:nvSpPr>
        <p:spPr>
          <a:xfrm>
            <a:off x="11082407" y="2595563"/>
            <a:ext cx="453477" cy="7088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93AF74D-D197-3713-E219-8A34AB9382D4}"/>
              </a:ext>
            </a:extLst>
          </p:cNvPr>
          <p:cNvSpPr/>
          <p:nvPr/>
        </p:nvSpPr>
        <p:spPr>
          <a:xfrm>
            <a:off x="6769532" y="2578894"/>
            <a:ext cx="453477" cy="7255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C0CC59C4-1AA4-8DA3-2E54-1FB6C3F5FE5B}"/>
              </a:ext>
            </a:extLst>
          </p:cNvPr>
          <p:cNvSpPr/>
          <p:nvPr/>
        </p:nvSpPr>
        <p:spPr>
          <a:xfrm>
            <a:off x="7385657" y="2319338"/>
            <a:ext cx="453477" cy="98505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66863C0-7816-D5A0-A9B3-1EF4FC16D412}"/>
              </a:ext>
            </a:extLst>
          </p:cNvPr>
          <p:cNvSpPr/>
          <p:nvPr/>
        </p:nvSpPr>
        <p:spPr>
          <a:xfrm>
            <a:off x="8001782" y="2852738"/>
            <a:ext cx="453477" cy="45165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4465FEAB-5F44-926B-3B82-94399D0391DA}"/>
              </a:ext>
            </a:extLst>
          </p:cNvPr>
          <p:cNvSpPr/>
          <p:nvPr/>
        </p:nvSpPr>
        <p:spPr>
          <a:xfrm>
            <a:off x="8617907" y="3145631"/>
            <a:ext cx="453477" cy="1587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ADF665E-6406-1C55-2BCA-2471A4DE1668}"/>
              </a:ext>
            </a:extLst>
          </p:cNvPr>
          <p:cNvSpPr/>
          <p:nvPr/>
        </p:nvSpPr>
        <p:spPr>
          <a:xfrm>
            <a:off x="9234032" y="2609850"/>
            <a:ext cx="453477" cy="6945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6B97240-6911-22FA-369C-ECE10DB344E5}"/>
              </a:ext>
            </a:extLst>
          </p:cNvPr>
          <p:cNvSpPr/>
          <p:nvPr/>
        </p:nvSpPr>
        <p:spPr>
          <a:xfrm>
            <a:off x="9850157" y="3200400"/>
            <a:ext cx="453477" cy="10399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5BABE70F-14C1-3F68-2233-4446B9BBABEC}"/>
              </a:ext>
            </a:extLst>
          </p:cNvPr>
          <p:cNvSpPr/>
          <p:nvPr/>
        </p:nvSpPr>
        <p:spPr>
          <a:xfrm>
            <a:off x="10466282" y="3157538"/>
            <a:ext cx="453477" cy="14685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E1CCE09B-2534-1D98-34DD-5260EA3CE040}"/>
              </a:ext>
            </a:extLst>
          </p:cNvPr>
          <p:cNvSpPr/>
          <p:nvPr/>
        </p:nvSpPr>
        <p:spPr>
          <a:xfrm>
            <a:off x="11082407" y="2807494"/>
            <a:ext cx="453477" cy="4969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2D89C185-DC4F-941C-BCF3-587D2AF94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818" y="5548933"/>
            <a:ext cx="49363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Diagnosis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31FBBCCF-5FE0-147A-F929-71E09C945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847" y="4936977"/>
            <a:ext cx="666849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F1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Substance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abuse</a:t>
            </a: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C3C3C3F-5156-AEC8-60AC-04A1D6934480}"/>
              </a:ext>
            </a:extLst>
          </p:cNvPr>
          <p:cNvSpPr>
            <a:spLocks/>
          </p:cNvSpPr>
          <p:nvPr/>
        </p:nvSpPr>
        <p:spPr bwMode="auto">
          <a:xfrm>
            <a:off x="6688208" y="3552716"/>
            <a:ext cx="4929000" cy="1384637"/>
          </a:xfrm>
          <a:custGeom>
            <a:avLst/>
            <a:gdLst>
              <a:gd name="T0" fmla="*/ 0 w 3067"/>
              <a:gd name="T1" fmla="*/ 0 h 1963"/>
              <a:gd name="T2" fmla="*/ 0 w 3067"/>
              <a:gd name="T3" fmla="*/ 2147483647 h 1963"/>
              <a:gd name="T4" fmla="*/ 2147483647 w 3067"/>
              <a:gd name="T5" fmla="*/ 2147483647 h 1963"/>
              <a:gd name="T6" fmla="*/ 0 60000 65536"/>
              <a:gd name="T7" fmla="*/ 0 60000 65536"/>
              <a:gd name="T8" fmla="*/ 0 60000 65536"/>
              <a:gd name="T9" fmla="*/ 0 w 3067"/>
              <a:gd name="T10" fmla="*/ 0 h 1963"/>
              <a:gd name="T11" fmla="*/ 3067 w 3067"/>
              <a:gd name="T12" fmla="*/ 1963 h 19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67" h="1963">
                <a:moveTo>
                  <a:pt x="0" y="0"/>
                </a:moveTo>
                <a:lnTo>
                  <a:pt x="0" y="1963"/>
                </a:lnTo>
                <a:lnTo>
                  <a:pt x="3067" y="1963"/>
                </a:lnTo>
              </a:path>
            </a:pathLst>
          </a:custGeom>
          <a:noFill/>
          <a:ln w="9525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16D247E3-FD11-B489-D6FF-6869BE970BF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3552716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B4A67BDC-DC65-5BCD-1F28-AF7DD4441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4245034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C7A6D2CE-B50D-4372-D430-52553C7FB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49373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58A53B66-D142-BB70-8D32-6466F3E6213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6664808" y="4960754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B76A8225-9315-5D62-915F-BC1FEDF02AA7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280933" y="4960754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24">
            <a:extLst>
              <a:ext uri="{FF2B5EF4-FFF2-40B4-BE49-F238E27FC236}">
                <a16:creationId xmlns:a16="http://schemas.microsoft.com/office/drawing/2014/main" id="{A2522172-F5F2-29A8-03C8-5BF9FD43933E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897058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B470E562-E787-2163-53EF-269C46EF9315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129308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Line 32">
            <a:extLst>
              <a:ext uri="{FF2B5EF4-FFF2-40B4-BE49-F238E27FC236}">
                <a16:creationId xmlns:a16="http://schemas.microsoft.com/office/drawing/2014/main" id="{20E255FD-B4AB-7317-628A-BBF1113AFC7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1593808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AD998595-287A-EA49-A604-227BC050398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653216" y="3255244"/>
            <a:ext cx="31026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Cumulative incidence at age 30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627364B5-CCC6-2F15-F60D-B2F712ECD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3468202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0.4</a:t>
            </a: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AFB849D5-C8A6-6F7E-F197-D2B46CABD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4160458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0.2</a:t>
            </a: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6D993DDC-88D9-7DB9-6ECF-1C286FABD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8" y="4852714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0.0</a:t>
            </a:r>
          </a:p>
        </p:txBody>
      </p:sp>
      <p:sp>
        <p:nvSpPr>
          <p:cNvPr id="43" name="Line 32">
            <a:extLst>
              <a:ext uri="{FF2B5EF4-FFF2-40B4-BE49-F238E27FC236}">
                <a16:creationId xmlns:a16="http://schemas.microsoft.com/office/drawing/2014/main" id="{A963F0EC-3DAA-1A78-D986-7756B2EF138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0977683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32">
            <a:extLst>
              <a:ext uri="{FF2B5EF4-FFF2-40B4-BE49-F238E27FC236}">
                <a16:creationId xmlns:a16="http://schemas.microsoft.com/office/drawing/2014/main" id="{21F4DA9D-7827-B5F3-431C-7F95B48F0C1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0361558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32">
            <a:extLst>
              <a:ext uri="{FF2B5EF4-FFF2-40B4-BE49-F238E27FC236}">
                <a16:creationId xmlns:a16="http://schemas.microsoft.com/office/drawing/2014/main" id="{712A92B3-6545-A8D3-BD2F-1C8F2C146588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745433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32">
            <a:extLst>
              <a:ext uri="{FF2B5EF4-FFF2-40B4-BE49-F238E27FC236}">
                <a16:creationId xmlns:a16="http://schemas.microsoft.com/office/drawing/2014/main" id="{CBE0C176-06E1-8AAD-E484-01F4A9EB1CE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513183" y="496075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10">
            <a:extLst>
              <a:ext uri="{FF2B5EF4-FFF2-40B4-BE49-F238E27FC236}">
                <a16:creationId xmlns:a16="http://schemas.microsoft.com/office/drawing/2014/main" id="{1CDD60EA-F135-5F27-84C5-26D5B405D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800" y="4936977"/>
            <a:ext cx="423193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F3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Mood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8" name="Rectangle 10">
            <a:extLst>
              <a:ext uri="{FF2B5EF4-FFF2-40B4-BE49-F238E27FC236}">
                <a16:creationId xmlns:a16="http://schemas.microsoft.com/office/drawing/2014/main" id="{B831D6A9-2E64-A53B-157F-C88CBDB9B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888" y="4936977"/>
            <a:ext cx="463268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F4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Anxiety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9D96DCED-B407-32EB-17EC-0ED424B1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3050" y="4936977"/>
            <a:ext cx="423193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F50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Eating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BFAC2437-1845-E1EE-5716-C9949A195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1321" y="4936977"/>
            <a:ext cx="698909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F60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Personality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1" name="Rectangle 10">
            <a:extLst>
              <a:ext uri="{FF2B5EF4-FFF2-40B4-BE49-F238E27FC236}">
                <a16:creationId xmlns:a16="http://schemas.microsoft.com/office/drawing/2014/main" id="{2E6D851E-41ED-810C-9F0D-1D68FE60A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8544" y="4936977"/>
            <a:ext cx="376705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F70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Intell.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disab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395997CA-C476-D9E4-9698-4E65EAC88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417" y="4936977"/>
            <a:ext cx="431207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F84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Autism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A5C914DF-C825-2122-D1ED-363AAA3E6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0148" y="4936977"/>
            <a:ext cx="637995" cy="52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72000" rIns="0" bIns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F9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>
                <a:latin typeface="Arial" pitchFamily="34" charset="0"/>
                <a:cs typeface="Arial" pitchFamily="34" charset="0"/>
              </a:rPr>
              <a:t>Childhood</a:t>
            </a:r>
            <a:br>
              <a:rPr lang="en-US" sz="1100" dirty="0">
                <a:latin typeface="Arial" pitchFamily="34" charset="0"/>
                <a:cs typeface="Arial" pitchFamily="34" charset="0"/>
              </a:rPr>
            </a:br>
            <a:r>
              <a:rPr lang="en-US" sz="1100" dirty="0" err="1">
                <a:latin typeface="Arial" pitchFamily="34" charset="0"/>
                <a:cs typeface="Arial" pitchFamily="34" charset="0"/>
              </a:rPr>
              <a:t>disord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1B4AC2C8-033B-E049-2156-3BF696B4C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818" y="3685460"/>
            <a:ext cx="49363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Controls</a:t>
            </a:r>
          </a:p>
        </p:txBody>
      </p:sp>
      <p:sp>
        <p:nvSpPr>
          <p:cNvPr id="55" name="Rectangle 10">
            <a:extLst>
              <a:ext uri="{FF2B5EF4-FFF2-40B4-BE49-F238E27FC236}">
                <a16:creationId xmlns:a16="http://schemas.microsoft.com/office/drawing/2014/main" id="{59B9A727-9143-61F7-EC1F-263779CE3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818" y="1769789"/>
            <a:ext cx="49363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Cases</a:t>
            </a:r>
          </a:p>
        </p:txBody>
      </p:sp>
      <p:sp>
        <p:nvSpPr>
          <p:cNvPr id="64" name="Line 17">
            <a:extLst>
              <a:ext uri="{FF2B5EF4-FFF2-40B4-BE49-F238E27FC236}">
                <a16:creationId xmlns:a16="http://schemas.microsoft.com/office/drawing/2014/main" id="{480D12B6-F5A1-6B7E-2728-CAFF92A3A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3898875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10">
            <a:extLst>
              <a:ext uri="{FF2B5EF4-FFF2-40B4-BE49-F238E27FC236}">
                <a16:creationId xmlns:a16="http://schemas.microsoft.com/office/drawing/2014/main" id="{B0C11BD6-8424-89BC-DD10-A47A8B7C4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3814330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0.3</a:t>
            </a:r>
          </a:p>
        </p:txBody>
      </p:sp>
      <p:sp>
        <p:nvSpPr>
          <p:cNvPr id="66" name="Line 17">
            <a:extLst>
              <a:ext uri="{FF2B5EF4-FFF2-40B4-BE49-F238E27FC236}">
                <a16:creationId xmlns:a16="http://schemas.microsoft.com/office/drawing/2014/main" id="{B8049C22-64DC-0792-C7B7-35D6DD6A1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4591193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26AD3760-DCC5-E347-A286-BF41C04B1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4506586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0.1</a:t>
            </a:r>
          </a:p>
        </p:txBody>
      </p:sp>
      <p:sp>
        <p:nvSpPr>
          <p:cNvPr id="68" name="Freeform 8">
            <a:extLst>
              <a:ext uri="{FF2B5EF4-FFF2-40B4-BE49-F238E27FC236}">
                <a16:creationId xmlns:a16="http://schemas.microsoft.com/office/drawing/2014/main" id="{32AAF01D-EA1E-4934-9E9F-C78609CEFE6F}"/>
              </a:ext>
            </a:extLst>
          </p:cNvPr>
          <p:cNvSpPr>
            <a:spLocks/>
          </p:cNvSpPr>
          <p:nvPr/>
        </p:nvSpPr>
        <p:spPr bwMode="auto">
          <a:xfrm>
            <a:off x="6688208" y="1919757"/>
            <a:ext cx="4929000" cy="1384637"/>
          </a:xfrm>
          <a:custGeom>
            <a:avLst/>
            <a:gdLst>
              <a:gd name="T0" fmla="*/ 0 w 3067"/>
              <a:gd name="T1" fmla="*/ 0 h 1963"/>
              <a:gd name="T2" fmla="*/ 0 w 3067"/>
              <a:gd name="T3" fmla="*/ 2147483647 h 1963"/>
              <a:gd name="T4" fmla="*/ 2147483647 w 3067"/>
              <a:gd name="T5" fmla="*/ 2147483647 h 1963"/>
              <a:gd name="T6" fmla="*/ 0 60000 65536"/>
              <a:gd name="T7" fmla="*/ 0 60000 65536"/>
              <a:gd name="T8" fmla="*/ 0 60000 65536"/>
              <a:gd name="T9" fmla="*/ 0 w 3067"/>
              <a:gd name="T10" fmla="*/ 0 h 1963"/>
              <a:gd name="T11" fmla="*/ 3067 w 3067"/>
              <a:gd name="T12" fmla="*/ 1963 h 19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67" h="1963">
                <a:moveTo>
                  <a:pt x="0" y="0"/>
                </a:moveTo>
                <a:lnTo>
                  <a:pt x="0" y="1963"/>
                </a:lnTo>
                <a:lnTo>
                  <a:pt x="3067" y="1963"/>
                </a:lnTo>
              </a:path>
            </a:pathLst>
          </a:custGeom>
          <a:noFill/>
          <a:ln w="9525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17">
            <a:extLst>
              <a:ext uri="{FF2B5EF4-FFF2-40B4-BE49-F238E27FC236}">
                <a16:creationId xmlns:a16="http://schemas.microsoft.com/office/drawing/2014/main" id="{30E3C279-0994-8359-3536-3FC2D4AB5D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1919757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18">
            <a:extLst>
              <a:ext uri="{FF2B5EF4-FFF2-40B4-BE49-F238E27FC236}">
                <a16:creationId xmlns:a16="http://schemas.microsoft.com/office/drawing/2014/main" id="{7A673AD4-E0EE-A432-2A5D-F98F5D18B8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2612075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19">
            <a:extLst>
              <a:ext uri="{FF2B5EF4-FFF2-40B4-BE49-F238E27FC236}">
                <a16:creationId xmlns:a16="http://schemas.microsoft.com/office/drawing/2014/main" id="{0B58C471-18CF-F0EE-FB47-9024025C6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3304394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D3CAC946-15E7-BA60-44DE-D9FAB9BEC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1835243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0.4</a:t>
            </a:r>
          </a:p>
        </p:txBody>
      </p:sp>
      <p:sp>
        <p:nvSpPr>
          <p:cNvPr id="74" name="Rectangle 10">
            <a:extLst>
              <a:ext uri="{FF2B5EF4-FFF2-40B4-BE49-F238E27FC236}">
                <a16:creationId xmlns:a16="http://schemas.microsoft.com/office/drawing/2014/main" id="{4642ABC2-7F97-7D80-87CF-E5650705D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2527499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0.2</a:t>
            </a:r>
          </a:p>
        </p:txBody>
      </p:sp>
      <p:sp>
        <p:nvSpPr>
          <p:cNvPr id="75" name="Rectangle 10">
            <a:extLst>
              <a:ext uri="{FF2B5EF4-FFF2-40B4-BE49-F238E27FC236}">
                <a16:creationId xmlns:a16="http://schemas.microsoft.com/office/drawing/2014/main" id="{917C838B-DE0D-93F9-F698-923240E39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8" y="3219755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0.0</a:t>
            </a:r>
          </a:p>
        </p:txBody>
      </p:sp>
      <p:sp>
        <p:nvSpPr>
          <p:cNvPr id="76" name="Line 17">
            <a:extLst>
              <a:ext uri="{FF2B5EF4-FFF2-40B4-BE49-F238E27FC236}">
                <a16:creationId xmlns:a16="http://schemas.microsoft.com/office/drawing/2014/main" id="{C5B6E0F3-7D6B-A764-8DD8-C8CDE8D94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2265916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10">
            <a:extLst>
              <a:ext uri="{FF2B5EF4-FFF2-40B4-BE49-F238E27FC236}">
                <a16:creationId xmlns:a16="http://schemas.microsoft.com/office/drawing/2014/main" id="{71C56423-FA54-04F3-A29E-EFBD7DCD4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2181371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0.3</a:t>
            </a:r>
          </a:p>
        </p:txBody>
      </p:sp>
      <p:sp>
        <p:nvSpPr>
          <p:cNvPr id="78" name="Line 17">
            <a:extLst>
              <a:ext uri="{FF2B5EF4-FFF2-40B4-BE49-F238E27FC236}">
                <a16:creationId xmlns:a16="http://schemas.microsoft.com/office/drawing/2014/main" id="{F2E163FB-7E50-2068-7FB0-DBA3E44213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1409" y="2958234"/>
            <a:ext cx="46800" cy="0"/>
          </a:xfrm>
          <a:prstGeom prst="line">
            <a:avLst/>
          </a:prstGeom>
          <a:noFill/>
          <a:ln w="9525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Rectangle 10">
            <a:extLst>
              <a:ext uri="{FF2B5EF4-FFF2-40B4-BE49-F238E27FC236}">
                <a16:creationId xmlns:a16="http://schemas.microsoft.com/office/drawing/2014/main" id="{322E511B-2573-8EA0-374A-C76F0A91D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589" y="2873627"/>
            <a:ext cx="3046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108000" bIns="0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cs typeface="Arial" pitchFamily="34" charset="0"/>
              </a:rPr>
              <a:t>0.1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FB92D01-99E3-7CB0-E1A1-90A853322D27}"/>
              </a:ext>
            </a:extLst>
          </p:cNvPr>
          <p:cNvSpPr/>
          <p:nvPr/>
        </p:nvSpPr>
        <p:spPr>
          <a:xfrm>
            <a:off x="6769532" y="4852988"/>
            <a:ext cx="453477" cy="8436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6770DDD-9828-D6BE-1D8F-72DA43980D8D}"/>
              </a:ext>
            </a:extLst>
          </p:cNvPr>
          <p:cNvSpPr/>
          <p:nvPr/>
        </p:nvSpPr>
        <p:spPr>
          <a:xfrm>
            <a:off x="7385657" y="4757738"/>
            <a:ext cx="453477" cy="17961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DE35060-DDA7-FD77-64E3-AC8D0877DDA2}"/>
              </a:ext>
            </a:extLst>
          </p:cNvPr>
          <p:cNvSpPr/>
          <p:nvPr/>
        </p:nvSpPr>
        <p:spPr>
          <a:xfrm>
            <a:off x="8001782" y="4800600"/>
            <a:ext cx="453477" cy="13675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E484745-09F5-40C4-33B1-DD7CED149310}"/>
              </a:ext>
            </a:extLst>
          </p:cNvPr>
          <p:cNvSpPr/>
          <p:nvPr/>
        </p:nvSpPr>
        <p:spPr>
          <a:xfrm>
            <a:off x="8617907" y="4888706"/>
            <a:ext cx="453477" cy="4864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A7AE263-9F91-D8DF-6E8B-DB8DE3EF1AA5}"/>
              </a:ext>
            </a:extLst>
          </p:cNvPr>
          <p:cNvSpPr/>
          <p:nvPr/>
        </p:nvSpPr>
        <p:spPr>
          <a:xfrm>
            <a:off x="9234032" y="4826794"/>
            <a:ext cx="453477" cy="11055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36A7A91-4922-EE82-107C-571944BC690C}"/>
              </a:ext>
            </a:extLst>
          </p:cNvPr>
          <p:cNvSpPr/>
          <p:nvPr/>
        </p:nvSpPr>
        <p:spPr>
          <a:xfrm>
            <a:off x="9850157" y="4901353"/>
            <a:ext cx="453477" cy="36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997DB58-40F6-75CD-F165-B60C6F959C0F}"/>
              </a:ext>
            </a:extLst>
          </p:cNvPr>
          <p:cNvSpPr/>
          <p:nvPr/>
        </p:nvSpPr>
        <p:spPr>
          <a:xfrm>
            <a:off x="10466282" y="4876800"/>
            <a:ext cx="453477" cy="6055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0F724AE-542D-A9AE-C8FF-83D0CF029FE5}"/>
              </a:ext>
            </a:extLst>
          </p:cNvPr>
          <p:cNvSpPr/>
          <p:nvPr/>
        </p:nvSpPr>
        <p:spPr>
          <a:xfrm>
            <a:off x="11082407" y="4764882"/>
            <a:ext cx="453477" cy="17247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C11F0FB-110A-D528-6D27-90956710AC67}"/>
              </a:ext>
            </a:extLst>
          </p:cNvPr>
          <p:cNvGrpSpPr/>
          <p:nvPr/>
        </p:nvGrpSpPr>
        <p:grpSpPr>
          <a:xfrm>
            <a:off x="6942692" y="2539187"/>
            <a:ext cx="107156" cy="80188"/>
            <a:chOff x="8072438" y="2447925"/>
            <a:chExt cx="148783" cy="319088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DFB7E08-45E5-0D02-3A68-014096CDC33A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1B9917E-3737-ACF4-0E32-30E2C9EF757F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550AAC2-E6F4-1473-76F3-2796590CBDD2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F0E7377-A044-C288-DCB0-09BCAFE6A849}"/>
              </a:ext>
            </a:extLst>
          </p:cNvPr>
          <p:cNvGrpSpPr/>
          <p:nvPr/>
        </p:nvGrpSpPr>
        <p:grpSpPr>
          <a:xfrm>
            <a:off x="7558817" y="1998644"/>
            <a:ext cx="107156" cy="56375"/>
            <a:chOff x="8072438" y="2447925"/>
            <a:chExt cx="148783" cy="319088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35D5550-FB9F-8504-8730-445E344DE943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BD2652E-FCB3-1A09-8F20-165B892E0D4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3C6C3C9-A9E9-F229-A568-6A62892D2A7F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938E961-394E-0F62-80B5-235EC9B3C280}"/>
              </a:ext>
            </a:extLst>
          </p:cNvPr>
          <p:cNvGrpSpPr/>
          <p:nvPr/>
        </p:nvGrpSpPr>
        <p:grpSpPr>
          <a:xfrm>
            <a:off x="8174942" y="2822557"/>
            <a:ext cx="107156" cy="65899"/>
            <a:chOff x="8072438" y="2447925"/>
            <a:chExt cx="148783" cy="319088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E6948B5-8B40-8CE6-70C7-74E400177AD2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407A949-0E93-52C2-138A-589907AB43C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0A4D5C7-D155-A65F-CDB4-47DE6745DBF4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C4CE97B-4857-8C94-B7C8-8DFD6F671110}"/>
              </a:ext>
            </a:extLst>
          </p:cNvPr>
          <p:cNvGrpSpPr/>
          <p:nvPr/>
        </p:nvGrpSpPr>
        <p:grpSpPr>
          <a:xfrm>
            <a:off x="8791067" y="3057525"/>
            <a:ext cx="107156" cy="32400"/>
            <a:chOff x="8072438" y="2447925"/>
            <a:chExt cx="148783" cy="31908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49EC6A2-5DB9-2BF8-3F97-4F91D00841AA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6537447-CE73-56C3-53EC-EE97016D5492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DA6F79D-E8C9-88CF-46B9-28B2E36655A9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0CE1B96-2F43-9000-F7BE-1AEBC99C3F4E}"/>
              </a:ext>
            </a:extLst>
          </p:cNvPr>
          <p:cNvGrpSpPr/>
          <p:nvPr/>
        </p:nvGrpSpPr>
        <p:grpSpPr>
          <a:xfrm>
            <a:off x="9407192" y="2570144"/>
            <a:ext cx="107156" cy="77806"/>
            <a:chOff x="8072438" y="2447925"/>
            <a:chExt cx="148783" cy="319088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A7AFB1ED-31C5-630E-FADD-55E3D01ED262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3F2BEFD-A7B7-793B-C953-650AEE984A96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48CB75D-65D1-C566-1562-AE96B31B76DE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40FD001-CECA-F40D-94CD-6159D1BC3FA4}"/>
              </a:ext>
            </a:extLst>
          </p:cNvPr>
          <p:cNvGrpSpPr/>
          <p:nvPr/>
        </p:nvGrpSpPr>
        <p:grpSpPr>
          <a:xfrm>
            <a:off x="10023317" y="3103068"/>
            <a:ext cx="107156" cy="36000"/>
            <a:chOff x="8072438" y="2447925"/>
            <a:chExt cx="148783" cy="319088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071A1D72-DB67-CDB4-6C72-1911DA2AE0CF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5B6FEE3-CC17-FEE4-8284-7A27B1E7795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E438F9E-5F24-AFE8-6809-B7A978B9D40D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590CB56-C6A6-D885-B231-C67D912DE22A}"/>
              </a:ext>
            </a:extLst>
          </p:cNvPr>
          <p:cNvGrpSpPr/>
          <p:nvPr/>
        </p:nvGrpSpPr>
        <p:grpSpPr>
          <a:xfrm>
            <a:off x="10639442" y="3059260"/>
            <a:ext cx="107156" cy="32400"/>
            <a:chOff x="8072438" y="2447925"/>
            <a:chExt cx="148783" cy="31908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3306E65-EFB7-AA19-10D8-CE4A41F25581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45EF144-432F-B198-C91D-B1F39133569D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8A97798-A194-7FDD-3A7F-95B185A039C0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DC2E023-E587-3E0A-F38E-D3CC98EBB0FA}"/>
              </a:ext>
            </a:extLst>
          </p:cNvPr>
          <p:cNvGrpSpPr/>
          <p:nvPr/>
        </p:nvGrpSpPr>
        <p:grpSpPr>
          <a:xfrm>
            <a:off x="11255567" y="2772551"/>
            <a:ext cx="107156" cy="65899"/>
            <a:chOff x="8072438" y="2447925"/>
            <a:chExt cx="148783" cy="319088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4D02D67-E111-212B-A209-A6338D902B2E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CE0259C-C718-E73E-E7AE-21C998331B41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06BE6AFF-1B54-9A12-B193-CFBEF22CBD80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F642995-1B06-0DA0-3D52-88F7EF571DC6}"/>
              </a:ext>
            </a:extLst>
          </p:cNvPr>
          <p:cNvGrpSpPr/>
          <p:nvPr/>
        </p:nvGrpSpPr>
        <p:grpSpPr>
          <a:xfrm>
            <a:off x="6942692" y="4846532"/>
            <a:ext cx="107156" cy="14400"/>
            <a:chOff x="8072438" y="2447925"/>
            <a:chExt cx="148783" cy="319088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DEF6336-1C4D-2EDB-B4F0-4E29BBFF3526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F2FF539-72E0-9EF9-155D-ED39EFCDD4F3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E372512-9874-801A-C1BC-B965349EDB33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2DBB9E8-B9D8-0F37-40F0-7258D4D0A915}"/>
              </a:ext>
            </a:extLst>
          </p:cNvPr>
          <p:cNvGrpSpPr/>
          <p:nvPr/>
        </p:nvGrpSpPr>
        <p:grpSpPr>
          <a:xfrm>
            <a:off x="7558817" y="4741067"/>
            <a:ext cx="107156" cy="25200"/>
            <a:chOff x="8072438" y="2447925"/>
            <a:chExt cx="148783" cy="319088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386EF1B-63BA-A2A7-06A6-3C755A1CC78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77F116D-9408-E67D-C508-653D0E02A9BB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1EC7B59-FDA4-527F-8641-0711498FFFD3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4CFDD3E-3FE1-39D8-EBF6-D3DDD7EBC86C}"/>
              </a:ext>
            </a:extLst>
          </p:cNvPr>
          <p:cNvGrpSpPr/>
          <p:nvPr/>
        </p:nvGrpSpPr>
        <p:grpSpPr>
          <a:xfrm>
            <a:off x="8174942" y="4787001"/>
            <a:ext cx="107156" cy="21600"/>
            <a:chOff x="8072438" y="2447925"/>
            <a:chExt cx="148783" cy="319088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49C6080C-B8E9-4F33-52A6-36F03FD7843B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1AC7E2-FE63-621F-E541-7BF09398BBD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39B5427-4E9B-1462-F437-9CFA5E2468C7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3077AE89-5D6A-785C-4C10-388B14EF306D}"/>
              </a:ext>
            </a:extLst>
          </p:cNvPr>
          <p:cNvGrpSpPr/>
          <p:nvPr/>
        </p:nvGrpSpPr>
        <p:grpSpPr>
          <a:xfrm>
            <a:off x="8791067" y="4882251"/>
            <a:ext cx="107156" cy="7200"/>
            <a:chOff x="8072438" y="2447925"/>
            <a:chExt cx="148783" cy="319088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BA4B392-C689-70C1-DE6E-C532FFBD4D1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79E5832D-144B-4832-7208-A4D3B1878E7B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CD7B23F9-EFB6-D90F-0645-BD0382FE6B01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2B5C16B-F52A-09AD-BED3-31944864F39C}"/>
              </a:ext>
            </a:extLst>
          </p:cNvPr>
          <p:cNvGrpSpPr/>
          <p:nvPr/>
        </p:nvGrpSpPr>
        <p:grpSpPr>
          <a:xfrm>
            <a:off x="9407192" y="4815576"/>
            <a:ext cx="107156" cy="18000"/>
            <a:chOff x="8072438" y="2447925"/>
            <a:chExt cx="148783" cy="319088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7FB5B45-6787-ECD5-A711-1AA7E1F363A5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EAA4FCE-348E-F864-662E-2DCB6BF787A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15593FB4-25CF-998C-4065-C238CA29D402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40AB270-C3FF-ED74-45F1-3F7EAADE5426}"/>
              </a:ext>
            </a:extLst>
          </p:cNvPr>
          <p:cNvGrpSpPr/>
          <p:nvPr/>
        </p:nvGrpSpPr>
        <p:grpSpPr>
          <a:xfrm>
            <a:off x="10023317" y="4898919"/>
            <a:ext cx="107156" cy="7200"/>
            <a:chOff x="8072438" y="2447925"/>
            <a:chExt cx="148783" cy="319088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7E6D830-FF4B-E7BD-1762-1F68CE27A06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8EC524E-EC43-54C3-C20C-A8D60F09D77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9F37865-80AF-527D-29AF-CBCC0502E458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71B7B8B-CC1E-5198-96CD-9799512FEF06}"/>
              </a:ext>
            </a:extLst>
          </p:cNvPr>
          <p:cNvGrpSpPr/>
          <p:nvPr/>
        </p:nvGrpSpPr>
        <p:grpSpPr>
          <a:xfrm>
            <a:off x="10639442" y="4867963"/>
            <a:ext cx="107156" cy="7200"/>
            <a:chOff x="8072438" y="2447925"/>
            <a:chExt cx="148783" cy="319088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77F1774-D5D8-204F-8FED-6BBA6F8CD761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88D3F90B-82D1-FAB6-1713-83E9852E8AB2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6FB07126-EE56-A5FE-BDC5-DD524FE87405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1F60712-1E40-8BC5-324B-34CAFDAFE490}"/>
              </a:ext>
            </a:extLst>
          </p:cNvPr>
          <p:cNvGrpSpPr/>
          <p:nvPr/>
        </p:nvGrpSpPr>
        <p:grpSpPr>
          <a:xfrm>
            <a:off x="11255567" y="4753664"/>
            <a:ext cx="107156" cy="14400"/>
            <a:chOff x="8072438" y="2447925"/>
            <a:chExt cx="148783" cy="319088"/>
          </a:xfrm>
        </p:grpSpPr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899B54D8-10D6-58A9-3707-A09EBEF8790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3BFB1FDB-060A-1942-9DE6-941008EA1275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73783B35-0CA3-8B6B-245A-FA2F31964AC5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1959D392-9EC5-8ED6-D74F-2F41D832F61F}"/>
              </a:ext>
            </a:extLst>
          </p:cNvPr>
          <p:cNvGrpSpPr/>
          <p:nvPr/>
        </p:nvGrpSpPr>
        <p:grpSpPr>
          <a:xfrm>
            <a:off x="6942692" y="1967315"/>
            <a:ext cx="107156" cy="80188"/>
            <a:chOff x="8072438" y="2447925"/>
            <a:chExt cx="148783" cy="319088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43CCC38-D429-B93C-01CF-622B37E07F78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BCFEB5-9EE5-3045-22D7-0F51C0D1B55E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7CCC2AF-C731-C568-41A0-F47BCF8C1740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01E0AE3E-D68A-FA33-9066-A52644565809}"/>
              </a:ext>
            </a:extLst>
          </p:cNvPr>
          <p:cNvGrpSpPr/>
          <p:nvPr/>
        </p:nvGrpSpPr>
        <p:grpSpPr>
          <a:xfrm>
            <a:off x="7558817" y="2271322"/>
            <a:ext cx="107156" cy="88497"/>
            <a:chOff x="8072438" y="2447925"/>
            <a:chExt cx="148783" cy="319088"/>
          </a:xfrm>
        </p:grpSpPr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EF48EE49-760A-1D23-4C5C-99F2D6D45FF9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F84F9838-6DA7-6582-2D6B-EB684923626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5A4332E-BF3E-648F-539D-18865FAACD4E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754A04C3-DBCC-4869-4925-B25CFC388D25}"/>
              </a:ext>
            </a:extLst>
          </p:cNvPr>
          <p:cNvGrpSpPr/>
          <p:nvPr/>
        </p:nvGrpSpPr>
        <p:grpSpPr>
          <a:xfrm>
            <a:off x="8174942" y="2527283"/>
            <a:ext cx="107156" cy="56373"/>
            <a:chOff x="8072438" y="2447925"/>
            <a:chExt cx="148783" cy="319088"/>
          </a:xfrm>
        </p:grpSpPr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9F7D12C2-914C-3438-C432-3A68024917A0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43E44361-CEDB-A49A-E1EC-ED6DB128F0D3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C7DB7D2-7549-7536-F4FE-B1F8673B0959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BE99FCF8-E7DB-D43D-CA96-1102DD5A3085}"/>
              </a:ext>
            </a:extLst>
          </p:cNvPr>
          <p:cNvGrpSpPr/>
          <p:nvPr/>
        </p:nvGrpSpPr>
        <p:grpSpPr>
          <a:xfrm>
            <a:off x="8791067" y="3126581"/>
            <a:ext cx="107156" cy="39600"/>
            <a:chOff x="8072438" y="2447925"/>
            <a:chExt cx="148783" cy="319088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746FE90-7818-9509-1AA7-8FB2EDDBE43E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EB057EA4-BFC8-0D28-3AEB-1D68B4F09290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5228377-0C90-6381-A666-299BD83898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487474B-43BB-ABB9-E66F-C255D1BDEEA7}"/>
              </a:ext>
            </a:extLst>
          </p:cNvPr>
          <p:cNvGrpSpPr/>
          <p:nvPr/>
        </p:nvGrpSpPr>
        <p:grpSpPr>
          <a:xfrm>
            <a:off x="9407192" y="2220100"/>
            <a:ext cx="107156" cy="63519"/>
            <a:chOff x="8072438" y="2447925"/>
            <a:chExt cx="148783" cy="319088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0E771F82-5710-3557-4FE2-C46504969920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E5EAFC3-955C-7141-A845-7FE3BBA52DBF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7B62474-6FBA-3D48-F03B-C19A0C15B5FE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9850F334-590F-C1F2-3B8D-018F5EF33851}"/>
              </a:ext>
            </a:extLst>
          </p:cNvPr>
          <p:cNvGrpSpPr/>
          <p:nvPr/>
        </p:nvGrpSpPr>
        <p:grpSpPr>
          <a:xfrm>
            <a:off x="10023317" y="3184031"/>
            <a:ext cx="107156" cy="36000"/>
            <a:chOff x="8072438" y="2447925"/>
            <a:chExt cx="148783" cy="319088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88982DF-9D11-0157-432E-319D11BF5546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55506FF7-A826-5452-5D8D-01806BCCE587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789E48F-7000-222D-F836-6F68B2C130C1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AD67824-E429-6617-59D9-DE1838538232}"/>
              </a:ext>
            </a:extLst>
          </p:cNvPr>
          <p:cNvGrpSpPr/>
          <p:nvPr/>
        </p:nvGrpSpPr>
        <p:grpSpPr>
          <a:xfrm>
            <a:off x="10639442" y="3137840"/>
            <a:ext cx="107156" cy="39600"/>
            <a:chOff x="8072438" y="2447925"/>
            <a:chExt cx="148783" cy="319088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CD4D3F4E-59F2-4E48-D946-82ACDEACAAF3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C437044-C2F8-5A64-81BD-B20517C56E1C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98BBF97-3E8A-8BA8-29CD-7E182C616E05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DA06E57E-0779-F2B4-4F83-E03E057933D2}"/>
              </a:ext>
            </a:extLst>
          </p:cNvPr>
          <p:cNvGrpSpPr/>
          <p:nvPr/>
        </p:nvGrpSpPr>
        <p:grpSpPr>
          <a:xfrm>
            <a:off x="11255567" y="2567763"/>
            <a:ext cx="107156" cy="45719"/>
            <a:chOff x="8072438" y="2447925"/>
            <a:chExt cx="148783" cy="319088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4BD172B-F6B3-F603-AABB-A305790C6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447925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9DBF0842-C4FE-B294-D985-10F75974D0A4}"/>
                </a:ext>
              </a:extLst>
            </p:cNvPr>
            <p:cNvCxnSpPr>
              <a:cxnSpLocks/>
            </p:cNvCxnSpPr>
            <p:nvPr/>
          </p:nvCxnSpPr>
          <p:spPr>
            <a:xfrm>
              <a:off x="8072438" y="2767013"/>
              <a:ext cx="14878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756DADB-90BE-26AD-FFE4-76AC4FFE4CC6}"/>
                </a:ext>
              </a:extLst>
            </p:cNvPr>
            <p:cNvCxnSpPr>
              <a:cxnSpLocks/>
            </p:cNvCxnSpPr>
            <p:nvPr/>
          </p:nvCxnSpPr>
          <p:spPr>
            <a:xfrm>
              <a:off x="8146829" y="2447925"/>
              <a:ext cx="0" cy="3190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373523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311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Incidence and timing of psychiatric comorbidities in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83</cp:revision>
  <dcterms:created xsi:type="dcterms:W3CDTF">2026-02-02T13:01:55Z</dcterms:created>
  <dcterms:modified xsi:type="dcterms:W3CDTF">2026-06-04T07:12:22Z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