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79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0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900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419E5-B506-1459-8640-B9105C735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793F2E-E93A-D063-8EED-8155EBA84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0E2C76-36F1-85B2-723A-0D94E720C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51984"/>
            <a:ext cx="5438140" cy="4569817"/>
          </a:xfrm>
        </p:spPr>
        <p:txBody>
          <a:bodyPr/>
          <a:lstStyle/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figure presents a matrix of HRs showing how receiving one psychiatric diagnosis affects the risk of subsequently receiving another among 5,432 individuals with schizophrenia.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This analysis captures temporal ordering, that is, which comorbidities tend to appear before others in the clinical trajectory.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Abbreviation:</a:t>
            </a:r>
          </a:p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HR=hazard ratio</a:t>
            </a: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Krebs MD,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Themudo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Benros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ME, et al. Associations between patterns in comorbid diagnostic trajectories of individuals with schizophrenia and etiological factors. Nat Commun 2021; 12: 6617. 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973B1-8D8D-1DFC-16F1-F8324AAFB3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263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695FD-D9CC-D1D8-537B-A8EC9A4D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 hidden="1">
            <a:extLst>
              <a:ext uri="{FF2B5EF4-FFF2-40B4-BE49-F238E27FC236}">
                <a16:creationId xmlns:a16="http://schemas.microsoft.com/office/drawing/2014/main" id="{2CF44246-8006-2630-4035-E4EBBDE5F7AE}"/>
              </a:ext>
            </a:extLst>
          </p:cNvPr>
          <p:cNvPicPr>
            <a:picLocks noGrp="1"/>
          </p:cNvPicPr>
          <p:nvPr>
            <p:ph sz="half" idx="20"/>
          </p:nvPr>
        </p:nvPicPr>
        <p:blipFill>
          <a:blip r:embed="rId4"/>
          <a:srcRect t="2633" b="788"/>
          <a:stretch>
            <a:fillRect/>
          </a:stretch>
        </p:blipFill>
        <p:spPr>
          <a:xfrm>
            <a:off x="6514897" y="2289967"/>
            <a:ext cx="5436000" cy="3360739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591CEADC-838D-D1EE-EBE1-22373CEBB500}"/>
              </a:ext>
            </a:extLst>
          </p:cNvPr>
          <p:cNvGrpSpPr/>
          <p:nvPr/>
        </p:nvGrpSpPr>
        <p:grpSpPr>
          <a:xfrm>
            <a:off x="10639698" y="3226766"/>
            <a:ext cx="36000" cy="2383200"/>
            <a:chOff x="11207750" y="2717800"/>
            <a:chExt cx="228600" cy="2413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58971F7-1B12-D566-75F6-A3B5C32D556B}"/>
                </a:ext>
              </a:extLst>
            </p:cNvPr>
            <p:cNvCxnSpPr/>
            <p:nvPr/>
          </p:nvCxnSpPr>
          <p:spPr>
            <a:xfrm>
              <a:off x="11207750" y="271780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E4E86FC-88A8-F6C9-6433-A67FAD52F7AE}"/>
                </a:ext>
              </a:extLst>
            </p:cNvPr>
            <p:cNvCxnSpPr/>
            <p:nvPr/>
          </p:nvCxnSpPr>
          <p:spPr>
            <a:xfrm>
              <a:off x="11207750" y="283845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A637E67-113A-C11A-F4EE-64373405F9BB}"/>
                </a:ext>
              </a:extLst>
            </p:cNvPr>
            <p:cNvCxnSpPr/>
            <p:nvPr/>
          </p:nvCxnSpPr>
          <p:spPr>
            <a:xfrm>
              <a:off x="11207750" y="295910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260D5ED-7EC5-C81F-78E3-00C1DF088DA9}"/>
                </a:ext>
              </a:extLst>
            </p:cNvPr>
            <p:cNvCxnSpPr/>
            <p:nvPr/>
          </p:nvCxnSpPr>
          <p:spPr>
            <a:xfrm>
              <a:off x="11207750" y="307975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E6AD448-7EC2-23A6-B8ED-81EC2F70E522}"/>
                </a:ext>
              </a:extLst>
            </p:cNvPr>
            <p:cNvCxnSpPr/>
            <p:nvPr/>
          </p:nvCxnSpPr>
          <p:spPr>
            <a:xfrm>
              <a:off x="11207750" y="320040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D6EE03-26C9-C881-E087-6B3B63591BE2}"/>
                </a:ext>
              </a:extLst>
            </p:cNvPr>
            <p:cNvCxnSpPr/>
            <p:nvPr/>
          </p:nvCxnSpPr>
          <p:spPr>
            <a:xfrm>
              <a:off x="11207750" y="332105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F688F90-AF90-C79F-AA73-B298C9C5EF0B}"/>
                </a:ext>
              </a:extLst>
            </p:cNvPr>
            <p:cNvCxnSpPr/>
            <p:nvPr/>
          </p:nvCxnSpPr>
          <p:spPr>
            <a:xfrm>
              <a:off x="11207750" y="344170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9380C03-9B79-593C-D3A6-D1B51C38ECE1}"/>
                </a:ext>
              </a:extLst>
            </p:cNvPr>
            <p:cNvCxnSpPr/>
            <p:nvPr/>
          </p:nvCxnSpPr>
          <p:spPr>
            <a:xfrm>
              <a:off x="11207750" y="356235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8EBE88D-1D20-3068-969E-71C2688E5FDC}"/>
                </a:ext>
              </a:extLst>
            </p:cNvPr>
            <p:cNvCxnSpPr/>
            <p:nvPr/>
          </p:nvCxnSpPr>
          <p:spPr>
            <a:xfrm>
              <a:off x="11207750" y="368300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D79FE01-E8E9-DE4A-9BAD-4BBD9E79EADC}"/>
                </a:ext>
              </a:extLst>
            </p:cNvPr>
            <p:cNvCxnSpPr/>
            <p:nvPr/>
          </p:nvCxnSpPr>
          <p:spPr>
            <a:xfrm>
              <a:off x="11207750" y="380365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F9B26BA-3F44-F57F-F286-F8EDD4808FCC}"/>
                </a:ext>
              </a:extLst>
            </p:cNvPr>
            <p:cNvCxnSpPr/>
            <p:nvPr/>
          </p:nvCxnSpPr>
          <p:spPr>
            <a:xfrm>
              <a:off x="11207750" y="392430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A49E549-831C-1F3C-292B-5855B4844EE9}"/>
                </a:ext>
              </a:extLst>
            </p:cNvPr>
            <p:cNvCxnSpPr/>
            <p:nvPr/>
          </p:nvCxnSpPr>
          <p:spPr>
            <a:xfrm>
              <a:off x="11207750" y="404495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1E9639C-8417-6DF0-9BF4-D96AFA984BB1}"/>
                </a:ext>
              </a:extLst>
            </p:cNvPr>
            <p:cNvCxnSpPr/>
            <p:nvPr/>
          </p:nvCxnSpPr>
          <p:spPr>
            <a:xfrm>
              <a:off x="11207750" y="416560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9F69A66-E6F8-9420-EF8B-86973A240B37}"/>
                </a:ext>
              </a:extLst>
            </p:cNvPr>
            <p:cNvCxnSpPr/>
            <p:nvPr/>
          </p:nvCxnSpPr>
          <p:spPr>
            <a:xfrm>
              <a:off x="11207750" y="428625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68D4171-2EF4-0C7A-7B91-F848349794A2}"/>
                </a:ext>
              </a:extLst>
            </p:cNvPr>
            <p:cNvCxnSpPr/>
            <p:nvPr/>
          </p:nvCxnSpPr>
          <p:spPr>
            <a:xfrm>
              <a:off x="11207750" y="440690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D3A8435-6B1E-3DE2-47F0-97A67F5DF600}"/>
                </a:ext>
              </a:extLst>
            </p:cNvPr>
            <p:cNvCxnSpPr/>
            <p:nvPr/>
          </p:nvCxnSpPr>
          <p:spPr>
            <a:xfrm>
              <a:off x="11207750" y="452755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A5F164D-F0E3-75E5-F5BF-7768E9C28FEF}"/>
                </a:ext>
              </a:extLst>
            </p:cNvPr>
            <p:cNvCxnSpPr/>
            <p:nvPr/>
          </p:nvCxnSpPr>
          <p:spPr>
            <a:xfrm>
              <a:off x="11207750" y="464820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CB08934-5960-3F84-881A-84ECF15D9EE0}"/>
                </a:ext>
              </a:extLst>
            </p:cNvPr>
            <p:cNvCxnSpPr/>
            <p:nvPr/>
          </p:nvCxnSpPr>
          <p:spPr>
            <a:xfrm>
              <a:off x="11207750" y="476885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1532C52-DF27-B901-7399-4EED67E50FDF}"/>
                </a:ext>
              </a:extLst>
            </p:cNvPr>
            <p:cNvCxnSpPr/>
            <p:nvPr/>
          </p:nvCxnSpPr>
          <p:spPr>
            <a:xfrm>
              <a:off x="11207750" y="488950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FB9A09D-DF45-A8FD-B08A-9E510CBC0250}"/>
                </a:ext>
              </a:extLst>
            </p:cNvPr>
            <p:cNvCxnSpPr/>
            <p:nvPr/>
          </p:nvCxnSpPr>
          <p:spPr>
            <a:xfrm>
              <a:off x="11207750" y="501015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03C2AB-4327-CFC2-4952-8E3998F2558F}"/>
                </a:ext>
              </a:extLst>
            </p:cNvPr>
            <p:cNvCxnSpPr/>
            <p:nvPr/>
          </p:nvCxnSpPr>
          <p:spPr>
            <a:xfrm>
              <a:off x="11207750" y="5130800"/>
              <a:ext cx="2286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446114-2D69-4E38-CEDF-00E51C5D0E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 wrap="square">
            <a:normAutofit/>
          </a:bodyPr>
          <a:lstStyle/>
          <a:p>
            <a:r>
              <a:rPr lang="en-GB"/>
              <a:t>Schizophrenia – Comorbidity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CBDFBC2-38CE-0354-1D68-111C61CDA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 anchor="b">
            <a:normAutofit/>
          </a:bodyPr>
          <a:lstStyle/>
          <a:p>
            <a:r>
              <a:rPr lang="en-US" dirty="0"/>
              <a:t>Timing of psychiatric comorbidities in schizophrenia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C9C7D00-60D9-82B9-B303-67ECABA024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</p:spPr>
        <p:txBody>
          <a:bodyPr>
            <a:normAutofit/>
          </a:bodyPr>
          <a:lstStyle/>
          <a:p>
            <a:r>
              <a:rPr lang="en-US" dirty="0"/>
              <a:t>Among individuals with schizophrenia, HRs for </a:t>
            </a:r>
            <a:br>
              <a:rPr lang="en-US" dirty="0"/>
            </a:br>
            <a:r>
              <a:rPr lang="en-US" dirty="0"/>
              <a:t>22 of 56 non‑schizophrenia comorbidity pairs were significant (p&lt;0.00089), suggesting a </a:t>
            </a:r>
            <a:r>
              <a:rPr lang="en-US" b="1" dirty="0"/>
              <a:t>temporally structured ordering of comorbidities from adolescence into adulthood</a:t>
            </a:r>
          </a:p>
          <a:p>
            <a:r>
              <a:rPr lang="en-US" dirty="0"/>
              <a:t>The results indicate that comorbidities in schizophrenia follow </a:t>
            </a:r>
            <a:r>
              <a:rPr lang="en-US" b="1" dirty="0"/>
              <a:t>distinct, time‑dependent patterns</a:t>
            </a:r>
            <a:r>
              <a:rPr lang="en-US" dirty="0"/>
              <a:t> and may reflect </a:t>
            </a:r>
            <a:r>
              <a:rPr lang="en-US" b="1" dirty="0"/>
              <a:t>underlying multi‑outcome structures </a:t>
            </a:r>
            <a:r>
              <a:rPr lang="en-US" dirty="0"/>
              <a:t>operating across the full follow‑up period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D692CE-2E8D-6246-9262-109D8EC145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 anchor="b">
            <a:normAutofit fontScale="92500" lnSpcReduction="10000"/>
          </a:bodyPr>
          <a:lstStyle/>
          <a:p>
            <a:r>
              <a:rPr lang="en-US" baseline="30000" dirty="0" err="1"/>
              <a:t>a</a:t>
            </a:r>
            <a:r>
              <a:rPr lang="en-US" dirty="0" err="1"/>
              <a:t>Cox</a:t>
            </a:r>
            <a:r>
              <a:rPr lang="en-US" dirty="0"/>
              <a:t> Proportional Hazard model. For each of the eight categories of psychiatric disorders (second diagnosis), the </a:t>
            </a:r>
            <a:r>
              <a:rPr lang="en-US" dirty="0" err="1"/>
              <a:t>colour</a:t>
            </a:r>
            <a:r>
              <a:rPr lang="en-US" dirty="0"/>
              <a:t> indicates how the hazard depends on a previous diagnosis of each of the seven other categories (first diagnosis). All models are adjusted for age and sex. Square size indicates the uncorrected p value of a two-sided Wald test with one degree of freedom.</a:t>
            </a:r>
            <a:r>
              <a:rPr lang="en-GB" dirty="0"/>
              <a:t> Asterisks indicate </a:t>
            </a:r>
            <a:r>
              <a:rPr lang="en-US" dirty="0"/>
              <a:t>significance after a Bonferroni correction for 56 tests. p values are unadjusted</a:t>
            </a:r>
            <a:endParaRPr lang="en-US" strike="sngStrike" dirty="0"/>
          </a:p>
          <a:p>
            <a:r>
              <a:rPr lang="en-US" dirty="0" err="1"/>
              <a:t>Disab</a:t>
            </a:r>
            <a:r>
              <a:rPr lang="en-US" dirty="0"/>
              <a:t>.=disability; </a:t>
            </a:r>
            <a:r>
              <a:rPr lang="en-US" dirty="0" err="1"/>
              <a:t>Disord</a:t>
            </a:r>
            <a:r>
              <a:rPr lang="en-US" dirty="0"/>
              <a:t>.=disorder; HR=hazard ratio; Intell.=intellectual</a:t>
            </a:r>
          </a:p>
          <a:p>
            <a:r>
              <a:rPr lang="en-US" dirty="0"/>
              <a:t>Krebs et al. Nat Commun 2021;12:6617</a:t>
            </a:r>
            <a:endParaRPr lang="en-GB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915FE33-FB31-D136-15E0-D6CF6D29FB08}"/>
              </a:ext>
            </a:extLst>
          </p:cNvPr>
          <p:cNvSpPr txBox="1">
            <a:spLocks/>
          </p:cNvSpPr>
          <p:nvPr/>
        </p:nvSpPr>
        <p:spPr>
          <a:xfrm>
            <a:off x="7880604" y="1821084"/>
            <a:ext cx="3630168" cy="316260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16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7F91D4-4605-6160-AEB2-DC705190200F}"/>
              </a:ext>
            </a:extLst>
          </p:cNvPr>
          <p:cNvSpPr txBox="1"/>
          <p:nvPr/>
        </p:nvSpPr>
        <p:spPr>
          <a:xfrm>
            <a:off x="6629399" y="1263600"/>
            <a:ext cx="5022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effectLst/>
                <a:latin typeface="Arial" panose="020B0604020202020204" pitchFamily="34" charset="0"/>
              </a:rPr>
              <a:t>Adjusted HRs for comorbid </a:t>
            </a:r>
            <a:r>
              <a:rPr lang="en-US" sz="1400" b="1" dirty="0">
                <a:latin typeface="Arial" panose="020B0604020202020204" pitchFamily="34" charset="0"/>
              </a:rPr>
              <a:t>p</a:t>
            </a:r>
            <a:r>
              <a:rPr lang="en-US" sz="1400" b="1" dirty="0">
                <a:effectLst/>
                <a:latin typeface="Arial" panose="020B0604020202020204" pitchFamily="34" charset="0"/>
              </a:rPr>
              <a:t>sychiatric </a:t>
            </a:r>
            <a:r>
              <a:rPr lang="en-US" sz="1400" b="1" dirty="0">
                <a:latin typeface="Arial" panose="020B0604020202020204" pitchFamily="34" charset="0"/>
              </a:rPr>
              <a:t>d</a:t>
            </a:r>
            <a:r>
              <a:rPr lang="en-US" sz="1400" b="1" dirty="0">
                <a:effectLst/>
                <a:latin typeface="Arial" panose="020B0604020202020204" pitchFamily="34" charset="0"/>
              </a:rPr>
              <a:t>isorders in individuals with schizophrenia (n=5,432)</a:t>
            </a:r>
            <a:r>
              <a:rPr lang="en-US" sz="1400" b="1" baseline="30000" dirty="0">
                <a:effectLst/>
                <a:latin typeface="Arial" panose="020B0604020202020204" pitchFamily="34" charset="0"/>
              </a:rPr>
              <a:t>a</a:t>
            </a:r>
            <a:endParaRPr lang="en-GB" sz="1400" b="1" dirty="0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74C88B2A-F53B-AB5D-AC2A-2AA92C3D0BD3}"/>
              </a:ext>
            </a:extLst>
          </p:cNvPr>
          <p:cNvSpPr txBox="1"/>
          <p:nvPr/>
        </p:nvSpPr>
        <p:spPr>
          <a:xfrm>
            <a:off x="6629399" y="5644037"/>
            <a:ext cx="5410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This work is adapted from ‘</a:t>
            </a:r>
            <a:r>
              <a:rPr lang="en-US" sz="800" dirty="0">
                <a:solidFill>
                  <a:srgbClr val="3F1A01"/>
                </a:solidFill>
              </a:rPr>
              <a:t>Associations between patterns in comorbid diagnostic trajectories of individuals with schizophrenia and etiological factors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' by Krebs</a:t>
            </a:r>
            <a:r>
              <a:rPr lang="en-US" sz="800" dirty="0">
                <a:solidFill>
                  <a:srgbClr val="3F1A0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et al. Nat Commun 2021, used under CC-BY 4.0. This work is licensed under Creative Commons license CC-BY-SA by The Lundbeck Foundation.</a:t>
            </a:r>
            <a:endParaRPr lang="en-GB" sz="800" dirty="0">
              <a:solidFill>
                <a:srgbClr val="3F1A0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62DF223-123C-E514-3263-36F6A8648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48510"/>
              </p:ext>
            </p:extLst>
          </p:nvPr>
        </p:nvGraphicFramePr>
        <p:xfrm>
          <a:off x="6091839" y="1752844"/>
          <a:ext cx="4201400" cy="3859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400">
                  <a:extLst>
                    <a:ext uri="{9D8B030D-6E8A-4147-A177-3AD203B41FA5}">
                      <a16:colId xmlns:a16="http://schemas.microsoft.com/office/drawing/2014/main" val="236492528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60105273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3080558719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3296346160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584202945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486419493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354293605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3697807468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1919547927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1004497357"/>
                    </a:ext>
                  </a:extLst>
                </a:gridCol>
              </a:tblGrid>
              <a:tr h="160324">
                <a:tc>
                  <a:txBody>
                    <a:bodyPr/>
                    <a:lstStyle/>
                    <a:p>
                      <a:pPr algn="l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Second diagnosis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GB" sz="1000" dirty="0">
                        <a:latin typeface="+mn-lt"/>
                      </a:endParaRPr>
                    </a:p>
                  </a:txBody>
                  <a:tcPr marL="72000" marR="72000" marT="36000" marB="36000" vert="vert270" anchor="ctr"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GB" sz="1000" dirty="0">
                        <a:latin typeface="+mn-lt"/>
                      </a:endParaRPr>
                    </a:p>
                  </a:txBody>
                  <a:tcPr marL="72000" marR="72000" marT="36000" marB="36000" vert="vert270" anchor="ctr"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GB" sz="1000" dirty="0">
                        <a:latin typeface="+mn-lt"/>
                      </a:endParaRPr>
                    </a:p>
                  </a:txBody>
                  <a:tcPr marL="72000" marR="72000" marT="36000" marB="36000" vert="vert270" anchor="ctr"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GB" sz="1000" dirty="0">
                        <a:latin typeface="+mn-lt"/>
                      </a:endParaRPr>
                    </a:p>
                  </a:txBody>
                  <a:tcPr marL="72000" marR="72000" marT="36000" marB="36000" vert="vert270" anchor="ctr"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GB" sz="1000" dirty="0">
                        <a:latin typeface="+mn-lt"/>
                      </a:endParaRPr>
                    </a:p>
                  </a:txBody>
                  <a:tcPr marL="72000" marR="72000" marT="36000" marB="36000" vert="vert270" anchor="ctr"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GB" sz="1000" dirty="0">
                        <a:latin typeface="+mn-lt"/>
                      </a:endParaRPr>
                    </a:p>
                  </a:txBody>
                  <a:tcPr marL="72000" marR="72000" marT="36000" marB="36000" vert="vert270" anchor="ctr"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GB" sz="1000" dirty="0">
                        <a:latin typeface="+mn-lt"/>
                      </a:endParaRPr>
                    </a:p>
                  </a:txBody>
                  <a:tcPr marL="72000" marR="72000" marT="36000" marB="36000" vert="vert270" anchor="ctr"/>
                </a:tc>
                <a:extLst>
                  <a:ext uri="{0D108BD9-81ED-4DB2-BD59-A6C34878D82A}">
                    <a16:rowId xmlns:a16="http://schemas.microsoft.com/office/drawing/2014/main" val="164376744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l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F1 – Substance abuse</a:t>
                      </a:r>
                    </a:p>
                  </a:txBody>
                  <a:tcPr marL="72000" marR="72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F3 – Mood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latin typeface="+mn-lt"/>
                        </a:rPr>
                        <a:t>disord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72000" marR="72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F4 – Anxiety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latin typeface="+mn-lt"/>
                        </a:rPr>
                        <a:t>disord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72000" marR="72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F50 – Eating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latin typeface="+mn-lt"/>
                        </a:rPr>
                        <a:t>disord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72000" marR="72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F60 – </a:t>
                      </a:r>
                      <a:r>
                        <a:rPr lang="en-GB" sz="900" spc="-30" baseline="0" dirty="0">
                          <a:solidFill>
                            <a:schemeClr val="tx1"/>
                          </a:solidFill>
                          <a:latin typeface="+mn-lt"/>
                        </a:rPr>
                        <a:t>Personality </a:t>
                      </a:r>
                      <a:r>
                        <a:rPr lang="en-GB" sz="900" spc="-3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disord</a:t>
                      </a:r>
                      <a:r>
                        <a:rPr lang="en-GB" sz="900" spc="-30" baseline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72000" marR="72000" marT="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F70 – Intell.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latin typeface="+mn-lt"/>
                        </a:rPr>
                        <a:t>disab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72000" marR="72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F84 – Autism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latin typeface="+mn-lt"/>
                        </a:rPr>
                        <a:t>disord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72000" marR="72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F9 – Childhood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latin typeface="+mn-lt"/>
                        </a:rPr>
                        <a:t>disord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72000" marR="72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563401"/>
                  </a:ext>
                </a:extLst>
              </a:tr>
              <a:tr h="298800">
                <a:tc rowSpan="8"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First diagnosis</a:t>
                      </a:r>
                    </a:p>
                  </a:txBody>
                  <a:tcPr marL="108000" marR="108000" marT="36000" marB="3600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F1 – Substance abuse</a:t>
                      </a: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C5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7E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11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644638"/>
                  </a:ext>
                </a:extLst>
              </a:tr>
              <a:tr h="298800">
                <a:tc vMerge="1">
                  <a:txBody>
                    <a:bodyPr/>
                    <a:lstStyle/>
                    <a:p>
                      <a:pPr rtl="0">
                        <a:buNone/>
                      </a:pPr>
                      <a:endParaRPr lang="en-GB" sz="10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r" rtl="0"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F3 – Mood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disord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AB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5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5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5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055100"/>
                  </a:ext>
                </a:extLst>
              </a:tr>
              <a:tr h="298800">
                <a:tc vMerge="1">
                  <a:txBody>
                    <a:bodyPr/>
                    <a:lstStyle/>
                    <a:p>
                      <a:pPr rtl="0">
                        <a:buNone/>
                      </a:pPr>
                      <a:endParaRPr lang="en-GB" sz="10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r" rtl="0"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F4 – Anxiety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disord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5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5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5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969689"/>
                  </a:ext>
                </a:extLst>
              </a:tr>
              <a:tr h="298800">
                <a:tc vMerge="1">
                  <a:txBody>
                    <a:bodyPr/>
                    <a:lstStyle/>
                    <a:p>
                      <a:pPr rtl="0">
                        <a:buNone/>
                      </a:pPr>
                      <a:endParaRPr lang="en-GB" sz="10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r" rtl="0"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F50 – Eating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disord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398399"/>
                  </a:ext>
                </a:extLst>
              </a:tr>
              <a:tr h="298800">
                <a:tc vMerge="1">
                  <a:txBody>
                    <a:bodyPr/>
                    <a:lstStyle/>
                    <a:p>
                      <a:pPr rtl="0">
                        <a:buNone/>
                      </a:pPr>
                      <a:endParaRPr lang="en-GB" sz="10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r" rtl="0"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F60 – Personality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disord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AB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7E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5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128408"/>
                  </a:ext>
                </a:extLst>
              </a:tr>
              <a:tr h="298800">
                <a:tc vMerge="1">
                  <a:txBody>
                    <a:bodyPr/>
                    <a:lstStyle/>
                    <a:p>
                      <a:pPr rtl="0">
                        <a:buNone/>
                      </a:pPr>
                      <a:endParaRPr lang="en-GB" sz="10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r" rtl="0"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F70 – Intell.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disab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6E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9014540"/>
                  </a:ext>
                </a:extLst>
              </a:tr>
              <a:tr h="298800">
                <a:tc vMerge="1">
                  <a:txBody>
                    <a:bodyPr/>
                    <a:lstStyle/>
                    <a:p>
                      <a:pPr rtl="0">
                        <a:buNone/>
                      </a:pPr>
                      <a:endParaRPr lang="en-GB" sz="10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r" rtl="0"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F84 – Autism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disord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6E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6752000"/>
                  </a:ext>
                </a:extLst>
              </a:tr>
              <a:tr h="298800">
                <a:tc vMerge="1">
                  <a:txBody>
                    <a:bodyPr/>
                    <a:lstStyle/>
                    <a:p>
                      <a:pPr rtl="0">
                        <a:buNone/>
                      </a:pPr>
                      <a:endParaRPr lang="en-GB" sz="10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r" rtl="0">
                        <a:buNone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F9 – Childhood </a:t>
                      </a:r>
                      <a:r>
                        <a:rPr lang="en-GB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disord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mpd="sng">
                      <a:noFill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C5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5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1F3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</a:p>
                  </a:txBody>
                  <a:tcPr marL="72000" marR="72000" marT="90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5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122185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0D59202-6207-6AB7-C726-7778DA7F5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650036"/>
              </p:ext>
            </p:extLst>
          </p:nvPr>
        </p:nvGraphicFramePr>
        <p:xfrm>
          <a:off x="10431751" y="3218828"/>
          <a:ext cx="208280" cy="2393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18662907"/>
                    </a:ext>
                  </a:extLst>
                </a:gridCol>
              </a:tblGrid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801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034597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502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193921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5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936114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0B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229733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11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0103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1F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170201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5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494842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7E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802204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940087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DF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794631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703722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C5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04093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A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245754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89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97519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6E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211902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60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015315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57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054390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D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06066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42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903027"/>
                  </a:ext>
                </a:extLst>
              </a:tr>
              <a:tr h="119679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37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50582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A53B11F-E5F4-3144-AEE9-3156FDCA555F}"/>
              </a:ext>
            </a:extLst>
          </p:cNvPr>
          <p:cNvSpPr txBox="1"/>
          <p:nvPr/>
        </p:nvSpPr>
        <p:spPr>
          <a:xfrm>
            <a:off x="10237791" y="2982170"/>
            <a:ext cx="6399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b="1" dirty="0"/>
              <a:t>Log(HR)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0EDDC2A-C115-F0B6-0EB1-1598D0BB1FD2}"/>
              </a:ext>
            </a:extLst>
          </p:cNvPr>
          <p:cNvSpPr txBox="1"/>
          <p:nvPr/>
        </p:nvSpPr>
        <p:spPr>
          <a:xfrm>
            <a:off x="10693665" y="3165210"/>
            <a:ext cx="18972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&gt;2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A202A94-D20D-A722-8A72-71E9680A7199}"/>
              </a:ext>
            </a:extLst>
          </p:cNvPr>
          <p:cNvSpPr txBox="1"/>
          <p:nvPr/>
        </p:nvSpPr>
        <p:spPr>
          <a:xfrm>
            <a:off x="10693665" y="3284075"/>
            <a:ext cx="21697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1.8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E6BC54B-C9A3-EC69-949B-67AE130C1DCD}"/>
              </a:ext>
            </a:extLst>
          </p:cNvPr>
          <p:cNvSpPr txBox="1"/>
          <p:nvPr/>
        </p:nvSpPr>
        <p:spPr>
          <a:xfrm>
            <a:off x="10693665" y="3402940"/>
            <a:ext cx="21697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1.6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715A4C7-67C7-9EE9-776B-F579E49B139A}"/>
              </a:ext>
            </a:extLst>
          </p:cNvPr>
          <p:cNvSpPr txBox="1"/>
          <p:nvPr/>
        </p:nvSpPr>
        <p:spPr>
          <a:xfrm>
            <a:off x="10693665" y="3521805"/>
            <a:ext cx="21697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/>
              <a:t>1.4</a:t>
            </a:r>
            <a:endParaRPr lang="en-GB" sz="8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64ED546-0568-4EDF-3FC9-98E3ADED857B}"/>
              </a:ext>
            </a:extLst>
          </p:cNvPr>
          <p:cNvSpPr txBox="1"/>
          <p:nvPr/>
        </p:nvSpPr>
        <p:spPr>
          <a:xfrm>
            <a:off x="10693665" y="3640670"/>
            <a:ext cx="21697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/>
              <a:t>1.2</a:t>
            </a:r>
            <a:endParaRPr lang="en-GB" sz="8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912FD45-5452-1B32-ABA3-C745C75F4B89}"/>
              </a:ext>
            </a:extLst>
          </p:cNvPr>
          <p:cNvSpPr txBox="1"/>
          <p:nvPr/>
        </p:nvSpPr>
        <p:spPr>
          <a:xfrm>
            <a:off x="10693665" y="3759535"/>
            <a:ext cx="21697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1.0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1E0043-4683-BF0F-04A6-BFD96CEA9D43}"/>
              </a:ext>
            </a:extLst>
          </p:cNvPr>
          <p:cNvSpPr txBox="1"/>
          <p:nvPr/>
        </p:nvSpPr>
        <p:spPr>
          <a:xfrm>
            <a:off x="10693665" y="3878400"/>
            <a:ext cx="21697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0.8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3296ED4-D8AE-F75C-42D4-494238818CE2}"/>
              </a:ext>
            </a:extLst>
          </p:cNvPr>
          <p:cNvSpPr txBox="1"/>
          <p:nvPr/>
        </p:nvSpPr>
        <p:spPr>
          <a:xfrm>
            <a:off x="10693665" y="3997265"/>
            <a:ext cx="21697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0.6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B35C19A-A9C2-EFC7-4827-711FB6674EFA}"/>
              </a:ext>
            </a:extLst>
          </p:cNvPr>
          <p:cNvSpPr txBox="1"/>
          <p:nvPr/>
        </p:nvSpPr>
        <p:spPr>
          <a:xfrm>
            <a:off x="10693665" y="4116130"/>
            <a:ext cx="21697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0.4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68F8B-43DC-261C-84CC-3B0724FF4C2D}"/>
              </a:ext>
            </a:extLst>
          </p:cNvPr>
          <p:cNvSpPr txBox="1"/>
          <p:nvPr/>
        </p:nvSpPr>
        <p:spPr>
          <a:xfrm>
            <a:off x="10693665" y="4234995"/>
            <a:ext cx="21697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0.2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84D76FA-C963-88CF-925E-4410F779B8AC}"/>
              </a:ext>
            </a:extLst>
          </p:cNvPr>
          <p:cNvSpPr txBox="1"/>
          <p:nvPr/>
        </p:nvSpPr>
        <p:spPr>
          <a:xfrm>
            <a:off x="10693665" y="4353860"/>
            <a:ext cx="130411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A8B4AE8-F362-323A-A116-59779CA4BA03}"/>
              </a:ext>
            </a:extLst>
          </p:cNvPr>
          <p:cNvSpPr txBox="1"/>
          <p:nvPr/>
        </p:nvSpPr>
        <p:spPr>
          <a:xfrm>
            <a:off x="10693665" y="4472725"/>
            <a:ext cx="276285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−0.2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E6801D4-A8DE-D089-360A-DFFFDF01F38F}"/>
              </a:ext>
            </a:extLst>
          </p:cNvPr>
          <p:cNvSpPr txBox="1"/>
          <p:nvPr/>
        </p:nvSpPr>
        <p:spPr>
          <a:xfrm>
            <a:off x="10693665" y="4591590"/>
            <a:ext cx="276285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−0.4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3F1A3FE-1A8C-802E-AE31-583466A60615}"/>
              </a:ext>
            </a:extLst>
          </p:cNvPr>
          <p:cNvSpPr txBox="1"/>
          <p:nvPr/>
        </p:nvSpPr>
        <p:spPr>
          <a:xfrm>
            <a:off x="10693665" y="4710455"/>
            <a:ext cx="276285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/>
              <a:t>−0.6</a:t>
            </a:r>
            <a:endParaRPr lang="en-GB" sz="8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66C0DA7-A339-FAE6-9A1F-F9B798AADF33}"/>
              </a:ext>
            </a:extLst>
          </p:cNvPr>
          <p:cNvSpPr txBox="1"/>
          <p:nvPr/>
        </p:nvSpPr>
        <p:spPr>
          <a:xfrm>
            <a:off x="10693665" y="4829320"/>
            <a:ext cx="276285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−0.8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2DE35F4-BB5E-DC52-85DD-64673D0A6E07}"/>
              </a:ext>
            </a:extLst>
          </p:cNvPr>
          <p:cNvSpPr txBox="1"/>
          <p:nvPr/>
        </p:nvSpPr>
        <p:spPr>
          <a:xfrm>
            <a:off x="10693665" y="4948185"/>
            <a:ext cx="276285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−1.0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CE4813F-AB7A-BA9F-CEBB-1FCE232E7239}"/>
              </a:ext>
            </a:extLst>
          </p:cNvPr>
          <p:cNvSpPr txBox="1"/>
          <p:nvPr/>
        </p:nvSpPr>
        <p:spPr>
          <a:xfrm>
            <a:off x="10693665" y="5067050"/>
            <a:ext cx="276285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−1.2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29C5EB6-935A-865C-C353-F39301B3684C}"/>
              </a:ext>
            </a:extLst>
          </p:cNvPr>
          <p:cNvSpPr txBox="1"/>
          <p:nvPr/>
        </p:nvSpPr>
        <p:spPr>
          <a:xfrm>
            <a:off x="10693665" y="5185915"/>
            <a:ext cx="276285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−1.4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A549577-7ACF-84CC-F6A5-D55F464AC4CE}"/>
              </a:ext>
            </a:extLst>
          </p:cNvPr>
          <p:cNvSpPr txBox="1"/>
          <p:nvPr/>
        </p:nvSpPr>
        <p:spPr>
          <a:xfrm>
            <a:off x="10693665" y="5304780"/>
            <a:ext cx="276285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/>
              <a:t>−1.6</a:t>
            </a:r>
            <a:endParaRPr lang="en-GB" sz="8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D722631-A7DD-4B17-59A1-75C6C0EC4F13}"/>
              </a:ext>
            </a:extLst>
          </p:cNvPr>
          <p:cNvSpPr txBox="1"/>
          <p:nvPr/>
        </p:nvSpPr>
        <p:spPr>
          <a:xfrm>
            <a:off x="10693665" y="5423645"/>
            <a:ext cx="276285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−1.8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8313C64-CD9A-7101-52A4-530F1F632503}"/>
              </a:ext>
            </a:extLst>
          </p:cNvPr>
          <p:cNvSpPr txBox="1"/>
          <p:nvPr/>
        </p:nvSpPr>
        <p:spPr>
          <a:xfrm>
            <a:off x="10693665" y="5542508"/>
            <a:ext cx="364450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r>
              <a:rPr lang="en-GB" sz="800" dirty="0"/>
              <a:t>&lt; −2.0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D568726-39B9-CACD-6AA2-024243B90AD5}"/>
              </a:ext>
            </a:extLst>
          </p:cNvPr>
          <p:cNvSpPr/>
          <p:nvPr/>
        </p:nvSpPr>
        <p:spPr>
          <a:xfrm>
            <a:off x="8454112" y="3319462"/>
            <a:ext cx="102394" cy="100800"/>
          </a:xfrm>
          <a:prstGeom prst="rect">
            <a:avLst/>
          </a:prstGeom>
          <a:solidFill>
            <a:srgbClr val="F1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F110EE5-7617-3C25-4C4A-CE34F6FBEE7E}"/>
              </a:ext>
            </a:extLst>
          </p:cNvPr>
          <p:cNvSpPr/>
          <p:nvPr/>
        </p:nvSpPr>
        <p:spPr>
          <a:xfrm>
            <a:off x="8780264" y="3319462"/>
            <a:ext cx="102394" cy="100800"/>
          </a:xfrm>
          <a:prstGeom prst="rect">
            <a:avLst/>
          </a:prstGeom>
          <a:solidFill>
            <a:srgbClr val="A7C5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C659E48-28A2-BC08-B2B4-26E3ED562A5A}"/>
              </a:ext>
            </a:extLst>
          </p:cNvPr>
          <p:cNvSpPr/>
          <p:nvPr/>
        </p:nvSpPr>
        <p:spPr>
          <a:xfrm>
            <a:off x="9697326" y="3260116"/>
            <a:ext cx="222962" cy="219492"/>
          </a:xfrm>
          <a:prstGeom prst="rect">
            <a:avLst/>
          </a:prstGeom>
          <a:solidFill>
            <a:srgbClr val="4D8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4EDA8FF-D3A3-5BAA-1A9D-A741B1FFC88E}"/>
              </a:ext>
            </a:extLst>
          </p:cNvPr>
          <p:cNvSpPr/>
          <p:nvPr/>
        </p:nvSpPr>
        <p:spPr>
          <a:xfrm>
            <a:off x="7807976" y="3617533"/>
            <a:ext cx="102394" cy="100800"/>
          </a:xfrm>
          <a:prstGeom prst="rect">
            <a:avLst/>
          </a:prstGeom>
          <a:solidFill>
            <a:srgbClr val="F1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29AEE6E-48AF-A893-DC1D-9EF2ACA1DA6F}"/>
              </a:ext>
            </a:extLst>
          </p:cNvPr>
          <p:cNvSpPr/>
          <p:nvPr/>
        </p:nvSpPr>
        <p:spPr>
          <a:xfrm>
            <a:off x="7789625" y="3902446"/>
            <a:ext cx="139096" cy="136930"/>
          </a:xfrm>
          <a:prstGeom prst="rect">
            <a:avLst/>
          </a:prstGeom>
          <a:solidFill>
            <a:srgbClr val="DC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ED07EE2-0D24-DF78-3F02-9DB4DE6FD659}"/>
              </a:ext>
            </a:extLst>
          </p:cNvPr>
          <p:cNvSpPr/>
          <p:nvPr/>
        </p:nvSpPr>
        <p:spPr>
          <a:xfrm>
            <a:off x="9363649" y="3250406"/>
            <a:ext cx="242690" cy="238912"/>
          </a:xfrm>
          <a:prstGeom prst="rect">
            <a:avLst/>
          </a:prstGeom>
          <a:solidFill>
            <a:srgbClr val="CC7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D801667-F628-9D3E-F1F2-098ADD022F8A}"/>
              </a:ext>
            </a:extLst>
          </p:cNvPr>
          <p:cNvSpPr/>
          <p:nvPr/>
        </p:nvSpPr>
        <p:spPr>
          <a:xfrm>
            <a:off x="10066039" y="3599468"/>
            <a:ext cx="139096" cy="136930"/>
          </a:xfrm>
          <a:prstGeom prst="rect">
            <a:avLst/>
          </a:prstGeom>
          <a:solidFill>
            <a:srgbClr val="F1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E0195B7-D193-AC46-12DE-B7B3035CD59B}"/>
              </a:ext>
            </a:extLst>
          </p:cNvPr>
          <p:cNvSpPr/>
          <p:nvPr/>
        </p:nvSpPr>
        <p:spPr>
          <a:xfrm>
            <a:off x="8746938" y="3887704"/>
            <a:ext cx="169046" cy="166414"/>
          </a:xfrm>
          <a:prstGeom prst="rect">
            <a:avLst/>
          </a:prstGeom>
          <a:solidFill>
            <a:srgbClr val="DEAB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3F3D450-65F2-AE44-C4E4-53D7FE886F0B}"/>
              </a:ext>
            </a:extLst>
          </p:cNvPr>
          <p:cNvSpPr/>
          <p:nvPr/>
        </p:nvSpPr>
        <p:spPr>
          <a:xfrm>
            <a:off x="9400471" y="3887704"/>
            <a:ext cx="169046" cy="166414"/>
          </a:xfrm>
          <a:prstGeom prst="rect">
            <a:avLst/>
          </a:prstGeom>
          <a:solidFill>
            <a:srgbClr val="CC7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365A4BC-CCDF-FFDF-CA50-655AA3B81EFA}"/>
              </a:ext>
            </a:extLst>
          </p:cNvPr>
          <p:cNvSpPr>
            <a:spLocks noChangeAspect="1"/>
          </p:cNvSpPr>
          <p:nvPr/>
        </p:nvSpPr>
        <p:spPr>
          <a:xfrm flipV="1">
            <a:off x="7846374" y="4255564"/>
            <a:ext cx="25599" cy="25200"/>
          </a:xfrm>
          <a:prstGeom prst="rect">
            <a:avLst/>
          </a:prstGeom>
          <a:solidFill>
            <a:srgbClr val="DC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592166B-E25F-8069-4142-CA03485A3A32}"/>
              </a:ext>
            </a:extLst>
          </p:cNvPr>
          <p:cNvSpPr>
            <a:spLocks noChangeAspect="1"/>
          </p:cNvSpPr>
          <p:nvPr/>
        </p:nvSpPr>
        <p:spPr>
          <a:xfrm flipV="1">
            <a:off x="9457565" y="4241164"/>
            <a:ext cx="54858" cy="54000"/>
          </a:xfrm>
          <a:prstGeom prst="rect">
            <a:avLst/>
          </a:prstGeom>
          <a:solidFill>
            <a:srgbClr val="DC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362CF4A-B826-297D-1200-6488F04BED86}"/>
              </a:ext>
            </a:extLst>
          </p:cNvPr>
          <p:cNvSpPr>
            <a:spLocks noChangeAspect="1"/>
          </p:cNvSpPr>
          <p:nvPr/>
        </p:nvSpPr>
        <p:spPr>
          <a:xfrm flipV="1">
            <a:off x="9781378" y="4241164"/>
            <a:ext cx="54858" cy="54000"/>
          </a:xfrm>
          <a:prstGeom prst="rect">
            <a:avLst/>
          </a:prstGeom>
          <a:solidFill>
            <a:srgbClr val="F1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61FCE87-ED96-4CBE-8B9C-A8033FCBF965}"/>
              </a:ext>
            </a:extLst>
          </p:cNvPr>
          <p:cNvSpPr/>
          <p:nvPr/>
        </p:nvSpPr>
        <p:spPr>
          <a:xfrm>
            <a:off x="10084390" y="4217764"/>
            <a:ext cx="102394" cy="100800"/>
          </a:xfrm>
          <a:prstGeom prst="rect">
            <a:avLst/>
          </a:prstGeom>
          <a:solidFill>
            <a:srgbClr val="DEAB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E774332-38A5-6518-C1F1-64A9C0A623FC}"/>
              </a:ext>
            </a:extLst>
          </p:cNvPr>
          <p:cNvSpPr/>
          <p:nvPr/>
        </p:nvSpPr>
        <p:spPr>
          <a:xfrm>
            <a:off x="8096912" y="4483018"/>
            <a:ext cx="169046" cy="169200"/>
          </a:xfrm>
          <a:prstGeom prst="rect">
            <a:avLst/>
          </a:prstGeom>
          <a:solidFill>
            <a:srgbClr val="DC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218BC0F-51E4-F636-92B1-AD39520D40AA}"/>
              </a:ext>
            </a:extLst>
          </p:cNvPr>
          <p:cNvSpPr>
            <a:spLocks/>
          </p:cNvSpPr>
          <p:nvPr/>
        </p:nvSpPr>
        <p:spPr>
          <a:xfrm>
            <a:off x="8758345" y="4493818"/>
            <a:ext cx="146232" cy="147600"/>
          </a:xfrm>
          <a:prstGeom prst="rect">
            <a:avLst/>
          </a:prstGeom>
          <a:solidFill>
            <a:srgbClr val="DEAB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EE6715D-C577-926D-0FBF-8A387454EFFD}"/>
              </a:ext>
            </a:extLst>
          </p:cNvPr>
          <p:cNvSpPr>
            <a:spLocks noChangeAspect="1"/>
          </p:cNvSpPr>
          <p:nvPr/>
        </p:nvSpPr>
        <p:spPr>
          <a:xfrm flipV="1">
            <a:off x="8168636" y="3958311"/>
            <a:ext cx="25599" cy="25200"/>
          </a:xfrm>
          <a:prstGeom prst="rect">
            <a:avLst/>
          </a:prstGeom>
          <a:solidFill>
            <a:srgbClr val="F0D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94C21735-73DA-4434-84A4-A4CB68E26783}"/>
              </a:ext>
            </a:extLst>
          </p:cNvPr>
          <p:cNvSpPr>
            <a:spLocks noChangeAspect="1"/>
          </p:cNvSpPr>
          <p:nvPr/>
        </p:nvSpPr>
        <p:spPr>
          <a:xfrm flipV="1">
            <a:off x="9472195" y="3655333"/>
            <a:ext cx="25599" cy="25200"/>
          </a:xfrm>
          <a:prstGeom prst="rect">
            <a:avLst/>
          </a:prstGeom>
          <a:solidFill>
            <a:srgbClr val="F0D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63BECF4-CAB5-E635-CC73-B08F1B52D30A}"/>
              </a:ext>
            </a:extLst>
          </p:cNvPr>
          <p:cNvSpPr/>
          <p:nvPr/>
        </p:nvSpPr>
        <p:spPr>
          <a:xfrm>
            <a:off x="8080529" y="4168829"/>
            <a:ext cx="201812" cy="198670"/>
          </a:xfrm>
          <a:prstGeom prst="rect">
            <a:avLst/>
          </a:prstGeom>
          <a:solidFill>
            <a:srgbClr val="DEAB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1263607-AF25-EAA2-D9F9-668DB9E4BA60}"/>
              </a:ext>
            </a:extLst>
          </p:cNvPr>
          <p:cNvSpPr/>
          <p:nvPr/>
        </p:nvSpPr>
        <p:spPr>
          <a:xfrm>
            <a:off x="8404403" y="4168829"/>
            <a:ext cx="201812" cy="198670"/>
          </a:xfrm>
          <a:prstGeom prst="rect">
            <a:avLst/>
          </a:prstGeom>
          <a:solidFill>
            <a:srgbClr val="CC7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48EFEB8-F749-24FF-831B-8D4234BA00BC}"/>
              </a:ext>
            </a:extLst>
          </p:cNvPr>
          <p:cNvSpPr>
            <a:spLocks noChangeAspect="1"/>
          </p:cNvSpPr>
          <p:nvPr/>
        </p:nvSpPr>
        <p:spPr>
          <a:xfrm>
            <a:off x="9022236" y="4131364"/>
            <a:ext cx="272807" cy="273600"/>
          </a:xfrm>
          <a:prstGeom prst="rect">
            <a:avLst/>
          </a:prstGeom>
          <a:solidFill>
            <a:srgbClr val="CC7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7D6BA46-49E9-4E58-7100-07B5554CE375}"/>
              </a:ext>
            </a:extLst>
          </p:cNvPr>
          <p:cNvSpPr>
            <a:spLocks/>
          </p:cNvSpPr>
          <p:nvPr/>
        </p:nvSpPr>
        <p:spPr>
          <a:xfrm>
            <a:off x="9411878" y="4493818"/>
            <a:ext cx="146232" cy="147600"/>
          </a:xfrm>
          <a:prstGeom prst="rect">
            <a:avLst/>
          </a:prstGeom>
          <a:solidFill>
            <a:srgbClr val="DEAB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06A3EB0-DECB-6651-927E-D468177BBF5A}"/>
              </a:ext>
            </a:extLst>
          </p:cNvPr>
          <p:cNvSpPr>
            <a:spLocks/>
          </p:cNvSpPr>
          <p:nvPr/>
        </p:nvSpPr>
        <p:spPr>
          <a:xfrm>
            <a:off x="9735691" y="4493818"/>
            <a:ext cx="146232" cy="147600"/>
          </a:xfrm>
          <a:prstGeom prst="rect">
            <a:avLst/>
          </a:prstGeom>
          <a:solidFill>
            <a:srgbClr val="DEAB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43F8AB1-A27A-8A53-12EF-512C43768180}"/>
              </a:ext>
            </a:extLst>
          </p:cNvPr>
          <p:cNvSpPr/>
          <p:nvPr/>
        </p:nvSpPr>
        <p:spPr>
          <a:xfrm>
            <a:off x="7789625" y="4795203"/>
            <a:ext cx="139096" cy="136930"/>
          </a:xfrm>
          <a:prstGeom prst="rect">
            <a:avLst/>
          </a:prstGeom>
          <a:solidFill>
            <a:srgbClr val="A7C5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33DF654-3EBD-EC9C-18C3-4FAB0316D639}"/>
              </a:ext>
            </a:extLst>
          </p:cNvPr>
          <p:cNvSpPr>
            <a:spLocks noChangeAspect="1"/>
          </p:cNvSpPr>
          <p:nvPr/>
        </p:nvSpPr>
        <p:spPr>
          <a:xfrm flipV="1">
            <a:off x="8804032" y="4836668"/>
            <a:ext cx="54858" cy="54000"/>
          </a:xfrm>
          <a:prstGeom prst="rect">
            <a:avLst/>
          </a:prstGeom>
          <a:solidFill>
            <a:srgbClr val="DC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126F32B-1975-0B16-CB75-B8608A64D2A5}"/>
              </a:ext>
            </a:extLst>
          </p:cNvPr>
          <p:cNvSpPr>
            <a:spLocks noChangeAspect="1"/>
          </p:cNvSpPr>
          <p:nvPr/>
        </p:nvSpPr>
        <p:spPr>
          <a:xfrm flipV="1">
            <a:off x="8477880" y="4836668"/>
            <a:ext cx="54858" cy="54000"/>
          </a:xfrm>
          <a:prstGeom prst="rect">
            <a:avLst/>
          </a:prstGeom>
          <a:solidFill>
            <a:srgbClr val="F1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C2FFB916-A22D-D918-38D2-3C65E07DBE62}"/>
              </a:ext>
            </a:extLst>
          </p:cNvPr>
          <p:cNvSpPr>
            <a:spLocks noChangeAspect="1"/>
          </p:cNvSpPr>
          <p:nvPr/>
        </p:nvSpPr>
        <p:spPr>
          <a:xfrm flipV="1">
            <a:off x="9131210" y="4836668"/>
            <a:ext cx="54858" cy="54000"/>
          </a:xfrm>
          <a:prstGeom prst="rect">
            <a:avLst/>
          </a:prstGeom>
          <a:solidFill>
            <a:srgbClr val="F1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55444F4-2425-9D77-D1D2-31C771FE55BF}"/>
              </a:ext>
            </a:extLst>
          </p:cNvPr>
          <p:cNvSpPr>
            <a:spLocks noChangeAspect="1"/>
          </p:cNvSpPr>
          <p:nvPr/>
        </p:nvSpPr>
        <p:spPr>
          <a:xfrm flipV="1">
            <a:off x="10122788" y="4851068"/>
            <a:ext cx="25599" cy="25200"/>
          </a:xfrm>
          <a:prstGeom prst="rect">
            <a:avLst/>
          </a:prstGeom>
          <a:solidFill>
            <a:srgbClr val="F0D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8098C3D-E46D-BEF6-F991-A656869ABA11}"/>
              </a:ext>
            </a:extLst>
          </p:cNvPr>
          <p:cNvSpPr/>
          <p:nvPr/>
        </p:nvSpPr>
        <p:spPr>
          <a:xfrm>
            <a:off x="9707901" y="4764333"/>
            <a:ext cx="201812" cy="198670"/>
          </a:xfrm>
          <a:prstGeom prst="rect">
            <a:avLst/>
          </a:prstGeom>
          <a:solidFill>
            <a:srgbClr val="C45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62C8E4F-71C0-6E26-3FA5-3CBC6A8BEABE}"/>
              </a:ext>
            </a:extLst>
          </p:cNvPr>
          <p:cNvSpPr>
            <a:spLocks noChangeAspect="1"/>
          </p:cNvSpPr>
          <p:nvPr/>
        </p:nvSpPr>
        <p:spPr>
          <a:xfrm>
            <a:off x="8061833" y="5043893"/>
            <a:ext cx="239204" cy="239898"/>
          </a:xfrm>
          <a:prstGeom prst="rect">
            <a:avLst/>
          </a:prstGeom>
          <a:solidFill>
            <a:srgbClr val="79A5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FB0223E-9B07-3348-E1AE-146BF5A99495}"/>
              </a:ext>
            </a:extLst>
          </p:cNvPr>
          <p:cNvSpPr/>
          <p:nvPr/>
        </p:nvSpPr>
        <p:spPr>
          <a:xfrm>
            <a:off x="8471699" y="5130755"/>
            <a:ext cx="67220" cy="66174"/>
          </a:xfrm>
          <a:prstGeom prst="rect">
            <a:avLst/>
          </a:prstGeom>
          <a:solidFill>
            <a:srgbClr val="DC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37E74D6-0B5D-5FF0-F09D-403DE72B6972}"/>
              </a:ext>
            </a:extLst>
          </p:cNvPr>
          <p:cNvSpPr>
            <a:spLocks/>
          </p:cNvSpPr>
          <p:nvPr/>
        </p:nvSpPr>
        <p:spPr>
          <a:xfrm>
            <a:off x="8758345" y="5090042"/>
            <a:ext cx="146232" cy="147600"/>
          </a:xfrm>
          <a:prstGeom prst="rect">
            <a:avLst/>
          </a:prstGeom>
          <a:solidFill>
            <a:srgbClr val="CC7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AC213E9-0F21-30D7-B4F4-217007BC99BA}"/>
              </a:ext>
            </a:extLst>
          </p:cNvPr>
          <p:cNvSpPr>
            <a:spLocks/>
          </p:cNvSpPr>
          <p:nvPr/>
        </p:nvSpPr>
        <p:spPr>
          <a:xfrm>
            <a:off x="9077147" y="5081588"/>
            <a:ext cx="162984" cy="164508"/>
          </a:xfrm>
          <a:prstGeom prst="rect">
            <a:avLst/>
          </a:prstGeom>
          <a:solidFill>
            <a:srgbClr val="A7C5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83A10FF6-CF17-1A7D-8412-8428C89B3AF1}"/>
              </a:ext>
            </a:extLst>
          </p:cNvPr>
          <p:cNvSpPr/>
          <p:nvPr/>
        </p:nvSpPr>
        <p:spPr>
          <a:xfrm>
            <a:off x="9433797" y="5113442"/>
            <a:ext cx="102394" cy="100800"/>
          </a:xfrm>
          <a:prstGeom prst="rect">
            <a:avLst/>
          </a:prstGeom>
          <a:solidFill>
            <a:srgbClr val="DEAB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C586CEC-88E2-99C2-D8F9-AC36CC2744A9}"/>
              </a:ext>
            </a:extLst>
          </p:cNvPr>
          <p:cNvSpPr>
            <a:spLocks/>
          </p:cNvSpPr>
          <p:nvPr/>
        </p:nvSpPr>
        <p:spPr>
          <a:xfrm>
            <a:off x="10050952" y="5078415"/>
            <a:ext cx="169270" cy="170854"/>
          </a:xfrm>
          <a:prstGeom prst="rect">
            <a:avLst/>
          </a:prstGeom>
          <a:solidFill>
            <a:srgbClr val="DEAB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DDCBB32-CBC5-07A7-371B-C4570FAD8A39}"/>
              </a:ext>
            </a:extLst>
          </p:cNvPr>
          <p:cNvSpPr>
            <a:spLocks/>
          </p:cNvSpPr>
          <p:nvPr/>
        </p:nvSpPr>
        <p:spPr>
          <a:xfrm>
            <a:off x="8428409" y="5385827"/>
            <a:ext cx="153800" cy="155239"/>
          </a:xfrm>
          <a:prstGeom prst="rect">
            <a:avLst/>
          </a:prstGeom>
          <a:solidFill>
            <a:srgbClr val="F1D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5EC0970-AC7A-704E-B20C-1958B74FE193}"/>
              </a:ext>
            </a:extLst>
          </p:cNvPr>
          <p:cNvSpPr/>
          <p:nvPr/>
        </p:nvSpPr>
        <p:spPr>
          <a:xfrm>
            <a:off x="8797851" y="5430359"/>
            <a:ext cx="67220" cy="66174"/>
          </a:xfrm>
          <a:prstGeom prst="rect">
            <a:avLst/>
          </a:prstGeom>
          <a:solidFill>
            <a:srgbClr val="DC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D7D520C-F9EE-656C-6BDE-1537B60CF97E}"/>
              </a:ext>
            </a:extLst>
          </p:cNvPr>
          <p:cNvSpPr>
            <a:spLocks noChangeAspect="1"/>
          </p:cNvSpPr>
          <p:nvPr/>
        </p:nvSpPr>
        <p:spPr>
          <a:xfrm>
            <a:off x="7722770" y="5326646"/>
            <a:ext cx="272807" cy="273600"/>
          </a:xfrm>
          <a:prstGeom prst="rect">
            <a:avLst/>
          </a:prstGeom>
          <a:solidFill>
            <a:srgbClr val="DEAB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4C1DC8D6-A2BE-F63A-AED3-7DF839744E93}"/>
              </a:ext>
            </a:extLst>
          </p:cNvPr>
          <p:cNvSpPr/>
          <p:nvPr/>
        </p:nvSpPr>
        <p:spPr>
          <a:xfrm>
            <a:off x="10967311" y="3221687"/>
            <a:ext cx="289961" cy="285446"/>
          </a:xfrm>
          <a:prstGeom prst="rect">
            <a:avLst/>
          </a:prstGeom>
          <a:solidFill>
            <a:srgbClr val="B71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8702392-296D-2FDA-4766-ED6E461E1E56}"/>
              </a:ext>
            </a:extLst>
          </p:cNvPr>
          <p:cNvSpPr/>
          <p:nvPr/>
        </p:nvSpPr>
        <p:spPr>
          <a:xfrm>
            <a:off x="10978423" y="3534666"/>
            <a:ext cx="267736" cy="263567"/>
          </a:xfrm>
          <a:prstGeom prst="rect">
            <a:avLst/>
          </a:prstGeom>
          <a:solidFill>
            <a:srgbClr val="B71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ABB55666-66D9-22C6-86E6-6DFFBA6EF8D9}"/>
              </a:ext>
            </a:extLst>
          </p:cNvPr>
          <p:cNvSpPr/>
          <p:nvPr/>
        </p:nvSpPr>
        <p:spPr>
          <a:xfrm>
            <a:off x="10996651" y="3852196"/>
            <a:ext cx="231280" cy="227679"/>
          </a:xfrm>
          <a:prstGeom prst="rect">
            <a:avLst/>
          </a:prstGeom>
          <a:solidFill>
            <a:srgbClr val="B71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AD0C367-85E4-E8D6-5900-8F64C52E87F7}"/>
              </a:ext>
            </a:extLst>
          </p:cNvPr>
          <p:cNvSpPr/>
          <p:nvPr/>
        </p:nvSpPr>
        <p:spPr>
          <a:xfrm>
            <a:off x="11011761" y="4164871"/>
            <a:ext cx="201061" cy="197931"/>
          </a:xfrm>
          <a:prstGeom prst="rect">
            <a:avLst/>
          </a:prstGeom>
          <a:solidFill>
            <a:srgbClr val="B71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DDD4876-67C8-B8E9-78B3-3FF66858DF42}"/>
              </a:ext>
            </a:extLst>
          </p:cNvPr>
          <p:cNvSpPr/>
          <p:nvPr/>
        </p:nvSpPr>
        <p:spPr>
          <a:xfrm>
            <a:off x="11026048" y="4477232"/>
            <a:ext cx="172486" cy="169801"/>
          </a:xfrm>
          <a:prstGeom prst="rect">
            <a:avLst/>
          </a:prstGeom>
          <a:solidFill>
            <a:srgbClr val="B71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ACC4060-BEF3-A2AC-1ADE-76B98C73988F}"/>
              </a:ext>
            </a:extLst>
          </p:cNvPr>
          <p:cNvSpPr/>
          <p:nvPr/>
        </p:nvSpPr>
        <p:spPr>
          <a:xfrm>
            <a:off x="11054624" y="4812244"/>
            <a:ext cx="115335" cy="113540"/>
          </a:xfrm>
          <a:prstGeom prst="rect">
            <a:avLst/>
          </a:prstGeom>
          <a:solidFill>
            <a:srgbClr val="B71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A7BF39D-E110-760C-E018-438A54DD9BDB}"/>
              </a:ext>
            </a:extLst>
          </p:cNvPr>
          <p:cNvSpPr txBox="1"/>
          <p:nvPr/>
        </p:nvSpPr>
        <p:spPr>
          <a:xfrm>
            <a:off x="10978423" y="2982170"/>
            <a:ext cx="6722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/>
              <a:t>p value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9B26E8A-FAFE-C63C-E275-27E11CAE6EB1}"/>
              </a:ext>
            </a:extLst>
          </p:cNvPr>
          <p:cNvSpPr txBox="1"/>
          <p:nvPr/>
        </p:nvSpPr>
        <p:spPr>
          <a:xfrm>
            <a:off x="11284099" y="3302855"/>
            <a:ext cx="396510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pPr algn="ctr"/>
            <a:r>
              <a:rPr lang="en-GB" sz="800" dirty="0"/>
              <a:t>&lt;1e-06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D61A620-060B-F586-8C96-D22C54772916}"/>
              </a:ext>
            </a:extLst>
          </p:cNvPr>
          <p:cNvSpPr txBox="1"/>
          <p:nvPr/>
        </p:nvSpPr>
        <p:spPr>
          <a:xfrm>
            <a:off x="11313754" y="3604894"/>
            <a:ext cx="337199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pPr algn="ctr"/>
            <a:r>
              <a:rPr lang="en-GB" sz="800" dirty="0"/>
              <a:t>1e-05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D9B1F27-BFAC-8F2E-79C5-4A5CB26680BD}"/>
              </a:ext>
            </a:extLst>
          </p:cNvPr>
          <p:cNvSpPr txBox="1"/>
          <p:nvPr/>
        </p:nvSpPr>
        <p:spPr>
          <a:xfrm>
            <a:off x="11287305" y="3904480"/>
            <a:ext cx="390099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pPr algn="ctr"/>
            <a:r>
              <a:rPr lang="en-GB" sz="800" dirty="0"/>
              <a:t>0.0001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7E5C898-0695-4439-44FB-EF1296E8AF7E}"/>
              </a:ext>
            </a:extLst>
          </p:cNvPr>
          <p:cNvSpPr txBox="1"/>
          <p:nvPr/>
        </p:nvSpPr>
        <p:spPr>
          <a:xfrm>
            <a:off x="11316159" y="4202281"/>
            <a:ext cx="332391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pPr algn="ctr"/>
            <a:r>
              <a:rPr lang="en-GB" sz="800" dirty="0"/>
              <a:t>0.001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7E9CD10-F43C-B510-DB16-8B6CBFAF78C2}"/>
              </a:ext>
            </a:extLst>
          </p:cNvPr>
          <p:cNvSpPr txBox="1"/>
          <p:nvPr/>
        </p:nvSpPr>
        <p:spPr>
          <a:xfrm>
            <a:off x="11345013" y="4500577"/>
            <a:ext cx="27468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pPr algn="ctr"/>
            <a:r>
              <a:rPr lang="en-GB" sz="800" dirty="0"/>
              <a:t>0.01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09DA014F-4881-07FF-7CBF-0AC0579B991D}"/>
              </a:ext>
            </a:extLst>
          </p:cNvPr>
          <p:cNvSpPr txBox="1"/>
          <p:nvPr/>
        </p:nvSpPr>
        <p:spPr>
          <a:xfrm>
            <a:off x="11373868" y="4800408"/>
            <a:ext cx="216973" cy="123111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spAutoFit/>
          </a:bodyPr>
          <a:lstStyle/>
          <a:p>
            <a:pPr algn="ctr"/>
            <a:r>
              <a:rPr lang="en-GB" sz="800" dirty="0"/>
              <a:t>0.1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76969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492</Words>
  <Application>Microsoft Office PowerPoint</Application>
  <PresentationFormat>Widescreen</PresentationFormat>
  <Paragraphs>90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Timing of psychiatric comorbidities in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84</cp:revision>
  <dcterms:created xsi:type="dcterms:W3CDTF">2026-02-02T13:01:55Z</dcterms:created>
  <dcterms:modified xsi:type="dcterms:W3CDTF">2026-06-04T07:12:28Z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