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10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70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C07A505D-5E7E-6BEB-4195-801D42364FA7}" name="Ceren Akdeniz Vogt" initials="CA" userId="S::cak@lundbeckfonden.com::6291f9b8-8487-4396-8769-615d243e0f4b" providerId="AD"/>
  <p188:author id="{0CAF265E-3507-DDFB-096F-5F160D94C031}" name="Kiyanah Coghiel-Fox" initials="" userId="S::Kiyanah.Coghiel-Fox@primeglobalpeople.com::98e38abd-df58-4111-a4e7-d3b356d99dd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33F2F481-7F84-1190-CBE4-732A72D1E981}" name="Jane Snowball" initials="JS" userId="Jane Snowball" providerId="None"/>
  <p188:author id="{2428F584-1FE4-8162-173F-87BFBD4D6849}" name="Ana Catalan Alcantara" initials="AC" userId="S::k1808030@kcl.ac.uk::b52135e5-b684-4b1f-9dd7-77eebd48a82b" providerId="AD"/>
  <p188:author id="{A00A1298-AB63-4804-7CAD-1CF35FB5980A}" name="Jane Snowball " initials="JS" userId="Jane Snowball " providerId="None"/>
  <p188:author id="{8EBDF5A9-C4BC-A8A8-CDF6-CD616BF5A6CC}" name="Lucy Helas" initials="LH" userId="Lucy Helas" providerId="None"/>
  <p188:author id="{AB25F1AB-1588-8335-5B1E-F4F14CAF435E}" name="Kiyanah Coghiel-Fox" initials="KC" userId="S::kiyanah.coghiel-fox@primeglobalpeople.com::98e38abd-df58-4111-a4e7-d3b356d99ddb" providerId="AD"/>
  <p188:author id="{8D1EF3B3-7F19-2B30-416A-A782C61DA141}" name="Kiyanah Coghiel-Fox" initials="SR" userId="Kiyanah Coghiel-Fox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C536F4EF-557A-800A-363B-FC62070B3F72}" name="Jane Snowball  " initials="JS" userId="Jane Snowball  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BE23A"/>
    <a:srgbClr val="F2F2F2"/>
    <a:srgbClr val="D9D1CC"/>
    <a:srgbClr val="E0DBD6"/>
    <a:srgbClr val="26322D"/>
    <a:srgbClr val="717171"/>
    <a:srgbClr val="99B3A8"/>
    <a:srgbClr val="FC7B23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E7311D-85FF-4859-9004-0E74F74BABE3}" v="1" dt="2026-06-02T13:55:34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9" autoAdjust="0"/>
    <p:restoredTop sz="80270" autoAdjust="0"/>
  </p:normalViewPr>
  <p:slideViewPr>
    <p:cSldViewPr snapToGrid="0">
      <p:cViewPr varScale="1">
        <p:scale>
          <a:sx n="85" d="100"/>
          <a:sy n="85" d="100"/>
        </p:scale>
        <p:origin x="786" y="96"/>
      </p:cViewPr>
      <p:guideLst>
        <p:guide orient="horz" pos="2228"/>
        <p:guide pos="706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06D87-205A-9E79-F53A-957135E0E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84EC8D-8B3E-8650-2644-0E95C6809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63619-17B6-BA9D-3A5A-C619E71C3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Several assessment tools have been developed to identify individuals at clinical high risk for psychosis, particularly in the early stages before a full psychotic disorder emerges. Three key assessment tools are described below.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CAARMS is a semi-structured interview designed to assess subthreshold psychotic symptoms, functional decline, and other risk indicators to determine whether an individual meets criteria for an at-risk mental state.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SIPS evaluates attenuated psychotic syndromes, brief intermittent psychotic symptoms, and genetic risk combined with functional deterioration.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Mini-SIPS is a shorter screening version of SIPS developed to provide a more time-efficient method for identifying possible psychosis-risk syndromes in clinical settings while maintaining alignment with the SIPS criteria.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pPr lvl="0">
              <a:defRPr/>
            </a:pPr>
            <a:endParaRPr lang="en-GB" sz="10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Abbreviations: 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CAARMS=Comprehensive Assessment of At-Risk Mental States; SIPS=Structured Interview for Psychosis-Risk Syndromes</a:t>
            </a:r>
            <a:endParaRPr lang="en-GB" sz="10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endParaRPr lang="en-GB" sz="10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Fusar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-Poli P, Borgwardt S,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Bechdolf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A, et al. The psychosis high-risk state: a comprehensive state-of-the-art review. JAMA Psychiatry 2013; 70: 107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120. 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Fusar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-Poli P, Salazar de Pablo G, Correll CU, et al. Prevention of psychosis: advances in detection, prognosis, and intervention. JAMA Psychiatry 2020; 77: 755–765. 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Orygen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00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Comprehensive Assessment of At-Risk Mental States (CAARMS 23) Toolkit</a:t>
            </a:r>
            <a:r>
              <a:rPr lang="en-GB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https://www.orygen.org.au/Training/Resources/Psychosis/CAARMS-Toolkit/CAARMS-23.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Woods S,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Lympus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C, McGlashan TH, et al. </a:t>
            </a:r>
            <a:r>
              <a:rPr lang="en-GB" sz="10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Mini-SIPS: development of a brief clinical structured interview guide to diagnosing DSM-5 Attenuated Psychosis Syndrome and training outcomes. BMC Psychiatry 2022; 22: 784.</a:t>
            </a:r>
            <a:endParaRPr lang="en-GB" sz="1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09B24-ECBF-4572-64A2-3FA03DE50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58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467D8-A868-A078-7C5D-D16B44C92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Rectangle 854">
            <a:extLst>
              <a:ext uri="{FF2B5EF4-FFF2-40B4-BE49-F238E27FC236}">
                <a16:creationId xmlns:a16="http://schemas.microsoft.com/office/drawing/2014/main" id="{8AC9527D-1DE0-F7F0-F06C-F3180948293C}"/>
              </a:ext>
            </a:extLst>
          </p:cNvPr>
          <p:cNvSpPr/>
          <p:nvPr/>
        </p:nvSpPr>
        <p:spPr>
          <a:xfrm>
            <a:off x="8902844" y="2244292"/>
            <a:ext cx="1423995" cy="32519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0AFA2201-733A-3C08-3B4E-E61958825EF7}"/>
              </a:ext>
            </a:extLst>
          </p:cNvPr>
          <p:cNvSpPr/>
          <p:nvPr/>
        </p:nvSpPr>
        <p:spPr>
          <a:xfrm>
            <a:off x="5462777" y="2244292"/>
            <a:ext cx="1439101" cy="32519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9E448788-E64A-6167-0C91-B9034D254B08}"/>
              </a:ext>
            </a:extLst>
          </p:cNvPr>
          <p:cNvSpPr/>
          <p:nvPr/>
        </p:nvSpPr>
        <p:spPr>
          <a:xfrm rot="16200000">
            <a:off x="10027931" y="2617840"/>
            <a:ext cx="389467" cy="698918"/>
          </a:xfrm>
          <a:prstGeom prst="downArrow">
            <a:avLst/>
          </a:prstGeom>
          <a:gradFill flip="none" rotWithShape="1">
            <a:gsLst>
              <a:gs pos="0">
                <a:schemeClr val="bg1"/>
              </a:gs>
              <a:gs pos="92000">
                <a:schemeClr val="tx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1" name="Arrow: Down 780">
            <a:extLst>
              <a:ext uri="{FF2B5EF4-FFF2-40B4-BE49-F238E27FC236}">
                <a16:creationId xmlns:a16="http://schemas.microsoft.com/office/drawing/2014/main" id="{CBBD116A-B61F-8703-AEB3-63A09FDEA03A}"/>
              </a:ext>
            </a:extLst>
          </p:cNvPr>
          <p:cNvSpPr/>
          <p:nvPr/>
        </p:nvSpPr>
        <p:spPr>
          <a:xfrm rot="16200000">
            <a:off x="6695076" y="2610372"/>
            <a:ext cx="389467" cy="713858"/>
          </a:xfrm>
          <a:prstGeom prst="downArrow">
            <a:avLst/>
          </a:prstGeom>
          <a:gradFill flip="none" rotWithShape="1">
            <a:gsLst>
              <a:gs pos="0">
                <a:schemeClr val="bg1"/>
              </a:gs>
              <a:gs pos="92000">
                <a:schemeClr val="tx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2" name="Arrow: Down 801">
            <a:extLst>
              <a:ext uri="{FF2B5EF4-FFF2-40B4-BE49-F238E27FC236}">
                <a16:creationId xmlns:a16="http://schemas.microsoft.com/office/drawing/2014/main" id="{E3897B4C-7343-94DA-15F8-E037301C4E2B}"/>
              </a:ext>
            </a:extLst>
          </p:cNvPr>
          <p:cNvSpPr/>
          <p:nvPr/>
        </p:nvSpPr>
        <p:spPr>
          <a:xfrm rot="16200000">
            <a:off x="8655261" y="2510732"/>
            <a:ext cx="389467" cy="913130"/>
          </a:xfrm>
          <a:prstGeom prst="downArrow">
            <a:avLst/>
          </a:prstGeom>
          <a:gradFill flip="none" rotWithShape="1">
            <a:gsLst>
              <a:gs pos="0">
                <a:schemeClr val="bg1"/>
              </a:gs>
              <a:gs pos="92000">
                <a:schemeClr val="tx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DF50CD-082F-3E47-F1BD-3BC78F5EF4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Schizophrenia – Course, natural history, and prognosis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0A260E-2910-B88D-938E-635B45FF3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Clinical high-risk for psychosis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0046879-B42F-D94D-0F05-9AD8FD75EE16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331109"/>
            <a:ext cx="4710320" cy="4712505"/>
          </a:xfrm>
        </p:spPr>
        <p:txBody>
          <a:bodyPr anchor="ctr"/>
          <a:lstStyle/>
          <a:p>
            <a:r>
              <a:rPr lang="en-GB" b="1" dirty="0"/>
              <a:t>CHR-P criteria </a:t>
            </a:r>
            <a:r>
              <a:rPr lang="en-GB" dirty="0"/>
              <a:t>identify individuals with attenuated psychotic symptoms, brief limited psychotic episodes, or genetic risk accompanied by functional decline</a:t>
            </a:r>
            <a:r>
              <a:rPr lang="en-GB" baseline="30000" dirty="0"/>
              <a:t>1</a:t>
            </a:r>
          </a:p>
          <a:p>
            <a:r>
              <a:rPr lang="en-GB" dirty="0"/>
              <a:t>This state is associated with an </a:t>
            </a:r>
            <a:r>
              <a:rPr lang="en-GB" b="1" dirty="0"/>
              <a:t>elevated risk of transition to psychosis, </a:t>
            </a:r>
            <a:r>
              <a:rPr lang="en-GB" dirty="0"/>
              <a:t>which increases with time</a:t>
            </a:r>
            <a:r>
              <a:rPr lang="en-GB" baseline="30000" dirty="0"/>
              <a:t>1</a:t>
            </a:r>
          </a:p>
          <a:p>
            <a:r>
              <a:rPr lang="en-GB" dirty="0"/>
              <a:t>The CHR-P population is </a:t>
            </a:r>
            <a:r>
              <a:rPr lang="en-GB" b="1" dirty="0"/>
              <a:t>heterogeneous</a:t>
            </a:r>
            <a:r>
              <a:rPr lang="en-GB" dirty="0"/>
              <a:t>, with many individuals experiencing </a:t>
            </a:r>
            <a:r>
              <a:rPr lang="en-GB" b="1" dirty="0"/>
              <a:t>persistent symptoms or functional impairment</a:t>
            </a:r>
            <a:r>
              <a:rPr lang="en-GB" baseline="30000" dirty="0"/>
              <a:t>1,2</a:t>
            </a:r>
          </a:p>
          <a:p>
            <a:r>
              <a:rPr lang="en-GB" dirty="0"/>
              <a:t>Advances in detection, prognosis, and stage-specific interventions aim to </a:t>
            </a:r>
            <a:r>
              <a:rPr lang="en-GB" b="1" dirty="0"/>
              <a:t>reduce transition risk and improve overall clinical outcomes</a:t>
            </a:r>
            <a:r>
              <a:rPr lang="en-GB" baseline="30000" dirty="0"/>
              <a:t>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F6345B-696F-B01A-4A96-BADE73597B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 dirty="0"/>
              <a:t>APS= attenuated psychosis syndrome; BLIPS=</a:t>
            </a:r>
            <a:r>
              <a:rPr lang="en-US" noProof="0" dirty="0"/>
              <a:t>brief limited intermittent psychotic symptoms; </a:t>
            </a:r>
            <a:r>
              <a:rPr lang="en-GB" noProof="0" dirty="0"/>
              <a:t>CAARMS=Comprehensive Assessment of At-Risk Mental States; </a:t>
            </a:r>
            <a:br>
              <a:rPr lang="en-GB" noProof="0" dirty="0"/>
            </a:br>
            <a:r>
              <a:rPr lang="en-GB" noProof="0" dirty="0"/>
              <a:t>CHR-P=clinical high-risk for psychosis; GRD=genetic risk and deterioration; SIPS=Structured Interview for Psychosis-Risk Syndromes</a:t>
            </a:r>
          </a:p>
          <a:p>
            <a:r>
              <a:rPr lang="en-GB" noProof="0" dirty="0"/>
              <a:t>1. </a:t>
            </a:r>
            <a:r>
              <a:rPr lang="en-GB" noProof="0" dirty="0" err="1"/>
              <a:t>Fusar</a:t>
            </a:r>
            <a:r>
              <a:rPr lang="en-GB" noProof="0" dirty="0"/>
              <a:t>-Poli et al. JAMA Psychiatry 2013;70:107–120; 2. </a:t>
            </a:r>
            <a:r>
              <a:rPr lang="en-GB" noProof="0" dirty="0" err="1"/>
              <a:t>Fusar</a:t>
            </a:r>
            <a:r>
              <a:rPr lang="en-GB" noProof="0" dirty="0"/>
              <a:t>-Poli et al. JAMA Psychiatry 2020;77:755–765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D159B3-48F3-DA28-EA75-10214BA7F30E}"/>
              </a:ext>
            </a:extLst>
          </p:cNvPr>
          <p:cNvSpPr txBox="1"/>
          <p:nvPr/>
        </p:nvSpPr>
        <p:spPr>
          <a:xfrm>
            <a:off x="5959475" y="1169405"/>
            <a:ext cx="5732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>
                <a:solidFill>
                  <a:schemeClr val="accent2">
                    <a:lumMod val="50000"/>
                  </a:schemeClr>
                </a:solidFill>
              </a:rPr>
              <a:t>Pathway from general population risk to psychosis: prognostic stratification in CHR‑P</a:t>
            </a:r>
            <a:r>
              <a:rPr lang="en-GB" sz="1600" b="1" baseline="30000" noProof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7CD88956-D414-3A01-EBB9-3BCBB81491B0}"/>
              </a:ext>
            </a:extLst>
          </p:cNvPr>
          <p:cNvGrpSpPr/>
          <p:nvPr/>
        </p:nvGrpSpPr>
        <p:grpSpPr>
          <a:xfrm>
            <a:off x="5528627" y="5676250"/>
            <a:ext cx="4855517" cy="345309"/>
            <a:chOff x="5603780" y="5796152"/>
            <a:chExt cx="3198551" cy="345309"/>
          </a:xfrm>
        </p:grpSpPr>
        <p:grpSp>
          <p:nvGrpSpPr>
            <p:cNvPr id="777" name="Group 776">
              <a:extLst>
                <a:ext uri="{FF2B5EF4-FFF2-40B4-BE49-F238E27FC236}">
                  <a16:creationId xmlns:a16="http://schemas.microsoft.com/office/drawing/2014/main" id="{CF3C1CF7-4548-6110-A26E-878BB716474B}"/>
                </a:ext>
              </a:extLst>
            </p:cNvPr>
            <p:cNvGrpSpPr/>
            <p:nvPr/>
          </p:nvGrpSpPr>
          <p:grpSpPr>
            <a:xfrm>
              <a:off x="5608338" y="5799402"/>
              <a:ext cx="1002541" cy="152543"/>
              <a:chOff x="5706763" y="5993889"/>
              <a:chExt cx="1002541" cy="152543"/>
            </a:xfrm>
          </p:grpSpPr>
          <p:sp>
            <p:nvSpPr>
              <p:cNvPr id="741" name="TextBox 740">
                <a:extLst>
                  <a:ext uri="{FF2B5EF4-FFF2-40B4-BE49-F238E27FC236}">
                    <a16:creationId xmlns:a16="http://schemas.microsoft.com/office/drawing/2014/main" id="{C61BBE9D-AACE-F597-DB2A-2A6AA5574091}"/>
                  </a:ext>
                </a:extLst>
              </p:cNvPr>
              <p:cNvSpPr txBox="1"/>
              <p:nvPr/>
            </p:nvSpPr>
            <p:spPr>
              <a:xfrm flipH="1">
                <a:off x="5795617" y="6003548"/>
                <a:ext cx="913687" cy="13647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B" sz="1000"/>
                  <a:t>Healthy or in remission</a:t>
                </a:r>
                <a:endParaRPr lang="en-US" sz="1000"/>
              </a:p>
            </p:txBody>
          </p:sp>
          <p:grpSp>
            <p:nvGrpSpPr>
              <p:cNvPr id="747" name="Group 746">
                <a:extLst>
                  <a:ext uri="{FF2B5EF4-FFF2-40B4-BE49-F238E27FC236}">
                    <a16:creationId xmlns:a16="http://schemas.microsoft.com/office/drawing/2014/main" id="{05D57FFD-6890-DF8D-2D22-D02D771EA406}"/>
                  </a:ext>
                </a:extLst>
              </p:cNvPr>
              <p:cNvGrpSpPr/>
              <p:nvPr/>
            </p:nvGrpSpPr>
            <p:grpSpPr>
              <a:xfrm>
                <a:off x="5706763" y="5993889"/>
                <a:ext cx="54174" cy="152543"/>
                <a:chOff x="6188451" y="2541454"/>
                <a:chExt cx="89840" cy="252971"/>
              </a:xfrm>
            </p:grpSpPr>
            <p:sp>
              <p:nvSpPr>
                <p:cNvPr id="748" name="Freeform 5">
                  <a:extLst>
                    <a:ext uri="{FF2B5EF4-FFF2-40B4-BE49-F238E27FC236}">
                      <a16:creationId xmlns:a16="http://schemas.microsoft.com/office/drawing/2014/main" id="{BD487AB3-0740-5086-9080-3313CBECA6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8451" y="259701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/>
                </a:p>
              </p:txBody>
            </p:sp>
            <p:sp>
              <p:nvSpPr>
                <p:cNvPr id="749" name="Oval 748">
                  <a:extLst>
                    <a:ext uri="{FF2B5EF4-FFF2-40B4-BE49-F238E27FC236}">
                      <a16:creationId xmlns:a16="http://schemas.microsoft.com/office/drawing/2014/main" id="{0EFEDB94-3545-CEBC-E906-55603BA0A4D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209433" y="2541454"/>
                  <a:ext cx="47875" cy="48466"/>
                </a:xfrm>
                <a:prstGeom prst="ellipse">
                  <a:avLst/>
                </a:prstGeom>
                <a:solidFill>
                  <a:schemeClr val="bg1"/>
                </a:solidFill>
                <a:ln w="3175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/>
                </a:p>
              </p:txBody>
            </p:sp>
            <p:sp>
              <p:nvSpPr>
                <p:cNvPr id="750" name="Freeform 13">
                  <a:extLst>
                    <a:ext uri="{FF2B5EF4-FFF2-40B4-BE49-F238E27FC236}">
                      <a16:creationId xmlns:a16="http://schemas.microsoft.com/office/drawing/2014/main" id="{F342050B-B6D9-06B3-17D5-3C23EA531FE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88451" y="2597013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78" name="Group 777">
              <a:extLst>
                <a:ext uri="{FF2B5EF4-FFF2-40B4-BE49-F238E27FC236}">
                  <a16:creationId xmlns:a16="http://schemas.microsoft.com/office/drawing/2014/main" id="{BE719429-6E31-3C71-F6F5-707E867359C3}"/>
                </a:ext>
              </a:extLst>
            </p:cNvPr>
            <p:cNvGrpSpPr/>
            <p:nvPr/>
          </p:nvGrpSpPr>
          <p:grpSpPr>
            <a:xfrm>
              <a:off x="5603780" y="5985668"/>
              <a:ext cx="1114145" cy="152543"/>
              <a:chOff x="6691747" y="5993889"/>
              <a:chExt cx="1114145" cy="152543"/>
            </a:xfrm>
          </p:grpSpPr>
          <p:sp>
            <p:nvSpPr>
              <p:cNvPr id="744" name="TextBox 743">
                <a:extLst>
                  <a:ext uri="{FF2B5EF4-FFF2-40B4-BE49-F238E27FC236}">
                    <a16:creationId xmlns:a16="http://schemas.microsoft.com/office/drawing/2014/main" id="{A90739FB-B819-B4E4-9C10-C6AC3F957FCA}"/>
                  </a:ext>
                </a:extLst>
              </p:cNvPr>
              <p:cNvSpPr txBox="1"/>
              <p:nvPr/>
            </p:nvSpPr>
            <p:spPr>
              <a:xfrm flipH="1">
                <a:off x="6772031" y="6003548"/>
                <a:ext cx="1033861" cy="13647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B" sz="1000"/>
                  <a:t>With emerging psychosis</a:t>
                </a:r>
                <a:endParaRPr lang="en-US" sz="1000"/>
              </a:p>
            </p:txBody>
          </p:sp>
          <p:grpSp>
            <p:nvGrpSpPr>
              <p:cNvPr id="753" name="Group 752">
                <a:extLst>
                  <a:ext uri="{FF2B5EF4-FFF2-40B4-BE49-F238E27FC236}">
                    <a16:creationId xmlns:a16="http://schemas.microsoft.com/office/drawing/2014/main" id="{95327E3F-CA11-ADCC-0345-F900D5B843CA}"/>
                  </a:ext>
                </a:extLst>
              </p:cNvPr>
              <p:cNvGrpSpPr/>
              <p:nvPr/>
            </p:nvGrpSpPr>
            <p:grpSpPr>
              <a:xfrm>
                <a:off x="6691747" y="5993889"/>
                <a:ext cx="54174" cy="152543"/>
                <a:chOff x="6188451" y="2541454"/>
                <a:chExt cx="89840" cy="252971"/>
              </a:xfrm>
            </p:grpSpPr>
            <p:sp>
              <p:nvSpPr>
                <p:cNvPr id="754" name="Freeform 5">
                  <a:extLst>
                    <a:ext uri="{FF2B5EF4-FFF2-40B4-BE49-F238E27FC236}">
                      <a16:creationId xmlns:a16="http://schemas.microsoft.com/office/drawing/2014/main" id="{42768BCB-FB27-6E33-8C4F-52F95A19EC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8451" y="259701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/>
                </a:p>
              </p:txBody>
            </p:sp>
            <p:sp>
              <p:nvSpPr>
                <p:cNvPr id="755" name="Oval 754">
                  <a:extLst>
                    <a:ext uri="{FF2B5EF4-FFF2-40B4-BE49-F238E27FC236}">
                      <a16:creationId xmlns:a16="http://schemas.microsoft.com/office/drawing/2014/main" id="{BEE07459-46D7-0EC9-15AA-AC7148E8D28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209433" y="2541454"/>
                  <a:ext cx="47875" cy="48466"/>
                </a:xfrm>
                <a:prstGeom prst="ellipse">
                  <a:avLst/>
                </a:prstGeom>
                <a:solidFill>
                  <a:schemeClr val="tx1">
                    <a:lumMod val="25000"/>
                    <a:lumOff val="75000"/>
                  </a:schemeClr>
                </a:solidFill>
                <a:ln w="3175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/>
                </a:p>
              </p:txBody>
            </p:sp>
            <p:sp>
              <p:nvSpPr>
                <p:cNvPr id="756" name="Freeform 13">
                  <a:extLst>
                    <a:ext uri="{FF2B5EF4-FFF2-40B4-BE49-F238E27FC236}">
                      <a16:creationId xmlns:a16="http://schemas.microsoft.com/office/drawing/2014/main" id="{46CEE0B5-76FF-0FAD-B141-FDA368A07C1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88451" y="2597013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73" name="Group 772">
              <a:extLst>
                <a:ext uri="{FF2B5EF4-FFF2-40B4-BE49-F238E27FC236}">
                  <a16:creationId xmlns:a16="http://schemas.microsoft.com/office/drawing/2014/main" id="{588EE6EA-E885-BBDC-E717-B34CFC47CAB4}"/>
                </a:ext>
              </a:extLst>
            </p:cNvPr>
            <p:cNvGrpSpPr/>
            <p:nvPr/>
          </p:nvGrpSpPr>
          <p:grpSpPr>
            <a:xfrm>
              <a:off x="6736202" y="5796152"/>
              <a:ext cx="2066129" cy="159043"/>
              <a:chOff x="6384793" y="5740950"/>
              <a:chExt cx="2066129" cy="159043"/>
            </a:xfrm>
          </p:grpSpPr>
          <p:sp>
            <p:nvSpPr>
              <p:cNvPr id="742" name="TextBox 741">
                <a:extLst>
                  <a:ext uri="{FF2B5EF4-FFF2-40B4-BE49-F238E27FC236}">
                    <a16:creationId xmlns:a16="http://schemas.microsoft.com/office/drawing/2014/main" id="{D7270637-5BAC-3FA7-8AB5-F1E51CB1B095}"/>
                  </a:ext>
                </a:extLst>
              </p:cNvPr>
              <p:cNvSpPr txBox="1"/>
              <p:nvPr/>
            </p:nvSpPr>
            <p:spPr>
              <a:xfrm flipH="1">
                <a:off x="6470137" y="5740950"/>
                <a:ext cx="1980785" cy="15904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B" sz="1000"/>
                  <a:t>With persistent nonpsychotic psychiatric disorders</a:t>
                </a:r>
                <a:endParaRPr lang="en-US" sz="1000"/>
              </a:p>
            </p:txBody>
          </p:sp>
          <p:grpSp>
            <p:nvGrpSpPr>
              <p:cNvPr id="759" name="Group 758">
                <a:extLst>
                  <a:ext uri="{FF2B5EF4-FFF2-40B4-BE49-F238E27FC236}">
                    <a16:creationId xmlns:a16="http://schemas.microsoft.com/office/drawing/2014/main" id="{A902828D-7934-222D-1F0A-AA2D9FF6CE50}"/>
                  </a:ext>
                </a:extLst>
              </p:cNvPr>
              <p:cNvGrpSpPr/>
              <p:nvPr/>
            </p:nvGrpSpPr>
            <p:grpSpPr>
              <a:xfrm>
                <a:off x="6384793" y="5744200"/>
                <a:ext cx="54174" cy="152543"/>
                <a:chOff x="6188451" y="2541454"/>
                <a:chExt cx="89840" cy="252971"/>
              </a:xfrm>
            </p:grpSpPr>
            <p:sp>
              <p:nvSpPr>
                <p:cNvPr id="760" name="Freeform 5">
                  <a:extLst>
                    <a:ext uri="{FF2B5EF4-FFF2-40B4-BE49-F238E27FC236}">
                      <a16:creationId xmlns:a16="http://schemas.microsoft.com/office/drawing/2014/main" id="{39E8987A-A876-507D-EB98-2A22B49C5F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8451" y="259701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/>
                </a:p>
              </p:txBody>
            </p:sp>
            <p:sp>
              <p:nvSpPr>
                <p:cNvPr id="761" name="Oval 760">
                  <a:extLst>
                    <a:ext uri="{FF2B5EF4-FFF2-40B4-BE49-F238E27FC236}">
                      <a16:creationId xmlns:a16="http://schemas.microsoft.com/office/drawing/2014/main" id="{A9942FD3-1819-EA19-1C79-15146C72A15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209433" y="2541454"/>
                  <a:ext cx="47875" cy="48466"/>
                </a:xfrm>
                <a:prstGeom prst="ellipse">
                  <a:avLst/>
                </a:prstGeom>
                <a:solidFill>
                  <a:schemeClr val="accent3"/>
                </a:solidFill>
                <a:ln w="3175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/>
                </a:p>
              </p:txBody>
            </p:sp>
            <p:sp>
              <p:nvSpPr>
                <p:cNvPr id="762" name="Freeform 13">
                  <a:extLst>
                    <a:ext uri="{FF2B5EF4-FFF2-40B4-BE49-F238E27FC236}">
                      <a16:creationId xmlns:a16="http://schemas.microsoft.com/office/drawing/2014/main" id="{7B9FA4A7-3FBF-8362-2B56-27DF2A6D885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88451" y="2597013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74" name="Group 773">
              <a:extLst>
                <a:ext uri="{FF2B5EF4-FFF2-40B4-BE49-F238E27FC236}">
                  <a16:creationId xmlns:a16="http://schemas.microsoft.com/office/drawing/2014/main" id="{102C8C42-6B60-6F96-A91D-548B8CC4C8C5}"/>
                </a:ext>
              </a:extLst>
            </p:cNvPr>
            <p:cNvGrpSpPr/>
            <p:nvPr/>
          </p:nvGrpSpPr>
          <p:grpSpPr>
            <a:xfrm>
              <a:off x="6742043" y="5982418"/>
              <a:ext cx="2009676" cy="159043"/>
              <a:chOff x="6384095" y="5927299"/>
              <a:chExt cx="2009676" cy="159043"/>
            </a:xfrm>
          </p:grpSpPr>
          <p:sp>
            <p:nvSpPr>
              <p:cNvPr id="743" name="TextBox 742">
                <a:extLst>
                  <a:ext uri="{FF2B5EF4-FFF2-40B4-BE49-F238E27FC236}">
                    <a16:creationId xmlns:a16="http://schemas.microsoft.com/office/drawing/2014/main" id="{789F5458-BBB9-1EBB-A212-F5C037719721}"/>
                  </a:ext>
                </a:extLst>
              </p:cNvPr>
              <p:cNvSpPr txBox="1"/>
              <p:nvPr/>
            </p:nvSpPr>
            <p:spPr>
              <a:xfrm flipH="1">
                <a:off x="6460868" y="5927299"/>
                <a:ext cx="1932903" cy="15904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B" sz="1000"/>
                  <a:t>With persistent attenuated psychotic disorders</a:t>
                </a:r>
                <a:endParaRPr lang="en-US" sz="1000"/>
              </a:p>
            </p:txBody>
          </p:sp>
          <p:grpSp>
            <p:nvGrpSpPr>
              <p:cNvPr id="765" name="Group 764">
                <a:extLst>
                  <a:ext uri="{FF2B5EF4-FFF2-40B4-BE49-F238E27FC236}">
                    <a16:creationId xmlns:a16="http://schemas.microsoft.com/office/drawing/2014/main" id="{DDA9B7B0-4133-FD62-872B-528FD677200B}"/>
                  </a:ext>
                </a:extLst>
              </p:cNvPr>
              <p:cNvGrpSpPr/>
              <p:nvPr/>
            </p:nvGrpSpPr>
            <p:grpSpPr>
              <a:xfrm>
                <a:off x="6384095" y="5930549"/>
                <a:ext cx="54174" cy="152543"/>
                <a:chOff x="6188451" y="2541454"/>
                <a:chExt cx="89840" cy="252971"/>
              </a:xfrm>
            </p:grpSpPr>
            <p:sp>
              <p:nvSpPr>
                <p:cNvPr id="766" name="Freeform 5">
                  <a:extLst>
                    <a:ext uri="{FF2B5EF4-FFF2-40B4-BE49-F238E27FC236}">
                      <a16:creationId xmlns:a16="http://schemas.microsoft.com/office/drawing/2014/main" id="{6363479F-29A3-9561-AAB3-739869AB72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8451" y="259701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/>
                </a:p>
              </p:txBody>
            </p:sp>
            <p:sp>
              <p:nvSpPr>
                <p:cNvPr id="767" name="Oval 766">
                  <a:extLst>
                    <a:ext uri="{FF2B5EF4-FFF2-40B4-BE49-F238E27FC236}">
                      <a16:creationId xmlns:a16="http://schemas.microsoft.com/office/drawing/2014/main" id="{413B96EB-6DA5-8365-6D74-F9ED875848B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209433" y="2541454"/>
                  <a:ext cx="47875" cy="48466"/>
                </a:xfrm>
                <a:prstGeom prst="ellipse">
                  <a:avLst/>
                </a:prstGeom>
                <a:solidFill>
                  <a:schemeClr val="accent2"/>
                </a:solidFill>
                <a:ln w="3175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/>
                </a:p>
              </p:txBody>
            </p:sp>
            <p:sp>
              <p:nvSpPr>
                <p:cNvPr id="768" name="Freeform 13">
                  <a:extLst>
                    <a:ext uri="{FF2B5EF4-FFF2-40B4-BE49-F238E27FC236}">
                      <a16:creationId xmlns:a16="http://schemas.microsoft.com/office/drawing/2014/main" id="{0CCAD889-F8EB-F0AA-DEB4-54448A42326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88451" y="2597013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1E4B32E5-F4EF-6A68-CC1D-FDAC5A0BE542}"/>
              </a:ext>
            </a:extLst>
          </p:cNvPr>
          <p:cNvSpPr txBox="1"/>
          <p:nvPr/>
        </p:nvSpPr>
        <p:spPr>
          <a:xfrm>
            <a:off x="7109199" y="4251119"/>
            <a:ext cx="1073294" cy="923330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/>
          <a:p>
            <a:r>
              <a:rPr lang="en-GB" sz="1000" b="1">
                <a:latin typeface="+mj-lt"/>
              </a:rPr>
              <a:t>Distribution of </a:t>
            </a:r>
            <a:br>
              <a:rPr lang="en-GB" sz="1000" b="1">
                <a:latin typeface="+mj-lt"/>
              </a:rPr>
            </a:br>
            <a:r>
              <a:rPr lang="en-GB" sz="1000" b="1">
                <a:latin typeface="+mj-lt"/>
              </a:rPr>
              <a:t>CHR-P syndromes: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00">
                <a:latin typeface="+mj-lt"/>
              </a:rPr>
              <a:t>APS: 85%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00">
                <a:latin typeface="+mj-lt"/>
              </a:rPr>
              <a:t>BLIPS: 10%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00">
                <a:latin typeface="+mj-lt"/>
              </a:rPr>
              <a:t>GBD: 5% </a:t>
            </a:r>
            <a:endParaRPr lang="en-GB" sz="1000" noProof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378A35-B426-8480-8284-5A96B5581A31}"/>
              </a:ext>
            </a:extLst>
          </p:cNvPr>
          <p:cNvSpPr txBox="1"/>
          <p:nvPr/>
        </p:nvSpPr>
        <p:spPr>
          <a:xfrm>
            <a:off x="7109200" y="3372449"/>
            <a:ext cx="1073293" cy="461665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/>
          <a:p>
            <a:r>
              <a:rPr lang="en-GB" sz="1000" b="1" noProof="0">
                <a:latin typeface="+mj-lt"/>
              </a:rPr>
              <a:t>Psychosis risk  pre-prognostic assessment: 15%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23F23BC-D2C0-813A-11C2-A9D60D4ED6F8}"/>
              </a:ext>
            </a:extLst>
          </p:cNvPr>
          <p:cNvSpPr txBox="1"/>
          <p:nvPr/>
        </p:nvSpPr>
        <p:spPr>
          <a:xfrm>
            <a:off x="7781118" y="1828114"/>
            <a:ext cx="1723568" cy="24622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n-GB" sz="1000" b="1" noProof="0">
                <a:latin typeface="+mj-lt"/>
              </a:rPr>
              <a:t>Prognostic assessment</a:t>
            </a:r>
          </a:p>
        </p:txBody>
      </p:sp>
      <p:sp>
        <p:nvSpPr>
          <p:cNvPr id="817" name="TextBox 816">
            <a:extLst>
              <a:ext uri="{FF2B5EF4-FFF2-40B4-BE49-F238E27FC236}">
                <a16:creationId xmlns:a16="http://schemas.microsoft.com/office/drawing/2014/main" id="{F5BEEB7C-321A-4632-9C86-848946820A83}"/>
              </a:ext>
            </a:extLst>
          </p:cNvPr>
          <p:cNvSpPr txBox="1"/>
          <p:nvPr/>
        </p:nvSpPr>
        <p:spPr>
          <a:xfrm>
            <a:off x="8805118" y="3372449"/>
            <a:ext cx="1627511" cy="707886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ctr"/>
            <a:r>
              <a:rPr lang="en-GB" sz="1000" noProof="0"/>
              <a:t>Prognostic tools (CAARMS/SIPS) </a:t>
            </a:r>
            <a:r>
              <a:rPr lang="en-GB" sz="1000" b="1" noProof="0"/>
              <a:t>increase identification accuracy</a:t>
            </a:r>
            <a:endParaRPr lang="en-GB" sz="1000" noProof="0"/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04D1F36A-9169-A82C-E7E7-E895EEF37EE4}"/>
              </a:ext>
            </a:extLst>
          </p:cNvPr>
          <p:cNvGrpSpPr/>
          <p:nvPr/>
        </p:nvGrpSpPr>
        <p:grpSpPr>
          <a:xfrm>
            <a:off x="5653402" y="2650032"/>
            <a:ext cx="1057850" cy="408810"/>
            <a:chOff x="5635756" y="2119257"/>
            <a:chExt cx="1057850" cy="408810"/>
          </a:xfrm>
        </p:grpSpPr>
        <p:sp>
          <p:nvSpPr>
            <p:cNvPr id="494" name="Freeform 5">
              <a:extLst>
                <a:ext uri="{FF2B5EF4-FFF2-40B4-BE49-F238E27FC236}">
                  <a16:creationId xmlns:a16="http://schemas.microsoft.com/office/drawing/2014/main" id="{FCF389B1-84D9-16E2-0E91-2B15F534E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907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6E365F57-D31F-7C63-7C46-785B77B57D29}"/>
                </a:ext>
              </a:extLst>
            </p:cNvPr>
            <p:cNvSpPr>
              <a:spLocks/>
            </p:cNvSpPr>
            <p:nvPr/>
          </p:nvSpPr>
          <p:spPr>
            <a:xfrm>
              <a:off x="5759889" y="2119257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Freeform 5">
              <a:extLst>
                <a:ext uri="{FF2B5EF4-FFF2-40B4-BE49-F238E27FC236}">
                  <a16:creationId xmlns:a16="http://schemas.microsoft.com/office/drawing/2014/main" id="{79326F6A-48CC-7669-DD1D-A00D7449B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708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A63C6AF5-FF72-3EB2-23A9-0E7CF2F6F746}"/>
                </a:ext>
              </a:extLst>
            </p:cNvPr>
            <p:cNvSpPr>
              <a:spLocks/>
            </p:cNvSpPr>
            <p:nvPr/>
          </p:nvSpPr>
          <p:spPr>
            <a:xfrm>
              <a:off x="5856690" y="2119257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Freeform 5">
              <a:extLst>
                <a:ext uri="{FF2B5EF4-FFF2-40B4-BE49-F238E27FC236}">
                  <a16:creationId xmlns:a16="http://schemas.microsoft.com/office/drawing/2014/main" id="{56970F26-097D-7098-EE1E-8E99C77BD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509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B390E5BA-D3E9-9C0D-6934-27CE56879D70}"/>
                </a:ext>
              </a:extLst>
            </p:cNvPr>
            <p:cNvSpPr>
              <a:spLocks/>
            </p:cNvSpPr>
            <p:nvPr/>
          </p:nvSpPr>
          <p:spPr>
            <a:xfrm>
              <a:off x="5953491" y="2119257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8" name="Freeform 5">
              <a:extLst>
                <a:ext uri="{FF2B5EF4-FFF2-40B4-BE49-F238E27FC236}">
                  <a16:creationId xmlns:a16="http://schemas.microsoft.com/office/drawing/2014/main" id="{D3F8EA26-6EC3-4EDE-BB40-9B0A1649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9310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69E79663-D96C-7AB1-8A83-DB9FEB8B546F}"/>
                </a:ext>
              </a:extLst>
            </p:cNvPr>
            <p:cNvSpPr>
              <a:spLocks/>
            </p:cNvSpPr>
            <p:nvPr/>
          </p:nvSpPr>
          <p:spPr>
            <a:xfrm>
              <a:off x="6050292" y="2119257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6DB1CC71-F637-F5E3-9D57-BEABD8C8C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6111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F8005A59-3628-6EAC-2B97-249E774DCC58}"/>
                </a:ext>
              </a:extLst>
            </p:cNvPr>
            <p:cNvSpPr>
              <a:spLocks/>
            </p:cNvSpPr>
            <p:nvPr/>
          </p:nvSpPr>
          <p:spPr>
            <a:xfrm>
              <a:off x="6147093" y="2119257"/>
              <a:ext cx="47875" cy="4846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Freeform 5">
              <a:extLst>
                <a:ext uri="{FF2B5EF4-FFF2-40B4-BE49-F238E27FC236}">
                  <a16:creationId xmlns:a16="http://schemas.microsoft.com/office/drawing/2014/main" id="{1D65BA13-5F51-9BB9-E628-2EA941BE1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2912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Oval 484">
              <a:extLst>
                <a:ext uri="{FF2B5EF4-FFF2-40B4-BE49-F238E27FC236}">
                  <a16:creationId xmlns:a16="http://schemas.microsoft.com/office/drawing/2014/main" id="{558A0169-6659-1935-CFAA-CD634896A771}"/>
                </a:ext>
              </a:extLst>
            </p:cNvPr>
            <p:cNvSpPr>
              <a:spLocks/>
            </p:cNvSpPr>
            <p:nvPr/>
          </p:nvSpPr>
          <p:spPr>
            <a:xfrm>
              <a:off x="6243894" y="2119257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Freeform 5">
              <a:extLst>
                <a:ext uri="{FF2B5EF4-FFF2-40B4-BE49-F238E27FC236}">
                  <a16:creationId xmlns:a16="http://schemas.microsoft.com/office/drawing/2014/main" id="{99875D7B-DF67-9B18-8E99-F02A14A69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713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D87F1E31-1CB7-CB2C-EC09-04B3B0019B46}"/>
                </a:ext>
              </a:extLst>
            </p:cNvPr>
            <p:cNvSpPr>
              <a:spLocks/>
            </p:cNvSpPr>
            <p:nvPr/>
          </p:nvSpPr>
          <p:spPr>
            <a:xfrm>
              <a:off x="6340695" y="2119257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Freeform 5">
              <a:extLst>
                <a:ext uri="{FF2B5EF4-FFF2-40B4-BE49-F238E27FC236}">
                  <a16:creationId xmlns:a16="http://schemas.microsoft.com/office/drawing/2014/main" id="{2F320118-B42D-5B13-A244-DCA36AD0B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514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C0A71CED-35DB-0EB4-5E03-EF645A6660B5}"/>
                </a:ext>
              </a:extLst>
            </p:cNvPr>
            <p:cNvSpPr>
              <a:spLocks/>
            </p:cNvSpPr>
            <p:nvPr/>
          </p:nvSpPr>
          <p:spPr>
            <a:xfrm>
              <a:off x="6437496" y="2119257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Freeform 5">
              <a:extLst>
                <a:ext uri="{FF2B5EF4-FFF2-40B4-BE49-F238E27FC236}">
                  <a16:creationId xmlns:a16="http://schemas.microsoft.com/office/drawing/2014/main" id="{8BC2485F-2278-DB96-2B37-AF02826EA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315" y="2174816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3AFF17C9-D6E9-C7B5-7879-FE972C86578F}"/>
                </a:ext>
              </a:extLst>
            </p:cNvPr>
            <p:cNvSpPr>
              <a:spLocks/>
            </p:cNvSpPr>
            <p:nvPr/>
          </p:nvSpPr>
          <p:spPr>
            <a:xfrm>
              <a:off x="6534297" y="2119257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Freeform 5">
              <a:extLst>
                <a:ext uri="{FF2B5EF4-FFF2-40B4-BE49-F238E27FC236}">
                  <a16:creationId xmlns:a16="http://schemas.microsoft.com/office/drawing/2014/main" id="{1963C071-A64F-086D-83EF-A76F806EF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4193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467D7C40-7EA2-6D76-E804-A5D85B6C2D68}"/>
                </a:ext>
              </a:extLst>
            </p:cNvPr>
            <p:cNvSpPr>
              <a:spLocks/>
            </p:cNvSpPr>
            <p:nvPr/>
          </p:nvSpPr>
          <p:spPr>
            <a:xfrm>
              <a:off x="5705175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Freeform 5">
              <a:extLst>
                <a:ext uri="{FF2B5EF4-FFF2-40B4-BE49-F238E27FC236}">
                  <a16:creationId xmlns:a16="http://schemas.microsoft.com/office/drawing/2014/main" id="{90B26CF9-EF93-71A8-65F5-3BE630DBF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0994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7A5B7710-FDD2-3621-47ED-17FDC3FFC977}"/>
                </a:ext>
              </a:extLst>
            </p:cNvPr>
            <p:cNvSpPr>
              <a:spLocks/>
            </p:cNvSpPr>
            <p:nvPr/>
          </p:nvSpPr>
          <p:spPr>
            <a:xfrm>
              <a:off x="5801976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Freeform 5">
              <a:extLst>
                <a:ext uri="{FF2B5EF4-FFF2-40B4-BE49-F238E27FC236}">
                  <a16:creationId xmlns:a16="http://schemas.microsoft.com/office/drawing/2014/main" id="{B1AC2ED3-5496-2953-0AB3-BEDE49B63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795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2FBC1095-48B3-8C8C-F453-4ABCCEF26790}"/>
                </a:ext>
              </a:extLst>
            </p:cNvPr>
            <p:cNvSpPr>
              <a:spLocks/>
            </p:cNvSpPr>
            <p:nvPr/>
          </p:nvSpPr>
          <p:spPr>
            <a:xfrm>
              <a:off x="5898777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Freeform 5">
              <a:extLst>
                <a:ext uri="{FF2B5EF4-FFF2-40B4-BE49-F238E27FC236}">
                  <a16:creationId xmlns:a16="http://schemas.microsoft.com/office/drawing/2014/main" id="{74C896A1-9990-7AAA-C61A-1182914B6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596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20458FC9-32CF-F76C-AEDB-CF890708CB99}"/>
                </a:ext>
              </a:extLst>
            </p:cNvPr>
            <p:cNvSpPr>
              <a:spLocks/>
            </p:cNvSpPr>
            <p:nvPr/>
          </p:nvSpPr>
          <p:spPr>
            <a:xfrm>
              <a:off x="5995578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Freeform 5">
              <a:extLst>
                <a:ext uri="{FF2B5EF4-FFF2-40B4-BE49-F238E27FC236}">
                  <a16:creationId xmlns:a16="http://schemas.microsoft.com/office/drawing/2014/main" id="{1D17CB61-8D70-B17C-0082-5A7DEE886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1397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BBF0FA37-33A4-A726-FA60-81FDE9B76107}"/>
                </a:ext>
              </a:extLst>
            </p:cNvPr>
            <p:cNvSpPr>
              <a:spLocks/>
            </p:cNvSpPr>
            <p:nvPr/>
          </p:nvSpPr>
          <p:spPr>
            <a:xfrm>
              <a:off x="6092379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Freeform 5">
              <a:extLst>
                <a:ext uri="{FF2B5EF4-FFF2-40B4-BE49-F238E27FC236}">
                  <a16:creationId xmlns:a16="http://schemas.microsoft.com/office/drawing/2014/main" id="{B5AA0814-0A7D-5BFF-87D7-19C0AE022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8198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E2EF2C0A-52C0-B06C-7635-69E57F4774FA}"/>
                </a:ext>
              </a:extLst>
            </p:cNvPr>
            <p:cNvSpPr>
              <a:spLocks/>
            </p:cNvSpPr>
            <p:nvPr/>
          </p:nvSpPr>
          <p:spPr>
            <a:xfrm>
              <a:off x="6189180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Freeform 5">
              <a:extLst>
                <a:ext uri="{FF2B5EF4-FFF2-40B4-BE49-F238E27FC236}">
                  <a16:creationId xmlns:a16="http://schemas.microsoft.com/office/drawing/2014/main" id="{27789A5A-934F-08AC-35F4-FD0D26631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4999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CC287351-11BF-B682-D84E-95B9EE9845B7}"/>
                </a:ext>
              </a:extLst>
            </p:cNvPr>
            <p:cNvSpPr>
              <a:spLocks/>
            </p:cNvSpPr>
            <p:nvPr/>
          </p:nvSpPr>
          <p:spPr>
            <a:xfrm>
              <a:off x="6285981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Freeform 5">
              <a:extLst>
                <a:ext uri="{FF2B5EF4-FFF2-40B4-BE49-F238E27FC236}">
                  <a16:creationId xmlns:a16="http://schemas.microsoft.com/office/drawing/2014/main" id="{D11DDEF9-8D6E-5233-EC59-F453894C5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800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9B5ABC9E-B233-51A8-2CE9-98ACF331A5EC}"/>
                </a:ext>
              </a:extLst>
            </p:cNvPr>
            <p:cNvSpPr>
              <a:spLocks/>
            </p:cNvSpPr>
            <p:nvPr/>
          </p:nvSpPr>
          <p:spPr>
            <a:xfrm>
              <a:off x="6382782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Freeform 5">
              <a:extLst>
                <a:ext uri="{FF2B5EF4-FFF2-40B4-BE49-F238E27FC236}">
                  <a16:creationId xmlns:a16="http://schemas.microsoft.com/office/drawing/2014/main" id="{C826B0B2-ED9C-7F9D-8973-32A938F41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601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693230DF-94BA-8ABE-37D2-10BD5D179EF3}"/>
                </a:ext>
              </a:extLst>
            </p:cNvPr>
            <p:cNvSpPr>
              <a:spLocks/>
            </p:cNvSpPr>
            <p:nvPr/>
          </p:nvSpPr>
          <p:spPr>
            <a:xfrm>
              <a:off x="6479583" y="2197559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Freeform 5">
              <a:extLst>
                <a:ext uri="{FF2B5EF4-FFF2-40B4-BE49-F238E27FC236}">
                  <a16:creationId xmlns:a16="http://schemas.microsoft.com/office/drawing/2014/main" id="{077673CE-FF0C-6B83-F88B-16FD9415E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5402" y="2253118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accent2"/>
            </a:solidFill>
            <a:ln w="6350">
              <a:solidFill>
                <a:schemeClr val="tx1"/>
              </a:solidFill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366DEA96-301B-566E-AAA8-D272923F8350}"/>
                </a:ext>
              </a:extLst>
            </p:cNvPr>
            <p:cNvSpPr>
              <a:spLocks/>
            </p:cNvSpPr>
            <p:nvPr/>
          </p:nvSpPr>
          <p:spPr>
            <a:xfrm>
              <a:off x="6576384" y="2197559"/>
              <a:ext cx="47875" cy="48466"/>
            </a:xfrm>
            <a:prstGeom prst="ellipse">
              <a:avLst/>
            </a:prstGeom>
            <a:solidFill>
              <a:schemeClr val="accent2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Freeform 5">
              <a:extLst>
                <a:ext uri="{FF2B5EF4-FFF2-40B4-BE49-F238E27FC236}">
                  <a16:creationId xmlns:a16="http://schemas.microsoft.com/office/drawing/2014/main" id="{A6D0463B-7A75-43A8-1D43-98AC696BF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5756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5">
              <a:extLst>
                <a:ext uri="{FF2B5EF4-FFF2-40B4-BE49-F238E27FC236}">
                  <a16:creationId xmlns:a16="http://schemas.microsoft.com/office/drawing/2014/main" id="{391D5ED3-8276-8E2A-4BB9-57086996A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557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5">
              <a:extLst>
                <a:ext uri="{FF2B5EF4-FFF2-40B4-BE49-F238E27FC236}">
                  <a16:creationId xmlns:a16="http://schemas.microsoft.com/office/drawing/2014/main" id="{F90E0082-FA4D-4CAE-954F-4B96ECC94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358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5">
              <a:extLst>
                <a:ext uri="{FF2B5EF4-FFF2-40B4-BE49-F238E27FC236}">
                  <a16:creationId xmlns:a16="http://schemas.microsoft.com/office/drawing/2014/main" id="{6234E4EB-A463-67F6-4D85-C42EEB505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59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accent3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Freeform 5">
              <a:extLst>
                <a:ext uri="{FF2B5EF4-FFF2-40B4-BE49-F238E27FC236}">
                  <a16:creationId xmlns:a16="http://schemas.microsoft.com/office/drawing/2014/main" id="{1D276D02-E32D-90C2-6CB3-29B4BD068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60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5">
              <a:extLst>
                <a:ext uri="{FF2B5EF4-FFF2-40B4-BE49-F238E27FC236}">
                  <a16:creationId xmlns:a16="http://schemas.microsoft.com/office/drawing/2014/main" id="{0C1E3BF1-6915-DEC7-8E5D-C44F43CEF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9761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5">
              <a:extLst>
                <a:ext uri="{FF2B5EF4-FFF2-40B4-BE49-F238E27FC236}">
                  <a16:creationId xmlns:a16="http://schemas.microsoft.com/office/drawing/2014/main" id="{E2121B13-D312-9AD5-7E3F-AA6C71A04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6562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Freeform 5">
              <a:extLst>
                <a:ext uri="{FF2B5EF4-FFF2-40B4-BE49-F238E27FC236}">
                  <a16:creationId xmlns:a16="http://schemas.microsoft.com/office/drawing/2014/main" id="{FD2A49F5-443B-3A90-F16F-4D02D0D35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3363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5">
              <a:extLst>
                <a:ext uri="{FF2B5EF4-FFF2-40B4-BE49-F238E27FC236}">
                  <a16:creationId xmlns:a16="http://schemas.microsoft.com/office/drawing/2014/main" id="{99A94F6D-1A7F-3BA2-639F-3CECEF5D2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164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5">
              <a:extLst>
                <a:ext uri="{FF2B5EF4-FFF2-40B4-BE49-F238E27FC236}">
                  <a16:creationId xmlns:a16="http://schemas.microsoft.com/office/drawing/2014/main" id="{477400AC-3975-5497-24E3-30FB3DF05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6965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5">
              <a:extLst>
                <a:ext uri="{FF2B5EF4-FFF2-40B4-BE49-F238E27FC236}">
                  <a16:creationId xmlns:a16="http://schemas.microsoft.com/office/drawing/2014/main" id="{B9D95002-A296-4C2A-07F5-BBDF4E4E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3766" y="233065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EDDFC4A0-24B5-60D7-60FE-E932A34AE5DB}"/>
                </a:ext>
              </a:extLst>
            </p:cNvPr>
            <p:cNvSpPr>
              <a:spLocks/>
            </p:cNvSpPr>
            <p:nvPr/>
          </p:nvSpPr>
          <p:spPr>
            <a:xfrm>
              <a:off x="5656738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04C8208B-0C9C-A4A3-4DED-AC2581A76418}"/>
                </a:ext>
              </a:extLst>
            </p:cNvPr>
            <p:cNvSpPr>
              <a:spLocks/>
            </p:cNvSpPr>
            <p:nvPr/>
          </p:nvSpPr>
          <p:spPr>
            <a:xfrm>
              <a:off x="5753539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89868262-59D4-5F71-F43A-3DC75EE40724}"/>
                </a:ext>
              </a:extLst>
            </p:cNvPr>
            <p:cNvSpPr>
              <a:spLocks/>
            </p:cNvSpPr>
            <p:nvPr/>
          </p:nvSpPr>
          <p:spPr>
            <a:xfrm>
              <a:off x="5850340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44AEFE59-FA26-444E-66DF-02A62702147A}"/>
                </a:ext>
              </a:extLst>
            </p:cNvPr>
            <p:cNvSpPr>
              <a:spLocks/>
            </p:cNvSpPr>
            <p:nvPr/>
          </p:nvSpPr>
          <p:spPr>
            <a:xfrm>
              <a:off x="5947141" y="2275096"/>
              <a:ext cx="47875" cy="48466"/>
            </a:xfrm>
            <a:prstGeom prst="ellipse">
              <a:avLst/>
            </a:prstGeom>
            <a:solidFill>
              <a:schemeClr val="accent3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251E80B5-D8EE-4C3F-DE31-77A681B465E3}"/>
                </a:ext>
              </a:extLst>
            </p:cNvPr>
            <p:cNvSpPr>
              <a:spLocks/>
            </p:cNvSpPr>
            <p:nvPr/>
          </p:nvSpPr>
          <p:spPr>
            <a:xfrm>
              <a:off x="6043942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97E879B2-FD74-8FB4-EEE0-602903D87FEE}"/>
                </a:ext>
              </a:extLst>
            </p:cNvPr>
            <p:cNvSpPr>
              <a:spLocks/>
            </p:cNvSpPr>
            <p:nvPr/>
          </p:nvSpPr>
          <p:spPr>
            <a:xfrm>
              <a:off x="6140743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AFFA4000-1EE3-3AA2-C5CA-B04588CAC153}"/>
                </a:ext>
              </a:extLst>
            </p:cNvPr>
            <p:cNvSpPr>
              <a:spLocks/>
            </p:cNvSpPr>
            <p:nvPr/>
          </p:nvSpPr>
          <p:spPr>
            <a:xfrm>
              <a:off x="6237544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B0A2A24D-AA2B-5C8F-52EB-31C17BCD3164}"/>
                </a:ext>
              </a:extLst>
            </p:cNvPr>
            <p:cNvSpPr>
              <a:spLocks/>
            </p:cNvSpPr>
            <p:nvPr/>
          </p:nvSpPr>
          <p:spPr>
            <a:xfrm>
              <a:off x="6334345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201F53EB-0468-0A50-B5FF-57D86B905DF4}"/>
                </a:ext>
              </a:extLst>
            </p:cNvPr>
            <p:cNvSpPr>
              <a:spLocks/>
            </p:cNvSpPr>
            <p:nvPr/>
          </p:nvSpPr>
          <p:spPr>
            <a:xfrm>
              <a:off x="6431146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C871FD56-1F00-5B00-FFA8-1C88359EE9C0}"/>
                </a:ext>
              </a:extLst>
            </p:cNvPr>
            <p:cNvSpPr>
              <a:spLocks/>
            </p:cNvSpPr>
            <p:nvPr/>
          </p:nvSpPr>
          <p:spPr>
            <a:xfrm>
              <a:off x="6527947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459FCE27-56E7-06A5-67E3-3EF5C116C7A1}"/>
                </a:ext>
              </a:extLst>
            </p:cNvPr>
            <p:cNvSpPr>
              <a:spLocks/>
            </p:cNvSpPr>
            <p:nvPr/>
          </p:nvSpPr>
          <p:spPr>
            <a:xfrm>
              <a:off x="6624748" y="227509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Freeform 13">
              <a:extLst>
                <a:ext uri="{FF2B5EF4-FFF2-40B4-BE49-F238E27FC236}">
                  <a16:creationId xmlns:a16="http://schemas.microsoft.com/office/drawing/2014/main" id="{5307C617-3E58-0F14-4E07-BD977CF894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756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2" name="Freeform 13">
              <a:extLst>
                <a:ext uri="{FF2B5EF4-FFF2-40B4-BE49-F238E27FC236}">
                  <a16:creationId xmlns:a16="http://schemas.microsoft.com/office/drawing/2014/main" id="{A472977E-C6EE-4E41-0B09-9865864BD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2557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5" name="Freeform 13">
              <a:extLst>
                <a:ext uri="{FF2B5EF4-FFF2-40B4-BE49-F238E27FC236}">
                  <a16:creationId xmlns:a16="http://schemas.microsoft.com/office/drawing/2014/main" id="{8547B220-38F3-2967-7B7D-BC11AEA900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9358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8" name="Freeform 13">
              <a:extLst>
                <a:ext uri="{FF2B5EF4-FFF2-40B4-BE49-F238E27FC236}">
                  <a16:creationId xmlns:a16="http://schemas.microsoft.com/office/drawing/2014/main" id="{459F4301-24E5-C0FB-0EC0-B022AB41FF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6159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1" name="Freeform 13">
              <a:extLst>
                <a:ext uri="{FF2B5EF4-FFF2-40B4-BE49-F238E27FC236}">
                  <a16:creationId xmlns:a16="http://schemas.microsoft.com/office/drawing/2014/main" id="{C74696C1-D378-A24F-3325-F4CDD97BD6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2960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4" name="Freeform 13">
              <a:extLst>
                <a:ext uri="{FF2B5EF4-FFF2-40B4-BE49-F238E27FC236}">
                  <a16:creationId xmlns:a16="http://schemas.microsoft.com/office/drawing/2014/main" id="{8295D3C4-8C88-A50A-89F3-72DCAF07B8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9761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7" name="Freeform 13">
              <a:extLst>
                <a:ext uri="{FF2B5EF4-FFF2-40B4-BE49-F238E27FC236}">
                  <a16:creationId xmlns:a16="http://schemas.microsoft.com/office/drawing/2014/main" id="{095182D3-5BF9-A8DC-8E85-24DA0B5C8A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16562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0" name="Freeform 13">
              <a:extLst>
                <a:ext uri="{FF2B5EF4-FFF2-40B4-BE49-F238E27FC236}">
                  <a16:creationId xmlns:a16="http://schemas.microsoft.com/office/drawing/2014/main" id="{C24BF0F2-BBF9-DB25-146C-D7E163B744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3363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3" name="Freeform 13">
              <a:extLst>
                <a:ext uri="{FF2B5EF4-FFF2-40B4-BE49-F238E27FC236}">
                  <a16:creationId xmlns:a16="http://schemas.microsoft.com/office/drawing/2014/main" id="{9BC43E61-BB07-D4D0-3321-05140E78EC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0164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6" name="Freeform 13">
              <a:extLst>
                <a:ext uri="{FF2B5EF4-FFF2-40B4-BE49-F238E27FC236}">
                  <a16:creationId xmlns:a16="http://schemas.microsoft.com/office/drawing/2014/main" id="{61052441-45DA-AFBB-3A4F-E636909392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06965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9" name="Freeform 13">
              <a:extLst>
                <a:ext uri="{FF2B5EF4-FFF2-40B4-BE49-F238E27FC236}">
                  <a16:creationId xmlns:a16="http://schemas.microsoft.com/office/drawing/2014/main" id="{6C337A19-1833-14EB-B5F5-864C0DB919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3766" y="233065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780" name="TextBox 779">
            <a:extLst>
              <a:ext uri="{FF2B5EF4-FFF2-40B4-BE49-F238E27FC236}">
                <a16:creationId xmlns:a16="http://schemas.microsoft.com/office/drawing/2014/main" id="{F483C5EA-EA0B-D3F1-24AE-81FBA2ABC5B7}"/>
              </a:ext>
            </a:extLst>
          </p:cNvPr>
          <p:cNvSpPr txBox="1"/>
          <p:nvPr/>
        </p:nvSpPr>
        <p:spPr>
          <a:xfrm>
            <a:off x="5325315" y="2244292"/>
            <a:ext cx="1714025" cy="3585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GB" sz="1000" b="1" noProof="0">
                <a:latin typeface="+mj-lt"/>
              </a:rPr>
              <a:t>General </a:t>
            </a:r>
            <a:br>
              <a:rPr lang="en-GB" sz="1000" b="1" noProof="0">
                <a:latin typeface="+mj-lt"/>
              </a:rPr>
            </a:br>
            <a:r>
              <a:rPr lang="en-GB" sz="1000" b="1" noProof="0">
                <a:latin typeface="+mj-lt"/>
              </a:rPr>
              <a:t>population</a:t>
            </a:r>
            <a:endParaRPr lang="en-US" sz="1000"/>
          </a:p>
        </p:txBody>
      </p:sp>
      <p:sp>
        <p:nvSpPr>
          <p:cNvPr id="784" name="TextBox 783">
            <a:extLst>
              <a:ext uri="{FF2B5EF4-FFF2-40B4-BE49-F238E27FC236}">
                <a16:creationId xmlns:a16="http://schemas.microsoft.com/office/drawing/2014/main" id="{2D48D2F7-DE88-94DE-50E9-433DEB5947FC}"/>
              </a:ext>
            </a:extLst>
          </p:cNvPr>
          <p:cNvSpPr txBox="1"/>
          <p:nvPr/>
        </p:nvSpPr>
        <p:spPr>
          <a:xfrm>
            <a:off x="9000898" y="2244292"/>
            <a:ext cx="1235950" cy="32042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GB" sz="1000" b="1">
                <a:latin typeface="+mj-lt"/>
              </a:rPr>
              <a:t>Individuals</a:t>
            </a:r>
            <a:r>
              <a:rPr lang="en-GB" sz="1000" b="1" noProof="0">
                <a:latin typeface="+mj-lt"/>
              </a:rPr>
              <a:t> </a:t>
            </a:r>
            <a:br>
              <a:rPr lang="en-GB" sz="1000" b="1" noProof="0">
                <a:latin typeface="+mj-lt"/>
              </a:rPr>
            </a:br>
            <a:r>
              <a:rPr lang="en-GB" sz="1000" b="1" noProof="0">
                <a:latin typeface="+mj-lt"/>
              </a:rPr>
              <a:t>at CHR-P</a:t>
            </a:r>
            <a:endParaRPr lang="en-US" sz="1000"/>
          </a:p>
        </p:txBody>
      </p:sp>
      <p:grpSp>
        <p:nvGrpSpPr>
          <p:cNvPr id="803" name="Group 802">
            <a:extLst>
              <a:ext uri="{FF2B5EF4-FFF2-40B4-BE49-F238E27FC236}">
                <a16:creationId xmlns:a16="http://schemas.microsoft.com/office/drawing/2014/main" id="{D7DB0BB8-39C7-40E0-FE86-8B42AD00C31D}"/>
              </a:ext>
            </a:extLst>
          </p:cNvPr>
          <p:cNvGrpSpPr/>
          <p:nvPr/>
        </p:nvGrpSpPr>
        <p:grpSpPr>
          <a:xfrm>
            <a:off x="9356753" y="2805871"/>
            <a:ext cx="524240" cy="252971"/>
            <a:chOff x="9346451" y="2242666"/>
            <a:chExt cx="524240" cy="252971"/>
          </a:xfrm>
        </p:grpSpPr>
        <p:sp>
          <p:nvSpPr>
            <p:cNvPr id="195" name="Freeform 5">
              <a:extLst>
                <a:ext uri="{FF2B5EF4-FFF2-40B4-BE49-F238E27FC236}">
                  <a16:creationId xmlns:a16="http://schemas.microsoft.com/office/drawing/2014/main" id="{5CF92716-6235-7A38-C400-AFA20DC2B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6451" y="229822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FAC59F21-81F5-7333-1911-F1B196560729}"/>
                </a:ext>
              </a:extLst>
            </p:cNvPr>
            <p:cNvSpPr>
              <a:spLocks/>
            </p:cNvSpPr>
            <p:nvPr/>
          </p:nvSpPr>
          <p:spPr>
            <a:xfrm>
              <a:off x="9367433" y="2242666"/>
              <a:ext cx="47875" cy="4846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Freeform 13">
              <a:extLst>
                <a:ext uri="{FF2B5EF4-FFF2-40B4-BE49-F238E27FC236}">
                  <a16:creationId xmlns:a16="http://schemas.microsoft.com/office/drawing/2014/main" id="{3EF3BCBF-9AF6-1D3F-443F-EEED022EA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46451" y="229822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">
              <a:extLst>
                <a:ext uri="{FF2B5EF4-FFF2-40B4-BE49-F238E27FC236}">
                  <a16:creationId xmlns:a16="http://schemas.microsoft.com/office/drawing/2014/main" id="{62C1DFB0-C285-CEA1-9C6F-ACF6934C6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331" y="229822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accent3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3DA0A37C-1238-1D9F-26E0-218F3F1C8313}"/>
                </a:ext>
              </a:extLst>
            </p:cNvPr>
            <p:cNvSpPr>
              <a:spLocks/>
            </p:cNvSpPr>
            <p:nvPr/>
          </p:nvSpPr>
          <p:spPr>
            <a:xfrm>
              <a:off x="9454313" y="2242666"/>
              <a:ext cx="47875" cy="48466"/>
            </a:xfrm>
            <a:prstGeom prst="ellipse">
              <a:avLst/>
            </a:prstGeom>
            <a:solidFill>
              <a:schemeClr val="accent3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Freeform 13">
              <a:extLst>
                <a:ext uri="{FF2B5EF4-FFF2-40B4-BE49-F238E27FC236}">
                  <a16:creationId xmlns:a16="http://schemas.microsoft.com/office/drawing/2014/main" id="{9F268B0E-840F-A31F-0182-88C12B0984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3331" y="229822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">
              <a:extLst>
                <a:ext uri="{FF2B5EF4-FFF2-40B4-BE49-F238E27FC236}">
                  <a16:creationId xmlns:a16="http://schemas.microsoft.com/office/drawing/2014/main" id="{60BADC82-1657-180A-6FE2-FD21A58DE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0211" y="229822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8707A488-690C-58A1-11D4-0DFFB7259DAF}"/>
                </a:ext>
              </a:extLst>
            </p:cNvPr>
            <p:cNvSpPr>
              <a:spLocks/>
            </p:cNvSpPr>
            <p:nvPr/>
          </p:nvSpPr>
          <p:spPr>
            <a:xfrm>
              <a:off x="9541193" y="2242666"/>
              <a:ext cx="47875" cy="48466"/>
            </a:xfrm>
            <a:prstGeom prst="ellipse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Freeform 13">
              <a:extLst>
                <a:ext uri="{FF2B5EF4-FFF2-40B4-BE49-F238E27FC236}">
                  <a16:creationId xmlns:a16="http://schemas.microsoft.com/office/drawing/2014/main" id="{B1CA1A35-CE52-E54B-BA0A-8E950A279F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0211" y="229822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5">
              <a:extLst>
                <a:ext uri="{FF2B5EF4-FFF2-40B4-BE49-F238E27FC236}">
                  <a16:creationId xmlns:a16="http://schemas.microsoft.com/office/drawing/2014/main" id="{D06EAD37-352F-9F64-8DF8-2F68C3B7E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7091" y="229822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42ED727C-B21F-D2E5-4341-D62E98169552}"/>
                </a:ext>
              </a:extLst>
            </p:cNvPr>
            <p:cNvSpPr>
              <a:spLocks/>
            </p:cNvSpPr>
            <p:nvPr/>
          </p:nvSpPr>
          <p:spPr>
            <a:xfrm>
              <a:off x="9628073" y="2242666"/>
              <a:ext cx="47875" cy="48466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Freeform 13">
              <a:extLst>
                <a:ext uri="{FF2B5EF4-FFF2-40B4-BE49-F238E27FC236}">
                  <a16:creationId xmlns:a16="http://schemas.microsoft.com/office/drawing/2014/main" id="{6BA74589-1549-776F-5F6F-D838359D16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7091" y="229822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5">
              <a:extLst>
                <a:ext uri="{FF2B5EF4-FFF2-40B4-BE49-F238E27FC236}">
                  <a16:creationId xmlns:a16="http://schemas.microsoft.com/office/drawing/2014/main" id="{37A44A7B-5847-45E6-CF6F-9C606FC05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3971" y="229822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accent2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28DC5F19-CCFE-00FC-1532-C5831ECC45CE}"/>
                </a:ext>
              </a:extLst>
            </p:cNvPr>
            <p:cNvSpPr>
              <a:spLocks/>
            </p:cNvSpPr>
            <p:nvPr/>
          </p:nvSpPr>
          <p:spPr>
            <a:xfrm>
              <a:off x="9714953" y="2242666"/>
              <a:ext cx="47875" cy="48466"/>
            </a:xfrm>
            <a:prstGeom prst="ellipse">
              <a:avLst/>
            </a:prstGeom>
            <a:solidFill>
              <a:schemeClr val="accent2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Freeform 13">
              <a:extLst>
                <a:ext uri="{FF2B5EF4-FFF2-40B4-BE49-F238E27FC236}">
                  <a16:creationId xmlns:a16="http://schemas.microsoft.com/office/drawing/2014/main" id="{8A5A7428-8BEC-0F94-266C-FC3721EC32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93971" y="229822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5">
              <a:extLst>
                <a:ext uri="{FF2B5EF4-FFF2-40B4-BE49-F238E27FC236}">
                  <a16:creationId xmlns:a16="http://schemas.microsoft.com/office/drawing/2014/main" id="{90870F51-ED4E-1396-34F3-1E5854AA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0851" y="2298225"/>
              <a:ext cx="89840" cy="197412"/>
            </a:xfrm>
            <a:custGeom>
              <a:avLst/>
              <a:gdLst>
                <a:gd name="T0" fmla="*/ 38 w 38"/>
                <a:gd name="T1" fmla="*/ 11 h 86"/>
                <a:gd name="T2" fmla="*/ 26 w 38"/>
                <a:gd name="T3" fmla="*/ 0 h 86"/>
                <a:gd name="T4" fmla="*/ 12 w 38"/>
                <a:gd name="T5" fmla="*/ 0 h 86"/>
                <a:gd name="T6" fmla="*/ 0 w 38"/>
                <a:gd name="T7" fmla="*/ 12 h 86"/>
                <a:gd name="T8" fmla="*/ 0 w 38"/>
                <a:gd name="T9" fmla="*/ 37 h 86"/>
                <a:gd name="T10" fmla="*/ 2 w 38"/>
                <a:gd name="T11" fmla="*/ 39 h 86"/>
                <a:gd name="T12" fmla="*/ 4 w 38"/>
                <a:gd name="T13" fmla="*/ 39 h 86"/>
                <a:gd name="T14" fmla="*/ 7 w 38"/>
                <a:gd name="T15" fmla="*/ 42 h 86"/>
                <a:gd name="T16" fmla="*/ 7 w 38"/>
                <a:gd name="T17" fmla="*/ 83 h 86"/>
                <a:gd name="T18" fmla="*/ 10 w 38"/>
                <a:gd name="T19" fmla="*/ 86 h 86"/>
                <a:gd name="T20" fmla="*/ 28 w 38"/>
                <a:gd name="T21" fmla="*/ 86 h 86"/>
                <a:gd name="T22" fmla="*/ 31 w 38"/>
                <a:gd name="T23" fmla="*/ 83 h 86"/>
                <a:gd name="T24" fmla="*/ 30 w 38"/>
                <a:gd name="T25" fmla="*/ 63 h 86"/>
                <a:gd name="T26" fmla="*/ 30 w 38"/>
                <a:gd name="T27" fmla="*/ 44 h 86"/>
                <a:gd name="T28" fmla="*/ 36 w 38"/>
                <a:gd name="T29" fmla="*/ 39 h 86"/>
                <a:gd name="T30" fmla="*/ 38 w 38"/>
                <a:gd name="T31" fmla="*/ 37 h 86"/>
                <a:gd name="T32" fmla="*/ 38 w 38"/>
                <a:gd name="T33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86">
                  <a:moveTo>
                    <a:pt x="38" y="11"/>
                  </a:moveTo>
                  <a:cubicBezTo>
                    <a:pt x="37" y="4"/>
                    <a:pt x="32" y="0"/>
                    <a:pt x="26" y="0"/>
                  </a:cubicBezTo>
                  <a:cubicBezTo>
                    <a:pt x="21" y="0"/>
                    <a:pt x="17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8"/>
                    <a:pt x="0" y="37"/>
                  </a:cubicBezTo>
                  <a:cubicBezTo>
                    <a:pt x="0" y="38"/>
                    <a:pt x="0" y="39"/>
                    <a:pt x="2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7" y="56"/>
                    <a:pt x="7" y="69"/>
                    <a:pt x="7" y="83"/>
                  </a:cubicBezTo>
                  <a:cubicBezTo>
                    <a:pt x="7" y="85"/>
                    <a:pt x="7" y="86"/>
                    <a:pt x="10" y="86"/>
                  </a:cubicBezTo>
                  <a:cubicBezTo>
                    <a:pt x="16" y="85"/>
                    <a:pt x="22" y="85"/>
                    <a:pt x="28" y="86"/>
                  </a:cubicBezTo>
                  <a:cubicBezTo>
                    <a:pt x="30" y="86"/>
                    <a:pt x="31" y="85"/>
                    <a:pt x="31" y="83"/>
                  </a:cubicBezTo>
                  <a:cubicBezTo>
                    <a:pt x="30" y="76"/>
                    <a:pt x="30" y="69"/>
                    <a:pt x="30" y="63"/>
                  </a:cubicBezTo>
                  <a:cubicBezTo>
                    <a:pt x="30" y="56"/>
                    <a:pt x="30" y="50"/>
                    <a:pt x="30" y="44"/>
                  </a:cubicBezTo>
                  <a:cubicBezTo>
                    <a:pt x="30" y="39"/>
                    <a:pt x="30" y="39"/>
                    <a:pt x="36" y="39"/>
                  </a:cubicBezTo>
                  <a:cubicBezTo>
                    <a:pt x="37" y="39"/>
                    <a:pt x="38" y="39"/>
                    <a:pt x="38" y="37"/>
                  </a:cubicBezTo>
                  <a:cubicBezTo>
                    <a:pt x="38" y="28"/>
                    <a:pt x="38" y="19"/>
                    <a:pt x="38" y="11"/>
                  </a:cubicBezTo>
                  <a:close/>
                </a:path>
              </a:pathLst>
            </a:custGeom>
            <a:solidFill>
              <a:schemeClr val="accent3"/>
            </a:solidFill>
            <a:ln w="6350">
              <a:noFill/>
              <a:prstDash val="soli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F8FBC239-4FF7-B035-0F44-8C018F30CF52}"/>
                </a:ext>
              </a:extLst>
            </p:cNvPr>
            <p:cNvSpPr>
              <a:spLocks/>
            </p:cNvSpPr>
            <p:nvPr/>
          </p:nvSpPr>
          <p:spPr>
            <a:xfrm>
              <a:off x="9801833" y="2242666"/>
              <a:ext cx="47875" cy="48466"/>
            </a:xfrm>
            <a:prstGeom prst="ellipse">
              <a:avLst/>
            </a:prstGeom>
            <a:solidFill>
              <a:schemeClr val="accent3"/>
            </a:solidFill>
            <a:ln w="635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Freeform 13">
              <a:extLst>
                <a:ext uri="{FF2B5EF4-FFF2-40B4-BE49-F238E27FC236}">
                  <a16:creationId xmlns:a16="http://schemas.microsoft.com/office/drawing/2014/main" id="{BF1BF038-208C-0466-0AEF-ED1D212CDF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0851" y="2298225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782" name="TextBox 781">
            <a:extLst>
              <a:ext uri="{FF2B5EF4-FFF2-40B4-BE49-F238E27FC236}">
                <a16:creationId xmlns:a16="http://schemas.microsoft.com/office/drawing/2014/main" id="{F93A9AAE-585F-4655-3BD3-31F327C9AD3E}"/>
              </a:ext>
            </a:extLst>
          </p:cNvPr>
          <p:cNvSpPr txBox="1"/>
          <p:nvPr/>
        </p:nvSpPr>
        <p:spPr>
          <a:xfrm>
            <a:off x="7089860" y="2244292"/>
            <a:ext cx="1111972" cy="3585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GB" sz="1000" b="1" noProof="0">
                <a:latin typeface="+mj-lt"/>
              </a:rPr>
              <a:t>Help-seeking </a:t>
            </a:r>
            <a:br>
              <a:rPr lang="en-GB" sz="1000" b="1" noProof="0">
                <a:latin typeface="+mj-lt"/>
              </a:rPr>
            </a:br>
            <a:r>
              <a:rPr lang="en-GB" sz="1000" b="1" noProof="0">
                <a:latin typeface="+mj-lt"/>
              </a:rPr>
              <a:t>Individuals</a:t>
            </a:r>
            <a:endParaRPr lang="en-US" sz="1000"/>
          </a:p>
        </p:txBody>
      </p:sp>
      <p:sp>
        <p:nvSpPr>
          <p:cNvPr id="848" name="TextBox 847">
            <a:extLst>
              <a:ext uri="{FF2B5EF4-FFF2-40B4-BE49-F238E27FC236}">
                <a16:creationId xmlns:a16="http://schemas.microsoft.com/office/drawing/2014/main" id="{6F8908BF-CB12-AFF5-4AAA-4525D259B930}"/>
              </a:ext>
            </a:extLst>
          </p:cNvPr>
          <p:cNvSpPr txBox="1"/>
          <p:nvPr/>
        </p:nvSpPr>
        <p:spPr>
          <a:xfrm>
            <a:off x="5547372" y="3952537"/>
            <a:ext cx="1269910" cy="169277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/>
          <a:p>
            <a:pPr algn="l"/>
            <a:r>
              <a:rPr lang="en-GB" sz="1000" b="1" noProof="0">
                <a:latin typeface="+mj-lt"/>
              </a:rPr>
              <a:t>Key r</a:t>
            </a:r>
            <a:r>
              <a:rPr lang="en-GB" sz="1000" b="1" i="0" u="none" strike="noStrike" baseline="0" noProof="0">
                <a:latin typeface="+mj-lt"/>
              </a:rPr>
              <a:t>isk factors for psychosis</a:t>
            </a:r>
            <a:endParaRPr lang="en-GB" sz="1000" b="1" noProof="0">
              <a:latin typeface="+mj-lt"/>
            </a:endParaRP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00" noProof="0"/>
              <a:t>Childhood adversity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00" noProof="0"/>
              <a:t>Substance abuse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00" noProof="0"/>
              <a:t>Low education level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000" noProof="0"/>
              <a:t>Unemployment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US" sz="1000" noProof="0"/>
              <a:t>Male sex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US" sz="1000" noProof="0"/>
              <a:t>Mental disorder comorbidity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US" sz="1000" noProof="0"/>
              <a:t>Physical inactivity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endParaRPr lang="en-GB" sz="1000" noProof="0"/>
          </a:p>
        </p:txBody>
      </p:sp>
      <p:sp>
        <p:nvSpPr>
          <p:cNvPr id="849" name="TextBox 848">
            <a:extLst>
              <a:ext uri="{FF2B5EF4-FFF2-40B4-BE49-F238E27FC236}">
                <a16:creationId xmlns:a16="http://schemas.microsoft.com/office/drawing/2014/main" id="{000617A4-E0D6-F474-050A-AA41217F5A3B}"/>
              </a:ext>
            </a:extLst>
          </p:cNvPr>
          <p:cNvSpPr txBox="1"/>
          <p:nvPr/>
        </p:nvSpPr>
        <p:spPr>
          <a:xfrm>
            <a:off x="5462777" y="3372449"/>
            <a:ext cx="1439101" cy="307777"/>
          </a:xfrm>
          <a:prstGeom prst="rect">
            <a:avLst/>
          </a:prstGeom>
          <a:noFill/>
        </p:spPr>
        <p:txBody>
          <a:bodyPr wrap="square" tIns="0" rIns="0" bIns="0" numCol="1">
            <a:spAutoFit/>
          </a:bodyPr>
          <a:lstStyle/>
          <a:p>
            <a:pPr algn="ctr"/>
            <a:r>
              <a:rPr lang="en-GB" sz="1000" b="1" noProof="0">
                <a:latin typeface="+mj-lt"/>
              </a:rPr>
              <a:t>General population: </a:t>
            </a:r>
            <a:br>
              <a:rPr lang="en-GB" sz="1000" b="1" noProof="0">
                <a:latin typeface="+mj-lt"/>
              </a:rPr>
            </a:br>
            <a:r>
              <a:rPr lang="en-GB" sz="1000" b="1" noProof="0">
                <a:latin typeface="+mj-lt"/>
              </a:rPr>
              <a:t>0.43% psychosis risk</a:t>
            </a:r>
            <a:endParaRPr lang="en-GB" sz="1000" b="1" i="0" u="none" strike="noStrike" baseline="0" noProof="0">
              <a:latin typeface="+mj-lt"/>
            </a:endParaRPr>
          </a:p>
        </p:txBody>
      </p:sp>
      <p:sp>
        <p:nvSpPr>
          <p:cNvPr id="851" name="Isosceles Triangle 850">
            <a:extLst>
              <a:ext uri="{FF2B5EF4-FFF2-40B4-BE49-F238E27FC236}">
                <a16:creationId xmlns:a16="http://schemas.microsoft.com/office/drawing/2014/main" id="{3D638037-FCEB-F93B-14EB-9B5F4F42D717}"/>
              </a:ext>
            </a:extLst>
          </p:cNvPr>
          <p:cNvSpPr/>
          <p:nvPr/>
        </p:nvSpPr>
        <p:spPr>
          <a:xfrm rot="10800000">
            <a:off x="6083274" y="3122106"/>
            <a:ext cx="198107" cy="17078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2" name="Isosceles Triangle 851">
            <a:extLst>
              <a:ext uri="{FF2B5EF4-FFF2-40B4-BE49-F238E27FC236}">
                <a16:creationId xmlns:a16="http://schemas.microsoft.com/office/drawing/2014/main" id="{09F977C5-FDFF-08DE-AD12-A5589E84E304}"/>
              </a:ext>
            </a:extLst>
          </p:cNvPr>
          <p:cNvSpPr/>
          <p:nvPr/>
        </p:nvSpPr>
        <p:spPr>
          <a:xfrm rot="10800000">
            <a:off x="7546793" y="3122106"/>
            <a:ext cx="198107" cy="17078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3" name="Isosceles Triangle 852">
            <a:extLst>
              <a:ext uri="{FF2B5EF4-FFF2-40B4-BE49-F238E27FC236}">
                <a16:creationId xmlns:a16="http://schemas.microsoft.com/office/drawing/2014/main" id="{36C8CAFF-82CE-9796-E46C-B9FE7E38FB72}"/>
              </a:ext>
            </a:extLst>
          </p:cNvPr>
          <p:cNvSpPr/>
          <p:nvPr/>
        </p:nvSpPr>
        <p:spPr>
          <a:xfrm rot="10800000">
            <a:off x="9519820" y="3122106"/>
            <a:ext cx="198107" cy="17078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6" name="TextBox 785">
            <a:extLst>
              <a:ext uri="{FF2B5EF4-FFF2-40B4-BE49-F238E27FC236}">
                <a16:creationId xmlns:a16="http://schemas.microsoft.com/office/drawing/2014/main" id="{583B8910-A75C-FB02-DFAD-408E456786FB}"/>
              </a:ext>
            </a:extLst>
          </p:cNvPr>
          <p:cNvSpPr txBox="1"/>
          <p:nvPr/>
        </p:nvSpPr>
        <p:spPr>
          <a:xfrm>
            <a:off x="10495294" y="2244292"/>
            <a:ext cx="1068686" cy="3482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GB" sz="1000" b="1">
                <a:latin typeface="+mj-lt"/>
              </a:rPr>
              <a:t>3</a:t>
            </a:r>
            <a:r>
              <a:rPr lang="en-GB" sz="1000" b="1">
                <a:solidFill>
                  <a:srgbClr val="FF0000"/>
                </a:solidFill>
                <a:latin typeface="+mj-lt"/>
              </a:rPr>
              <a:t>-</a:t>
            </a:r>
            <a:r>
              <a:rPr lang="en-GB" sz="1000" b="1">
                <a:latin typeface="+mj-lt"/>
              </a:rPr>
              <a:t>year </a:t>
            </a:r>
            <a:br>
              <a:rPr lang="en-GB" sz="1000" b="1">
                <a:latin typeface="+mj-lt"/>
              </a:rPr>
            </a:br>
            <a:r>
              <a:rPr lang="en-GB" sz="1000" b="1">
                <a:latin typeface="+mj-lt"/>
              </a:rPr>
              <a:t>follow-up</a:t>
            </a:r>
            <a:endParaRPr lang="en-US" sz="10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05F3BF-F7B5-2EC5-22FB-88B5FEECD653}"/>
              </a:ext>
            </a:extLst>
          </p:cNvPr>
          <p:cNvSpPr txBox="1"/>
          <p:nvPr/>
        </p:nvSpPr>
        <p:spPr>
          <a:xfrm>
            <a:off x="10499023" y="3372449"/>
            <a:ext cx="1061228" cy="615553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/>
          <a:p>
            <a:pPr algn="ctr"/>
            <a:r>
              <a:rPr lang="en-GB" sz="1000" b="1" noProof="0"/>
              <a:t>Outcomes at </a:t>
            </a:r>
            <a:r>
              <a:rPr lang="en-GB" sz="1000" b="1"/>
              <a:t>3 </a:t>
            </a:r>
            <a:r>
              <a:rPr lang="en-GB" sz="1000" b="1" noProof="0"/>
              <a:t>years: 22% transition to psychosis</a:t>
            </a:r>
          </a:p>
        </p:txBody>
      </p:sp>
      <p:sp>
        <p:nvSpPr>
          <p:cNvPr id="818" name="TextBox 817">
            <a:extLst>
              <a:ext uri="{FF2B5EF4-FFF2-40B4-BE49-F238E27FC236}">
                <a16:creationId xmlns:a16="http://schemas.microsoft.com/office/drawing/2014/main" id="{1FC3C810-C6E9-BD0C-8995-6B9D99D621F2}"/>
              </a:ext>
            </a:extLst>
          </p:cNvPr>
          <p:cNvSpPr txBox="1"/>
          <p:nvPr/>
        </p:nvSpPr>
        <p:spPr>
          <a:xfrm>
            <a:off x="10343483" y="4209920"/>
            <a:ext cx="1372308" cy="55399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ctr"/>
            <a:r>
              <a:rPr lang="en-US" sz="1000" b="1" noProof="0"/>
              <a:t>Heterogenous </a:t>
            </a:r>
            <a:br>
              <a:rPr lang="en-US" sz="1000" b="1" noProof="0"/>
            </a:br>
            <a:r>
              <a:rPr lang="en-US" sz="1000" b="1" noProof="0"/>
              <a:t>risk across </a:t>
            </a:r>
            <a:br>
              <a:rPr lang="en-US" sz="1000" b="1" noProof="0"/>
            </a:br>
            <a:r>
              <a:rPr lang="en-US" sz="1000" b="1" noProof="0"/>
              <a:t>CHR-P subgroups</a:t>
            </a:r>
          </a:p>
        </p:txBody>
      </p:sp>
      <p:grpSp>
        <p:nvGrpSpPr>
          <p:cNvPr id="824" name="Group 823">
            <a:extLst>
              <a:ext uri="{FF2B5EF4-FFF2-40B4-BE49-F238E27FC236}">
                <a16:creationId xmlns:a16="http://schemas.microsoft.com/office/drawing/2014/main" id="{4490E1FF-06FE-A2C3-0543-4438ABF39856}"/>
              </a:ext>
            </a:extLst>
          </p:cNvPr>
          <p:cNvGrpSpPr/>
          <p:nvPr/>
        </p:nvGrpSpPr>
        <p:grpSpPr>
          <a:xfrm rot="18900000" flipH="1">
            <a:off x="10991828" y="4057514"/>
            <a:ext cx="75619" cy="73263"/>
            <a:chOff x="10228163" y="4865260"/>
            <a:chExt cx="151939" cy="147205"/>
          </a:xfrm>
        </p:grpSpPr>
        <p:sp>
          <p:nvSpPr>
            <p:cNvPr id="822" name="Rectangle 786">
              <a:extLst>
                <a:ext uri="{FF2B5EF4-FFF2-40B4-BE49-F238E27FC236}">
                  <a16:creationId xmlns:a16="http://schemas.microsoft.com/office/drawing/2014/main" id="{5B36084F-BFDA-A8E3-9716-3BCFD2DD04F0}"/>
                </a:ext>
              </a:extLst>
            </p:cNvPr>
            <p:cNvSpPr/>
            <p:nvPr/>
          </p:nvSpPr>
          <p:spPr>
            <a:xfrm flipH="1">
              <a:off x="10233048" y="4865411"/>
              <a:ext cx="147054" cy="147054"/>
            </a:xfrm>
            <a:custGeom>
              <a:avLst/>
              <a:gdLst>
                <a:gd name="csX0" fmla="*/ 0 w 244642"/>
                <a:gd name="csY0" fmla="*/ 0 h 244642"/>
                <a:gd name="csX1" fmla="*/ 244642 w 244642"/>
                <a:gd name="csY1" fmla="*/ 0 h 244642"/>
                <a:gd name="csX2" fmla="*/ 244642 w 244642"/>
                <a:gd name="csY2" fmla="*/ 244642 h 244642"/>
                <a:gd name="csX3" fmla="*/ 0 w 244642"/>
                <a:gd name="csY3" fmla="*/ 244642 h 244642"/>
                <a:gd name="csX4" fmla="*/ 0 w 244642"/>
                <a:gd name="csY4" fmla="*/ 0 h 244642"/>
                <a:gd name="csX0" fmla="*/ 244642 w 336082"/>
                <a:gd name="csY0" fmla="*/ 0 h 244642"/>
                <a:gd name="csX1" fmla="*/ 244642 w 336082"/>
                <a:gd name="csY1" fmla="*/ 244642 h 244642"/>
                <a:gd name="csX2" fmla="*/ 0 w 336082"/>
                <a:gd name="csY2" fmla="*/ 244642 h 244642"/>
                <a:gd name="csX3" fmla="*/ 0 w 336082"/>
                <a:gd name="csY3" fmla="*/ 0 h 244642"/>
                <a:gd name="csX4" fmla="*/ 336082 w 336082"/>
                <a:gd name="csY4" fmla="*/ 91440 h 244642"/>
                <a:gd name="csX0" fmla="*/ 244642 w 244642"/>
                <a:gd name="csY0" fmla="*/ 0 h 244642"/>
                <a:gd name="csX1" fmla="*/ 244642 w 244642"/>
                <a:gd name="csY1" fmla="*/ 244642 h 244642"/>
                <a:gd name="csX2" fmla="*/ 0 w 244642"/>
                <a:gd name="csY2" fmla="*/ 244642 h 244642"/>
                <a:gd name="csX3" fmla="*/ 0 w 244642"/>
                <a:gd name="csY3" fmla="*/ 0 h 244642"/>
                <a:gd name="csX0" fmla="*/ 244642 w 244642"/>
                <a:gd name="csY0" fmla="*/ 244642 h 244642"/>
                <a:gd name="csX1" fmla="*/ 0 w 244642"/>
                <a:gd name="csY1" fmla="*/ 244642 h 244642"/>
                <a:gd name="csX2" fmla="*/ 0 w 244642"/>
                <a:gd name="csY2" fmla="*/ 0 h 2446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642" h="244642">
                  <a:moveTo>
                    <a:pt x="244642" y="244642"/>
                  </a:moveTo>
                  <a:lnTo>
                    <a:pt x="0" y="244642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3" name="Straight Connector 822">
              <a:extLst>
                <a:ext uri="{FF2B5EF4-FFF2-40B4-BE49-F238E27FC236}">
                  <a16:creationId xmlns:a16="http://schemas.microsoft.com/office/drawing/2014/main" id="{2A5C2748-98B4-2D5F-43BF-349C27DABF1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28163" y="4865260"/>
              <a:ext cx="148554" cy="146049"/>
            </a:xfrm>
            <a:prstGeom prst="line">
              <a:avLst/>
            </a:prstGeom>
            <a:gradFill flip="none" rotWithShape="1">
              <a:gsLst>
                <a:gs pos="13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860" name="Group 859">
            <a:extLst>
              <a:ext uri="{FF2B5EF4-FFF2-40B4-BE49-F238E27FC236}">
                <a16:creationId xmlns:a16="http://schemas.microsoft.com/office/drawing/2014/main" id="{1130D2F2-9E0E-5FE2-31E4-B0B59F48A92D}"/>
              </a:ext>
            </a:extLst>
          </p:cNvPr>
          <p:cNvGrpSpPr/>
          <p:nvPr/>
        </p:nvGrpSpPr>
        <p:grpSpPr>
          <a:xfrm>
            <a:off x="10375746" y="5006994"/>
            <a:ext cx="1307783" cy="488965"/>
            <a:chOff x="10342880" y="5006994"/>
            <a:chExt cx="1307783" cy="488965"/>
          </a:xfrm>
        </p:grpSpPr>
        <p:sp>
          <p:nvSpPr>
            <p:cNvPr id="819" name="Rectangle: Rounded Corners 818">
              <a:extLst>
                <a:ext uri="{FF2B5EF4-FFF2-40B4-BE49-F238E27FC236}">
                  <a16:creationId xmlns:a16="http://schemas.microsoft.com/office/drawing/2014/main" id="{184B0C7B-3315-113B-C849-C23E97FA97B1}"/>
                </a:ext>
              </a:extLst>
            </p:cNvPr>
            <p:cNvSpPr/>
            <p:nvPr/>
          </p:nvSpPr>
          <p:spPr>
            <a:xfrm>
              <a:off x="10805126" y="5135959"/>
              <a:ext cx="360000" cy="360000"/>
            </a:xfrm>
            <a:prstGeom prst="roundRect">
              <a:avLst/>
            </a:prstGeom>
            <a:solidFill>
              <a:srgbClr val="3F1A01">
                <a:alpha val="10196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noProof="0">
                  <a:solidFill>
                    <a:schemeClr val="tx1"/>
                  </a:solidFill>
                </a:rPr>
                <a:t>APS: </a:t>
              </a:r>
              <a:r>
                <a:rPr lang="en-GB" sz="1000" b="1" noProof="0">
                  <a:solidFill>
                    <a:schemeClr val="tx1"/>
                  </a:solidFill>
                </a:rPr>
                <a:t>24%</a:t>
              </a:r>
            </a:p>
          </p:txBody>
        </p:sp>
        <p:sp>
          <p:nvSpPr>
            <p:cNvPr id="820" name="Rectangle: Rounded Corners 819">
              <a:extLst>
                <a:ext uri="{FF2B5EF4-FFF2-40B4-BE49-F238E27FC236}">
                  <a16:creationId xmlns:a16="http://schemas.microsoft.com/office/drawing/2014/main" id="{32652328-9114-BD99-9505-DB417B4E8B4E}"/>
                </a:ext>
              </a:extLst>
            </p:cNvPr>
            <p:cNvSpPr/>
            <p:nvPr/>
          </p:nvSpPr>
          <p:spPr>
            <a:xfrm>
              <a:off x="10342880" y="5135959"/>
              <a:ext cx="360000" cy="360000"/>
            </a:xfrm>
            <a:prstGeom prst="roundRect">
              <a:avLst/>
            </a:prstGeom>
            <a:solidFill>
              <a:srgbClr val="3F1A01">
                <a:alpha val="10196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noProof="0">
                  <a:solidFill>
                    <a:schemeClr val="tx1"/>
                  </a:solidFill>
                </a:rPr>
                <a:t>BLIP: </a:t>
              </a:r>
              <a:r>
                <a:rPr lang="en-GB" sz="1000" b="1" noProof="0">
                  <a:solidFill>
                    <a:schemeClr val="tx1"/>
                  </a:solidFill>
                </a:rPr>
                <a:t>38%</a:t>
              </a:r>
            </a:p>
          </p:txBody>
        </p:sp>
        <p:sp>
          <p:nvSpPr>
            <p:cNvPr id="821" name="Rectangle: Rounded Corners 820">
              <a:extLst>
                <a:ext uri="{FF2B5EF4-FFF2-40B4-BE49-F238E27FC236}">
                  <a16:creationId xmlns:a16="http://schemas.microsoft.com/office/drawing/2014/main" id="{5382177A-2A8A-C983-69F2-DDEAE98B1315}"/>
                </a:ext>
              </a:extLst>
            </p:cNvPr>
            <p:cNvSpPr/>
            <p:nvPr/>
          </p:nvSpPr>
          <p:spPr>
            <a:xfrm>
              <a:off x="11290663" y="5135959"/>
              <a:ext cx="360000" cy="360000"/>
            </a:xfrm>
            <a:prstGeom prst="roundRect">
              <a:avLst/>
            </a:prstGeom>
            <a:solidFill>
              <a:srgbClr val="3F1A01">
                <a:alpha val="10196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noProof="0">
                  <a:solidFill>
                    <a:schemeClr val="tx1"/>
                  </a:solidFill>
                </a:rPr>
                <a:t>GRD: </a:t>
              </a:r>
              <a:r>
                <a:rPr lang="en-GB" sz="1000" b="1" noProof="0">
                  <a:solidFill>
                    <a:schemeClr val="tx1"/>
                  </a:solidFill>
                </a:rPr>
                <a:t>8%</a:t>
              </a:r>
            </a:p>
          </p:txBody>
        </p:sp>
        <p:grpSp>
          <p:nvGrpSpPr>
            <p:cNvPr id="825" name="Group 824">
              <a:extLst>
                <a:ext uri="{FF2B5EF4-FFF2-40B4-BE49-F238E27FC236}">
                  <a16:creationId xmlns:a16="http://schemas.microsoft.com/office/drawing/2014/main" id="{176BC9F2-CAE9-B687-B8F3-5982268541D0}"/>
                </a:ext>
              </a:extLst>
            </p:cNvPr>
            <p:cNvGrpSpPr/>
            <p:nvPr/>
          </p:nvGrpSpPr>
          <p:grpSpPr>
            <a:xfrm rot="18900000" flipH="1">
              <a:off x="10485070" y="5006994"/>
              <a:ext cx="75619" cy="73263"/>
              <a:chOff x="10228163" y="4865260"/>
              <a:chExt cx="151939" cy="147205"/>
            </a:xfrm>
          </p:grpSpPr>
          <p:sp>
            <p:nvSpPr>
              <p:cNvPr id="826" name="Rectangle 786">
                <a:extLst>
                  <a:ext uri="{FF2B5EF4-FFF2-40B4-BE49-F238E27FC236}">
                    <a16:creationId xmlns:a16="http://schemas.microsoft.com/office/drawing/2014/main" id="{A670EDE0-FD24-220E-F262-0BC282886C18}"/>
                  </a:ext>
                </a:extLst>
              </p:cNvPr>
              <p:cNvSpPr/>
              <p:nvPr/>
            </p:nvSpPr>
            <p:spPr>
              <a:xfrm flipH="1">
                <a:off x="10233048" y="4865411"/>
                <a:ext cx="147054" cy="147054"/>
              </a:xfrm>
              <a:custGeom>
                <a:avLst/>
                <a:gdLst>
                  <a:gd name="csX0" fmla="*/ 0 w 244642"/>
                  <a:gd name="csY0" fmla="*/ 0 h 244642"/>
                  <a:gd name="csX1" fmla="*/ 244642 w 244642"/>
                  <a:gd name="csY1" fmla="*/ 0 h 244642"/>
                  <a:gd name="csX2" fmla="*/ 244642 w 244642"/>
                  <a:gd name="csY2" fmla="*/ 244642 h 244642"/>
                  <a:gd name="csX3" fmla="*/ 0 w 244642"/>
                  <a:gd name="csY3" fmla="*/ 244642 h 244642"/>
                  <a:gd name="csX4" fmla="*/ 0 w 244642"/>
                  <a:gd name="csY4" fmla="*/ 0 h 244642"/>
                  <a:gd name="csX0" fmla="*/ 244642 w 336082"/>
                  <a:gd name="csY0" fmla="*/ 0 h 244642"/>
                  <a:gd name="csX1" fmla="*/ 244642 w 336082"/>
                  <a:gd name="csY1" fmla="*/ 244642 h 244642"/>
                  <a:gd name="csX2" fmla="*/ 0 w 336082"/>
                  <a:gd name="csY2" fmla="*/ 244642 h 244642"/>
                  <a:gd name="csX3" fmla="*/ 0 w 336082"/>
                  <a:gd name="csY3" fmla="*/ 0 h 244642"/>
                  <a:gd name="csX4" fmla="*/ 336082 w 336082"/>
                  <a:gd name="csY4" fmla="*/ 91440 h 244642"/>
                  <a:gd name="csX0" fmla="*/ 244642 w 244642"/>
                  <a:gd name="csY0" fmla="*/ 0 h 244642"/>
                  <a:gd name="csX1" fmla="*/ 244642 w 244642"/>
                  <a:gd name="csY1" fmla="*/ 244642 h 244642"/>
                  <a:gd name="csX2" fmla="*/ 0 w 244642"/>
                  <a:gd name="csY2" fmla="*/ 244642 h 244642"/>
                  <a:gd name="csX3" fmla="*/ 0 w 244642"/>
                  <a:gd name="csY3" fmla="*/ 0 h 244642"/>
                  <a:gd name="csX0" fmla="*/ 244642 w 244642"/>
                  <a:gd name="csY0" fmla="*/ 244642 h 244642"/>
                  <a:gd name="csX1" fmla="*/ 0 w 244642"/>
                  <a:gd name="csY1" fmla="*/ 244642 h 244642"/>
                  <a:gd name="csX2" fmla="*/ 0 w 244642"/>
                  <a:gd name="csY2" fmla="*/ 0 h 2446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44642" h="244642">
                    <a:moveTo>
                      <a:pt x="244642" y="244642"/>
                    </a:moveTo>
                    <a:lnTo>
                      <a:pt x="0" y="24464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827" name="Straight Connector 826">
                <a:extLst>
                  <a:ext uri="{FF2B5EF4-FFF2-40B4-BE49-F238E27FC236}">
                    <a16:creationId xmlns:a16="http://schemas.microsoft.com/office/drawing/2014/main" id="{7D9017E5-93DC-161D-1EF2-19AAC57544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228163" y="4865260"/>
                <a:ext cx="148554" cy="146049"/>
              </a:xfrm>
              <a:prstGeom prst="line">
                <a:avLst/>
              </a:prstGeom>
              <a:gradFill flip="none" rotWithShape="1">
                <a:gsLst>
                  <a:gs pos="13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828" name="Group 827">
              <a:extLst>
                <a:ext uri="{FF2B5EF4-FFF2-40B4-BE49-F238E27FC236}">
                  <a16:creationId xmlns:a16="http://schemas.microsoft.com/office/drawing/2014/main" id="{116EF761-EE9D-6419-44A0-15C7455BC3D8}"/>
                </a:ext>
              </a:extLst>
            </p:cNvPr>
            <p:cNvGrpSpPr/>
            <p:nvPr/>
          </p:nvGrpSpPr>
          <p:grpSpPr>
            <a:xfrm rot="18900000" flipH="1">
              <a:off x="11432853" y="5006994"/>
              <a:ext cx="75619" cy="73263"/>
              <a:chOff x="10228163" y="4865260"/>
              <a:chExt cx="151939" cy="147205"/>
            </a:xfrm>
          </p:grpSpPr>
          <p:sp>
            <p:nvSpPr>
              <p:cNvPr id="829" name="Rectangle 786">
                <a:extLst>
                  <a:ext uri="{FF2B5EF4-FFF2-40B4-BE49-F238E27FC236}">
                    <a16:creationId xmlns:a16="http://schemas.microsoft.com/office/drawing/2014/main" id="{DA8129F5-A1F5-4F7C-E02E-1A5157537E02}"/>
                  </a:ext>
                </a:extLst>
              </p:cNvPr>
              <p:cNvSpPr/>
              <p:nvPr/>
            </p:nvSpPr>
            <p:spPr>
              <a:xfrm flipH="1">
                <a:off x="10233048" y="4865411"/>
                <a:ext cx="147054" cy="147054"/>
              </a:xfrm>
              <a:custGeom>
                <a:avLst/>
                <a:gdLst>
                  <a:gd name="csX0" fmla="*/ 0 w 244642"/>
                  <a:gd name="csY0" fmla="*/ 0 h 244642"/>
                  <a:gd name="csX1" fmla="*/ 244642 w 244642"/>
                  <a:gd name="csY1" fmla="*/ 0 h 244642"/>
                  <a:gd name="csX2" fmla="*/ 244642 w 244642"/>
                  <a:gd name="csY2" fmla="*/ 244642 h 244642"/>
                  <a:gd name="csX3" fmla="*/ 0 w 244642"/>
                  <a:gd name="csY3" fmla="*/ 244642 h 244642"/>
                  <a:gd name="csX4" fmla="*/ 0 w 244642"/>
                  <a:gd name="csY4" fmla="*/ 0 h 244642"/>
                  <a:gd name="csX0" fmla="*/ 244642 w 336082"/>
                  <a:gd name="csY0" fmla="*/ 0 h 244642"/>
                  <a:gd name="csX1" fmla="*/ 244642 w 336082"/>
                  <a:gd name="csY1" fmla="*/ 244642 h 244642"/>
                  <a:gd name="csX2" fmla="*/ 0 w 336082"/>
                  <a:gd name="csY2" fmla="*/ 244642 h 244642"/>
                  <a:gd name="csX3" fmla="*/ 0 w 336082"/>
                  <a:gd name="csY3" fmla="*/ 0 h 244642"/>
                  <a:gd name="csX4" fmla="*/ 336082 w 336082"/>
                  <a:gd name="csY4" fmla="*/ 91440 h 244642"/>
                  <a:gd name="csX0" fmla="*/ 244642 w 244642"/>
                  <a:gd name="csY0" fmla="*/ 0 h 244642"/>
                  <a:gd name="csX1" fmla="*/ 244642 w 244642"/>
                  <a:gd name="csY1" fmla="*/ 244642 h 244642"/>
                  <a:gd name="csX2" fmla="*/ 0 w 244642"/>
                  <a:gd name="csY2" fmla="*/ 244642 h 244642"/>
                  <a:gd name="csX3" fmla="*/ 0 w 244642"/>
                  <a:gd name="csY3" fmla="*/ 0 h 244642"/>
                  <a:gd name="csX0" fmla="*/ 244642 w 244642"/>
                  <a:gd name="csY0" fmla="*/ 244642 h 244642"/>
                  <a:gd name="csX1" fmla="*/ 0 w 244642"/>
                  <a:gd name="csY1" fmla="*/ 244642 h 244642"/>
                  <a:gd name="csX2" fmla="*/ 0 w 244642"/>
                  <a:gd name="csY2" fmla="*/ 0 h 2446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44642" h="244642">
                    <a:moveTo>
                      <a:pt x="244642" y="244642"/>
                    </a:moveTo>
                    <a:lnTo>
                      <a:pt x="0" y="24464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830" name="Straight Connector 829">
                <a:extLst>
                  <a:ext uri="{FF2B5EF4-FFF2-40B4-BE49-F238E27FC236}">
                    <a16:creationId xmlns:a16="http://schemas.microsoft.com/office/drawing/2014/main" id="{2DA52F9A-6D75-64A2-95B0-8A3180E4C7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228163" y="4865260"/>
                <a:ext cx="148554" cy="146049"/>
              </a:xfrm>
              <a:prstGeom prst="line">
                <a:avLst/>
              </a:prstGeom>
              <a:gradFill flip="none" rotWithShape="1">
                <a:gsLst>
                  <a:gs pos="13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831" name="Group 830">
              <a:extLst>
                <a:ext uri="{FF2B5EF4-FFF2-40B4-BE49-F238E27FC236}">
                  <a16:creationId xmlns:a16="http://schemas.microsoft.com/office/drawing/2014/main" id="{23B40D9E-03BA-00F6-06EB-BEE74D2C76F7}"/>
                </a:ext>
              </a:extLst>
            </p:cNvPr>
            <p:cNvGrpSpPr/>
            <p:nvPr/>
          </p:nvGrpSpPr>
          <p:grpSpPr>
            <a:xfrm rot="18900000" flipH="1">
              <a:off x="10947316" y="5006994"/>
              <a:ext cx="75619" cy="73263"/>
              <a:chOff x="10228163" y="4865260"/>
              <a:chExt cx="151939" cy="147205"/>
            </a:xfrm>
          </p:grpSpPr>
          <p:sp>
            <p:nvSpPr>
              <p:cNvPr id="832" name="Rectangle 786">
                <a:extLst>
                  <a:ext uri="{FF2B5EF4-FFF2-40B4-BE49-F238E27FC236}">
                    <a16:creationId xmlns:a16="http://schemas.microsoft.com/office/drawing/2014/main" id="{EF6656F6-18EF-9151-7E6B-EA444ECB89A1}"/>
                  </a:ext>
                </a:extLst>
              </p:cNvPr>
              <p:cNvSpPr/>
              <p:nvPr/>
            </p:nvSpPr>
            <p:spPr>
              <a:xfrm flipH="1">
                <a:off x="10233048" y="4865411"/>
                <a:ext cx="147054" cy="147054"/>
              </a:xfrm>
              <a:custGeom>
                <a:avLst/>
                <a:gdLst>
                  <a:gd name="csX0" fmla="*/ 0 w 244642"/>
                  <a:gd name="csY0" fmla="*/ 0 h 244642"/>
                  <a:gd name="csX1" fmla="*/ 244642 w 244642"/>
                  <a:gd name="csY1" fmla="*/ 0 h 244642"/>
                  <a:gd name="csX2" fmla="*/ 244642 w 244642"/>
                  <a:gd name="csY2" fmla="*/ 244642 h 244642"/>
                  <a:gd name="csX3" fmla="*/ 0 w 244642"/>
                  <a:gd name="csY3" fmla="*/ 244642 h 244642"/>
                  <a:gd name="csX4" fmla="*/ 0 w 244642"/>
                  <a:gd name="csY4" fmla="*/ 0 h 244642"/>
                  <a:gd name="csX0" fmla="*/ 244642 w 336082"/>
                  <a:gd name="csY0" fmla="*/ 0 h 244642"/>
                  <a:gd name="csX1" fmla="*/ 244642 w 336082"/>
                  <a:gd name="csY1" fmla="*/ 244642 h 244642"/>
                  <a:gd name="csX2" fmla="*/ 0 w 336082"/>
                  <a:gd name="csY2" fmla="*/ 244642 h 244642"/>
                  <a:gd name="csX3" fmla="*/ 0 w 336082"/>
                  <a:gd name="csY3" fmla="*/ 0 h 244642"/>
                  <a:gd name="csX4" fmla="*/ 336082 w 336082"/>
                  <a:gd name="csY4" fmla="*/ 91440 h 244642"/>
                  <a:gd name="csX0" fmla="*/ 244642 w 244642"/>
                  <a:gd name="csY0" fmla="*/ 0 h 244642"/>
                  <a:gd name="csX1" fmla="*/ 244642 w 244642"/>
                  <a:gd name="csY1" fmla="*/ 244642 h 244642"/>
                  <a:gd name="csX2" fmla="*/ 0 w 244642"/>
                  <a:gd name="csY2" fmla="*/ 244642 h 244642"/>
                  <a:gd name="csX3" fmla="*/ 0 w 244642"/>
                  <a:gd name="csY3" fmla="*/ 0 h 244642"/>
                  <a:gd name="csX0" fmla="*/ 244642 w 244642"/>
                  <a:gd name="csY0" fmla="*/ 244642 h 244642"/>
                  <a:gd name="csX1" fmla="*/ 0 w 244642"/>
                  <a:gd name="csY1" fmla="*/ 244642 h 244642"/>
                  <a:gd name="csX2" fmla="*/ 0 w 244642"/>
                  <a:gd name="csY2" fmla="*/ 0 h 2446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44642" h="244642">
                    <a:moveTo>
                      <a:pt x="244642" y="244642"/>
                    </a:moveTo>
                    <a:lnTo>
                      <a:pt x="0" y="24464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833" name="Straight Connector 832">
                <a:extLst>
                  <a:ext uri="{FF2B5EF4-FFF2-40B4-BE49-F238E27FC236}">
                    <a16:creationId xmlns:a16="http://schemas.microsoft.com/office/drawing/2014/main" id="{A04D53E9-BDC6-12DC-7FEC-96669F005F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228163" y="4865260"/>
                <a:ext cx="148554" cy="146049"/>
              </a:xfrm>
              <a:prstGeom prst="line">
                <a:avLst/>
              </a:prstGeom>
              <a:gradFill flip="none" rotWithShape="1">
                <a:gsLst>
                  <a:gs pos="13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858" name="Group 857">
            <a:extLst>
              <a:ext uri="{FF2B5EF4-FFF2-40B4-BE49-F238E27FC236}">
                <a16:creationId xmlns:a16="http://schemas.microsoft.com/office/drawing/2014/main" id="{9C2CDE9F-7140-7845-561C-52C4A6F4EBC0}"/>
              </a:ext>
            </a:extLst>
          </p:cNvPr>
          <p:cNvGrpSpPr/>
          <p:nvPr/>
        </p:nvGrpSpPr>
        <p:grpSpPr>
          <a:xfrm>
            <a:off x="10687484" y="2580543"/>
            <a:ext cx="684307" cy="459042"/>
            <a:chOff x="10669580" y="2634033"/>
            <a:chExt cx="831900" cy="558049"/>
          </a:xfrm>
        </p:grpSpPr>
        <p:grpSp>
          <p:nvGrpSpPr>
            <p:cNvPr id="857" name="Group 856">
              <a:extLst>
                <a:ext uri="{FF2B5EF4-FFF2-40B4-BE49-F238E27FC236}">
                  <a16:creationId xmlns:a16="http://schemas.microsoft.com/office/drawing/2014/main" id="{FD86E528-66C7-B676-DE0E-FFBC89DD4B35}"/>
                </a:ext>
              </a:extLst>
            </p:cNvPr>
            <p:cNvGrpSpPr/>
            <p:nvPr/>
          </p:nvGrpSpPr>
          <p:grpSpPr>
            <a:xfrm>
              <a:off x="10669580" y="2634033"/>
              <a:ext cx="831900" cy="558049"/>
              <a:chOff x="10669580" y="2634033"/>
              <a:chExt cx="831900" cy="558049"/>
            </a:xfrm>
          </p:grpSpPr>
          <p:grpSp>
            <p:nvGrpSpPr>
              <p:cNvPr id="736" name="Group 735">
                <a:extLst>
                  <a:ext uri="{FF2B5EF4-FFF2-40B4-BE49-F238E27FC236}">
                    <a16:creationId xmlns:a16="http://schemas.microsoft.com/office/drawing/2014/main" id="{F96BF1DF-F75E-1F33-D37A-2DAE6525DCBB}"/>
                  </a:ext>
                </a:extLst>
              </p:cNvPr>
              <p:cNvGrpSpPr/>
              <p:nvPr/>
            </p:nvGrpSpPr>
            <p:grpSpPr>
              <a:xfrm>
                <a:off x="11224359" y="2692588"/>
                <a:ext cx="277121" cy="333147"/>
                <a:chOff x="11179135" y="5047455"/>
                <a:chExt cx="408532" cy="491126"/>
              </a:xfrm>
            </p:grpSpPr>
            <p:sp>
              <p:nvSpPr>
                <p:cNvPr id="735" name="Oval 734">
                  <a:extLst>
                    <a:ext uri="{FF2B5EF4-FFF2-40B4-BE49-F238E27FC236}">
                      <a16:creationId xmlns:a16="http://schemas.microsoft.com/office/drawing/2014/main" id="{77F875DA-34D8-9EC6-4D6A-8B37B6E0C0C9}"/>
                    </a:ext>
                  </a:extLst>
                </p:cNvPr>
                <p:cNvSpPr/>
                <p:nvPr/>
              </p:nvSpPr>
              <p:spPr>
                <a:xfrm>
                  <a:off x="11179135" y="5216032"/>
                  <a:ext cx="408532" cy="322549"/>
                </a:xfrm>
                <a:prstGeom prst="ellipse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27" name="Group 726">
                  <a:extLst>
                    <a:ext uri="{FF2B5EF4-FFF2-40B4-BE49-F238E27FC236}">
                      <a16:creationId xmlns:a16="http://schemas.microsoft.com/office/drawing/2014/main" id="{2F5BCA4B-982A-306F-EF69-1DE5C8C9D4FD}"/>
                    </a:ext>
                  </a:extLst>
                </p:cNvPr>
                <p:cNvGrpSpPr/>
                <p:nvPr/>
              </p:nvGrpSpPr>
              <p:grpSpPr>
                <a:xfrm>
                  <a:off x="11338481" y="5047455"/>
                  <a:ext cx="89840" cy="252971"/>
                  <a:chOff x="6188451" y="2541454"/>
                  <a:chExt cx="89840" cy="252971"/>
                </a:xfrm>
              </p:grpSpPr>
              <p:sp>
                <p:nvSpPr>
                  <p:cNvPr id="728" name="Freeform 5">
                    <a:extLst>
                      <a:ext uri="{FF2B5EF4-FFF2-40B4-BE49-F238E27FC236}">
                        <a16:creationId xmlns:a16="http://schemas.microsoft.com/office/drawing/2014/main" id="{67284642-E82A-633D-9231-AEC4EFA338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88451" y="2597013"/>
                    <a:ext cx="89840" cy="197412"/>
                  </a:xfrm>
                  <a:custGeom>
                    <a:avLst/>
                    <a:gdLst>
                      <a:gd name="T0" fmla="*/ 38 w 38"/>
                      <a:gd name="T1" fmla="*/ 11 h 86"/>
                      <a:gd name="T2" fmla="*/ 26 w 38"/>
                      <a:gd name="T3" fmla="*/ 0 h 86"/>
                      <a:gd name="T4" fmla="*/ 12 w 38"/>
                      <a:gd name="T5" fmla="*/ 0 h 86"/>
                      <a:gd name="T6" fmla="*/ 0 w 38"/>
                      <a:gd name="T7" fmla="*/ 12 h 86"/>
                      <a:gd name="T8" fmla="*/ 0 w 38"/>
                      <a:gd name="T9" fmla="*/ 37 h 86"/>
                      <a:gd name="T10" fmla="*/ 2 w 38"/>
                      <a:gd name="T11" fmla="*/ 39 h 86"/>
                      <a:gd name="T12" fmla="*/ 4 w 38"/>
                      <a:gd name="T13" fmla="*/ 39 h 86"/>
                      <a:gd name="T14" fmla="*/ 7 w 38"/>
                      <a:gd name="T15" fmla="*/ 42 h 86"/>
                      <a:gd name="T16" fmla="*/ 7 w 38"/>
                      <a:gd name="T17" fmla="*/ 83 h 86"/>
                      <a:gd name="T18" fmla="*/ 10 w 38"/>
                      <a:gd name="T19" fmla="*/ 86 h 86"/>
                      <a:gd name="T20" fmla="*/ 28 w 38"/>
                      <a:gd name="T21" fmla="*/ 86 h 86"/>
                      <a:gd name="T22" fmla="*/ 31 w 38"/>
                      <a:gd name="T23" fmla="*/ 83 h 86"/>
                      <a:gd name="T24" fmla="*/ 30 w 38"/>
                      <a:gd name="T25" fmla="*/ 63 h 86"/>
                      <a:gd name="T26" fmla="*/ 30 w 38"/>
                      <a:gd name="T27" fmla="*/ 44 h 86"/>
                      <a:gd name="T28" fmla="*/ 36 w 38"/>
                      <a:gd name="T29" fmla="*/ 39 h 86"/>
                      <a:gd name="T30" fmla="*/ 38 w 38"/>
                      <a:gd name="T31" fmla="*/ 37 h 86"/>
                      <a:gd name="T32" fmla="*/ 38 w 38"/>
                      <a:gd name="T33" fmla="*/ 11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8" h="86">
                        <a:moveTo>
                          <a:pt x="38" y="11"/>
                        </a:moveTo>
                        <a:cubicBezTo>
                          <a:pt x="37" y="4"/>
                          <a:pt x="32" y="0"/>
                          <a:pt x="26" y="0"/>
                        </a:cubicBezTo>
                        <a:cubicBezTo>
                          <a:pt x="21" y="0"/>
                          <a:pt x="17" y="0"/>
                          <a:pt x="12" y="0"/>
                        </a:cubicBezTo>
                        <a:cubicBezTo>
                          <a:pt x="5" y="0"/>
                          <a:pt x="0" y="5"/>
                          <a:pt x="0" y="12"/>
                        </a:cubicBezTo>
                        <a:cubicBezTo>
                          <a:pt x="0" y="20"/>
                          <a:pt x="0" y="28"/>
                          <a:pt x="0" y="37"/>
                        </a:cubicBezTo>
                        <a:cubicBezTo>
                          <a:pt x="0" y="38"/>
                          <a:pt x="0" y="39"/>
                          <a:pt x="2" y="39"/>
                        </a:cubicBezTo>
                        <a:cubicBezTo>
                          <a:pt x="2" y="39"/>
                          <a:pt x="3" y="39"/>
                          <a:pt x="4" y="39"/>
                        </a:cubicBezTo>
                        <a:cubicBezTo>
                          <a:pt x="6" y="39"/>
                          <a:pt x="7" y="40"/>
                          <a:pt x="7" y="42"/>
                        </a:cubicBezTo>
                        <a:cubicBezTo>
                          <a:pt x="7" y="56"/>
                          <a:pt x="7" y="69"/>
                          <a:pt x="7" y="83"/>
                        </a:cubicBezTo>
                        <a:cubicBezTo>
                          <a:pt x="7" y="85"/>
                          <a:pt x="7" y="86"/>
                          <a:pt x="10" y="86"/>
                        </a:cubicBezTo>
                        <a:cubicBezTo>
                          <a:pt x="16" y="85"/>
                          <a:pt x="22" y="85"/>
                          <a:pt x="28" y="86"/>
                        </a:cubicBezTo>
                        <a:cubicBezTo>
                          <a:pt x="30" y="86"/>
                          <a:pt x="31" y="85"/>
                          <a:pt x="31" y="83"/>
                        </a:cubicBezTo>
                        <a:cubicBezTo>
                          <a:pt x="30" y="76"/>
                          <a:pt x="30" y="69"/>
                          <a:pt x="30" y="63"/>
                        </a:cubicBezTo>
                        <a:cubicBezTo>
                          <a:pt x="30" y="56"/>
                          <a:pt x="30" y="50"/>
                          <a:pt x="30" y="44"/>
                        </a:cubicBezTo>
                        <a:cubicBezTo>
                          <a:pt x="30" y="39"/>
                          <a:pt x="30" y="39"/>
                          <a:pt x="36" y="39"/>
                        </a:cubicBezTo>
                        <a:cubicBezTo>
                          <a:pt x="37" y="39"/>
                          <a:pt x="38" y="39"/>
                          <a:pt x="38" y="37"/>
                        </a:cubicBezTo>
                        <a:cubicBezTo>
                          <a:pt x="38" y="28"/>
                          <a:pt x="38" y="19"/>
                          <a:pt x="38" y="11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  <a:ln w="6350">
                    <a:noFill/>
                    <a:prstDash val="soli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9" name="Oval 728">
                    <a:extLst>
                      <a:ext uri="{FF2B5EF4-FFF2-40B4-BE49-F238E27FC236}">
                        <a16:creationId xmlns:a16="http://schemas.microsoft.com/office/drawing/2014/main" id="{0E51BFFB-B097-4DBA-35C8-896A158F4A49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6209433" y="2541454"/>
                    <a:ext cx="47875" cy="48466"/>
                  </a:xfrm>
                  <a:prstGeom prst="ellipse">
                    <a:avLst/>
                  </a:prstGeom>
                  <a:solidFill>
                    <a:schemeClr val="tx1">
                      <a:lumMod val="25000"/>
                      <a:lumOff val="75000"/>
                    </a:schemeClr>
                  </a:solidFill>
                  <a:ln w="6350" cap="rnd">
                    <a:solidFill>
                      <a:schemeClr val="tx1"/>
                    </a:solidFill>
                    <a:prstDash val="solid"/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0" name="Freeform 13">
                    <a:extLst>
                      <a:ext uri="{FF2B5EF4-FFF2-40B4-BE49-F238E27FC236}">
                        <a16:creationId xmlns:a16="http://schemas.microsoft.com/office/drawing/2014/main" id="{8197F40A-52A6-5F42-D74C-02F9440061B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88451" y="2597013"/>
                    <a:ext cx="89840" cy="197412"/>
                  </a:xfrm>
                  <a:custGeom>
                    <a:avLst/>
                    <a:gdLst>
                      <a:gd name="T0" fmla="*/ 342 w 431"/>
                      <a:gd name="T1" fmla="*/ 693 h 946"/>
                      <a:gd name="T2" fmla="*/ 343 w 431"/>
                      <a:gd name="T3" fmla="*/ 921 h 946"/>
                      <a:gd name="T4" fmla="*/ 319 w 431"/>
                      <a:gd name="T5" fmla="*/ 946 h 946"/>
                      <a:gd name="T6" fmla="*/ 111 w 431"/>
                      <a:gd name="T7" fmla="*/ 946 h 946"/>
                      <a:gd name="T8" fmla="*/ 83 w 431"/>
                      <a:gd name="T9" fmla="*/ 915 h 946"/>
                      <a:gd name="T10" fmla="*/ 84 w 431"/>
                      <a:gd name="T11" fmla="*/ 467 h 946"/>
                      <a:gd name="T12" fmla="*/ 49 w 431"/>
                      <a:gd name="T13" fmla="*/ 433 h 946"/>
                      <a:gd name="T14" fmla="*/ 23 w 431"/>
                      <a:gd name="T15" fmla="*/ 433 h 946"/>
                      <a:gd name="T16" fmla="*/ 2 w 431"/>
                      <a:gd name="T17" fmla="*/ 410 h 946"/>
                      <a:gd name="T18" fmla="*/ 3 w 431"/>
                      <a:gd name="T19" fmla="*/ 133 h 946"/>
                      <a:gd name="T20" fmla="*/ 137 w 431"/>
                      <a:gd name="T21" fmla="*/ 1 h 946"/>
                      <a:gd name="T22" fmla="*/ 291 w 431"/>
                      <a:gd name="T23" fmla="*/ 1 h 946"/>
                      <a:gd name="T24" fmla="*/ 422 w 431"/>
                      <a:gd name="T25" fmla="*/ 121 h 946"/>
                      <a:gd name="T26" fmla="*/ 425 w 431"/>
                      <a:gd name="T27" fmla="*/ 414 h 946"/>
                      <a:gd name="T28" fmla="*/ 400 w 431"/>
                      <a:gd name="T29" fmla="*/ 433 h 946"/>
                      <a:gd name="T30" fmla="*/ 342 w 431"/>
                      <a:gd name="T31" fmla="*/ 493 h 946"/>
                      <a:gd name="T32" fmla="*/ 342 w 431"/>
                      <a:gd name="T33" fmla="*/ 693 h 946"/>
                      <a:gd name="T34" fmla="*/ 316 w 431"/>
                      <a:gd name="T35" fmla="*/ 533 h 946"/>
                      <a:gd name="T36" fmla="*/ 316 w 431"/>
                      <a:gd name="T37" fmla="*/ 179 h 946"/>
                      <a:gd name="T38" fmla="*/ 317 w 431"/>
                      <a:gd name="T39" fmla="*/ 156 h 946"/>
                      <a:gd name="T40" fmla="*/ 329 w 431"/>
                      <a:gd name="T41" fmla="*/ 147 h 946"/>
                      <a:gd name="T42" fmla="*/ 341 w 431"/>
                      <a:gd name="T43" fmla="*/ 156 h 946"/>
                      <a:gd name="T44" fmla="*/ 342 w 431"/>
                      <a:gd name="T45" fmla="*/ 179 h 946"/>
                      <a:gd name="T46" fmla="*/ 342 w 431"/>
                      <a:gd name="T47" fmla="*/ 382 h 946"/>
                      <a:gd name="T48" fmla="*/ 368 w 431"/>
                      <a:gd name="T49" fmla="*/ 405 h 946"/>
                      <a:gd name="T50" fmla="*/ 398 w 431"/>
                      <a:gd name="T51" fmla="*/ 385 h 946"/>
                      <a:gd name="T52" fmla="*/ 396 w 431"/>
                      <a:gd name="T53" fmla="*/ 131 h 946"/>
                      <a:gd name="T54" fmla="*/ 287 w 431"/>
                      <a:gd name="T55" fmla="*/ 28 h 946"/>
                      <a:gd name="T56" fmla="*/ 150 w 431"/>
                      <a:gd name="T57" fmla="*/ 28 h 946"/>
                      <a:gd name="T58" fmla="*/ 29 w 431"/>
                      <a:gd name="T59" fmla="*/ 146 h 946"/>
                      <a:gd name="T60" fmla="*/ 28 w 431"/>
                      <a:gd name="T61" fmla="*/ 380 h 946"/>
                      <a:gd name="T62" fmla="*/ 55 w 431"/>
                      <a:gd name="T63" fmla="*/ 405 h 946"/>
                      <a:gd name="T64" fmla="*/ 83 w 431"/>
                      <a:gd name="T65" fmla="*/ 379 h 946"/>
                      <a:gd name="T66" fmla="*/ 83 w 431"/>
                      <a:gd name="T67" fmla="*/ 185 h 946"/>
                      <a:gd name="T68" fmla="*/ 97 w 431"/>
                      <a:gd name="T69" fmla="*/ 149 h 946"/>
                      <a:gd name="T70" fmla="*/ 109 w 431"/>
                      <a:gd name="T71" fmla="*/ 183 h 946"/>
                      <a:gd name="T72" fmla="*/ 110 w 431"/>
                      <a:gd name="T73" fmla="*/ 862 h 946"/>
                      <a:gd name="T74" fmla="*/ 167 w 431"/>
                      <a:gd name="T75" fmla="*/ 918 h 946"/>
                      <a:gd name="T76" fmla="*/ 201 w 431"/>
                      <a:gd name="T77" fmla="*/ 885 h 946"/>
                      <a:gd name="T78" fmla="*/ 200 w 431"/>
                      <a:gd name="T79" fmla="*/ 534 h 946"/>
                      <a:gd name="T80" fmla="*/ 201 w 431"/>
                      <a:gd name="T81" fmla="*/ 508 h 946"/>
                      <a:gd name="T82" fmla="*/ 211 w 431"/>
                      <a:gd name="T83" fmla="*/ 497 h 946"/>
                      <a:gd name="T84" fmla="*/ 226 w 431"/>
                      <a:gd name="T85" fmla="*/ 507 h 946"/>
                      <a:gd name="T86" fmla="*/ 227 w 431"/>
                      <a:gd name="T87" fmla="*/ 530 h 946"/>
                      <a:gd name="T88" fmla="*/ 227 w 431"/>
                      <a:gd name="T89" fmla="*/ 861 h 946"/>
                      <a:gd name="T90" fmla="*/ 284 w 431"/>
                      <a:gd name="T91" fmla="*/ 919 h 946"/>
                      <a:gd name="T92" fmla="*/ 317 w 431"/>
                      <a:gd name="T93" fmla="*/ 887 h 946"/>
                      <a:gd name="T94" fmla="*/ 316 w 431"/>
                      <a:gd name="T95" fmla="*/ 533 h 9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431" h="946">
                        <a:moveTo>
                          <a:pt x="342" y="693"/>
                        </a:moveTo>
                        <a:cubicBezTo>
                          <a:pt x="342" y="769"/>
                          <a:pt x="342" y="845"/>
                          <a:pt x="343" y="921"/>
                        </a:cubicBezTo>
                        <a:cubicBezTo>
                          <a:pt x="343" y="939"/>
                          <a:pt x="338" y="946"/>
                          <a:pt x="319" y="946"/>
                        </a:cubicBezTo>
                        <a:cubicBezTo>
                          <a:pt x="250" y="945"/>
                          <a:pt x="180" y="945"/>
                          <a:pt x="111" y="946"/>
                        </a:cubicBezTo>
                        <a:cubicBezTo>
                          <a:pt x="87" y="946"/>
                          <a:pt x="83" y="936"/>
                          <a:pt x="83" y="915"/>
                        </a:cubicBezTo>
                        <a:cubicBezTo>
                          <a:pt x="83" y="766"/>
                          <a:pt x="82" y="617"/>
                          <a:pt x="84" y="467"/>
                        </a:cubicBezTo>
                        <a:cubicBezTo>
                          <a:pt x="84" y="440"/>
                          <a:pt x="76" y="429"/>
                          <a:pt x="49" y="433"/>
                        </a:cubicBezTo>
                        <a:cubicBezTo>
                          <a:pt x="40" y="434"/>
                          <a:pt x="31" y="433"/>
                          <a:pt x="23" y="433"/>
                        </a:cubicBezTo>
                        <a:cubicBezTo>
                          <a:pt x="8" y="433"/>
                          <a:pt x="1" y="426"/>
                          <a:pt x="2" y="410"/>
                        </a:cubicBezTo>
                        <a:cubicBezTo>
                          <a:pt x="2" y="318"/>
                          <a:pt x="0" y="225"/>
                          <a:pt x="3" y="133"/>
                        </a:cubicBezTo>
                        <a:cubicBezTo>
                          <a:pt x="5" y="59"/>
                          <a:pt x="63" y="3"/>
                          <a:pt x="137" y="1"/>
                        </a:cubicBezTo>
                        <a:cubicBezTo>
                          <a:pt x="188" y="0"/>
                          <a:pt x="240" y="0"/>
                          <a:pt x="291" y="1"/>
                        </a:cubicBezTo>
                        <a:cubicBezTo>
                          <a:pt x="359" y="3"/>
                          <a:pt x="416" y="53"/>
                          <a:pt x="422" y="121"/>
                        </a:cubicBezTo>
                        <a:cubicBezTo>
                          <a:pt x="431" y="218"/>
                          <a:pt x="424" y="316"/>
                          <a:pt x="425" y="414"/>
                        </a:cubicBezTo>
                        <a:cubicBezTo>
                          <a:pt x="425" y="432"/>
                          <a:pt x="413" y="432"/>
                          <a:pt x="400" y="433"/>
                        </a:cubicBezTo>
                        <a:cubicBezTo>
                          <a:pt x="342" y="436"/>
                          <a:pt x="342" y="436"/>
                          <a:pt x="342" y="493"/>
                        </a:cubicBezTo>
                        <a:cubicBezTo>
                          <a:pt x="342" y="560"/>
                          <a:pt x="342" y="626"/>
                          <a:pt x="342" y="693"/>
                        </a:cubicBezTo>
                        <a:close/>
                        <a:moveTo>
                          <a:pt x="316" y="533"/>
                        </a:moveTo>
                        <a:cubicBezTo>
                          <a:pt x="316" y="415"/>
                          <a:pt x="316" y="297"/>
                          <a:pt x="316" y="179"/>
                        </a:cubicBezTo>
                        <a:cubicBezTo>
                          <a:pt x="316" y="172"/>
                          <a:pt x="316" y="164"/>
                          <a:pt x="317" y="156"/>
                        </a:cubicBezTo>
                        <a:cubicBezTo>
                          <a:pt x="318" y="150"/>
                          <a:pt x="323" y="147"/>
                          <a:pt x="329" y="147"/>
                        </a:cubicBezTo>
                        <a:cubicBezTo>
                          <a:pt x="335" y="147"/>
                          <a:pt x="341" y="150"/>
                          <a:pt x="341" y="156"/>
                        </a:cubicBezTo>
                        <a:cubicBezTo>
                          <a:pt x="342" y="164"/>
                          <a:pt x="342" y="172"/>
                          <a:pt x="342" y="179"/>
                        </a:cubicBezTo>
                        <a:cubicBezTo>
                          <a:pt x="342" y="247"/>
                          <a:pt x="343" y="314"/>
                          <a:pt x="342" y="382"/>
                        </a:cubicBezTo>
                        <a:cubicBezTo>
                          <a:pt x="342" y="402"/>
                          <a:pt x="352" y="406"/>
                          <a:pt x="368" y="405"/>
                        </a:cubicBezTo>
                        <a:cubicBezTo>
                          <a:pt x="382" y="404"/>
                          <a:pt x="398" y="409"/>
                          <a:pt x="398" y="385"/>
                        </a:cubicBezTo>
                        <a:cubicBezTo>
                          <a:pt x="397" y="301"/>
                          <a:pt x="399" y="216"/>
                          <a:pt x="396" y="131"/>
                        </a:cubicBezTo>
                        <a:cubicBezTo>
                          <a:pt x="394" y="73"/>
                          <a:pt x="345" y="29"/>
                          <a:pt x="287" y="28"/>
                        </a:cubicBezTo>
                        <a:cubicBezTo>
                          <a:pt x="242" y="28"/>
                          <a:pt x="196" y="28"/>
                          <a:pt x="150" y="28"/>
                        </a:cubicBezTo>
                        <a:cubicBezTo>
                          <a:pt x="78" y="28"/>
                          <a:pt x="30" y="74"/>
                          <a:pt x="29" y="146"/>
                        </a:cubicBezTo>
                        <a:cubicBezTo>
                          <a:pt x="27" y="224"/>
                          <a:pt x="29" y="302"/>
                          <a:pt x="28" y="380"/>
                        </a:cubicBezTo>
                        <a:cubicBezTo>
                          <a:pt x="28" y="401"/>
                          <a:pt x="36" y="405"/>
                          <a:pt x="55" y="405"/>
                        </a:cubicBezTo>
                        <a:cubicBezTo>
                          <a:pt x="74" y="405"/>
                          <a:pt x="84" y="402"/>
                          <a:pt x="83" y="379"/>
                        </a:cubicBezTo>
                        <a:cubicBezTo>
                          <a:pt x="82" y="314"/>
                          <a:pt x="82" y="249"/>
                          <a:pt x="83" y="185"/>
                        </a:cubicBezTo>
                        <a:cubicBezTo>
                          <a:pt x="84" y="172"/>
                          <a:pt x="74" y="148"/>
                          <a:pt x="97" y="149"/>
                        </a:cubicBezTo>
                        <a:cubicBezTo>
                          <a:pt x="118" y="149"/>
                          <a:pt x="109" y="171"/>
                          <a:pt x="109" y="183"/>
                        </a:cubicBezTo>
                        <a:cubicBezTo>
                          <a:pt x="110" y="410"/>
                          <a:pt x="110" y="636"/>
                          <a:pt x="110" y="862"/>
                        </a:cubicBezTo>
                        <a:cubicBezTo>
                          <a:pt x="110" y="929"/>
                          <a:pt x="106" y="915"/>
                          <a:pt x="167" y="918"/>
                        </a:cubicBezTo>
                        <a:cubicBezTo>
                          <a:pt x="193" y="920"/>
                          <a:pt x="201" y="911"/>
                          <a:pt x="201" y="885"/>
                        </a:cubicBezTo>
                        <a:cubicBezTo>
                          <a:pt x="200" y="768"/>
                          <a:pt x="200" y="651"/>
                          <a:pt x="200" y="534"/>
                        </a:cubicBezTo>
                        <a:cubicBezTo>
                          <a:pt x="200" y="525"/>
                          <a:pt x="201" y="517"/>
                          <a:pt x="201" y="508"/>
                        </a:cubicBezTo>
                        <a:cubicBezTo>
                          <a:pt x="202" y="502"/>
                          <a:pt x="205" y="498"/>
                          <a:pt x="211" y="497"/>
                        </a:cubicBezTo>
                        <a:cubicBezTo>
                          <a:pt x="220" y="496"/>
                          <a:pt x="225" y="500"/>
                          <a:pt x="226" y="507"/>
                        </a:cubicBezTo>
                        <a:cubicBezTo>
                          <a:pt x="228" y="514"/>
                          <a:pt x="227" y="522"/>
                          <a:pt x="227" y="530"/>
                        </a:cubicBezTo>
                        <a:cubicBezTo>
                          <a:pt x="227" y="640"/>
                          <a:pt x="227" y="750"/>
                          <a:pt x="227" y="861"/>
                        </a:cubicBezTo>
                        <a:cubicBezTo>
                          <a:pt x="227" y="918"/>
                          <a:pt x="227" y="917"/>
                          <a:pt x="284" y="919"/>
                        </a:cubicBezTo>
                        <a:cubicBezTo>
                          <a:pt x="309" y="919"/>
                          <a:pt x="317" y="912"/>
                          <a:pt x="317" y="887"/>
                        </a:cubicBezTo>
                        <a:cubicBezTo>
                          <a:pt x="315" y="769"/>
                          <a:pt x="316" y="651"/>
                          <a:pt x="316" y="5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37" name="Group 736">
                <a:extLst>
                  <a:ext uri="{FF2B5EF4-FFF2-40B4-BE49-F238E27FC236}">
                    <a16:creationId xmlns:a16="http://schemas.microsoft.com/office/drawing/2014/main" id="{C175CFE4-52F7-33D0-531B-4877CBB25B2F}"/>
                  </a:ext>
                </a:extLst>
              </p:cNvPr>
              <p:cNvGrpSpPr/>
              <p:nvPr/>
            </p:nvGrpSpPr>
            <p:grpSpPr>
              <a:xfrm>
                <a:off x="11033264" y="2870260"/>
                <a:ext cx="245002" cy="286596"/>
                <a:chOff x="10780166" y="4806997"/>
                <a:chExt cx="361182" cy="422501"/>
              </a:xfrm>
            </p:grpSpPr>
            <p:sp>
              <p:nvSpPr>
                <p:cNvPr id="734" name="Oval 733">
                  <a:extLst>
                    <a:ext uri="{FF2B5EF4-FFF2-40B4-BE49-F238E27FC236}">
                      <a16:creationId xmlns:a16="http://schemas.microsoft.com/office/drawing/2014/main" id="{164DD764-2E19-7002-9BB0-D6EC6627F0B5}"/>
                    </a:ext>
                  </a:extLst>
                </p:cNvPr>
                <p:cNvSpPr/>
                <p:nvPr/>
              </p:nvSpPr>
              <p:spPr>
                <a:xfrm>
                  <a:off x="10780166" y="4976527"/>
                  <a:ext cx="361182" cy="252971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23" name="Group 722">
                  <a:extLst>
                    <a:ext uri="{FF2B5EF4-FFF2-40B4-BE49-F238E27FC236}">
                      <a16:creationId xmlns:a16="http://schemas.microsoft.com/office/drawing/2014/main" id="{B59A0812-9C98-E19F-BEFE-B103771E614D}"/>
                    </a:ext>
                  </a:extLst>
                </p:cNvPr>
                <p:cNvGrpSpPr/>
                <p:nvPr/>
              </p:nvGrpSpPr>
              <p:grpSpPr>
                <a:xfrm>
                  <a:off x="10914169" y="4806997"/>
                  <a:ext cx="89840" cy="252971"/>
                  <a:chOff x="6188451" y="2541454"/>
                  <a:chExt cx="89840" cy="252971"/>
                </a:xfrm>
              </p:grpSpPr>
              <p:sp>
                <p:nvSpPr>
                  <p:cNvPr id="724" name="Freeform 5">
                    <a:extLst>
                      <a:ext uri="{FF2B5EF4-FFF2-40B4-BE49-F238E27FC236}">
                        <a16:creationId xmlns:a16="http://schemas.microsoft.com/office/drawing/2014/main" id="{D3ECD4CA-2D03-3353-A78A-5C6A31FD55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88451" y="2597013"/>
                    <a:ext cx="89840" cy="197412"/>
                  </a:xfrm>
                  <a:custGeom>
                    <a:avLst/>
                    <a:gdLst>
                      <a:gd name="T0" fmla="*/ 38 w 38"/>
                      <a:gd name="T1" fmla="*/ 11 h 86"/>
                      <a:gd name="T2" fmla="*/ 26 w 38"/>
                      <a:gd name="T3" fmla="*/ 0 h 86"/>
                      <a:gd name="T4" fmla="*/ 12 w 38"/>
                      <a:gd name="T5" fmla="*/ 0 h 86"/>
                      <a:gd name="T6" fmla="*/ 0 w 38"/>
                      <a:gd name="T7" fmla="*/ 12 h 86"/>
                      <a:gd name="T8" fmla="*/ 0 w 38"/>
                      <a:gd name="T9" fmla="*/ 37 h 86"/>
                      <a:gd name="T10" fmla="*/ 2 w 38"/>
                      <a:gd name="T11" fmla="*/ 39 h 86"/>
                      <a:gd name="T12" fmla="*/ 4 w 38"/>
                      <a:gd name="T13" fmla="*/ 39 h 86"/>
                      <a:gd name="T14" fmla="*/ 7 w 38"/>
                      <a:gd name="T15" fmla="*/ 42 h 86"/>
                      <a:gd name="T16" fmla="*/ 7 w 38"/>
                      <a:gd name="T17" fmla="*/ 83 h 86"/>
                      <a:gd name="T18" fmla="*/ 10 w 38"/>
                      <a:gd name="T19" fmla="*/ 86 h 86"/>
                      <a:gd name="T20" fmla="*/ 28 w 38"/>
                      <a:gd name="T21" fmla="*/ 86 h 86"/>
                      <a:gd name="T22" fmla="*/ 31 w 38"/>
                      <a:gd name="T23" fmla="*/ 83 h 86"/>
                      <a:gd name="T24" fmla="*/ 30 w 38"/>
                      <a:gd name="T25" fmla="*/ 63 h 86"/>
                      <a:gd name="T26" fmla="*/ 30 w 38"/>
                      <a:gd name="T27" fmla="*/ 44 h 86"/>
                      <a:gd name="T28" fmla="*/ 36 w 38"/>
                      <a:gd name="T29" fmla="*/ 39 h 86"/>
                      <a:gd name="T30" fmla="*/ 38 w 38"/>
                      <a:gd name="T31" fmla="*/ 37 h 86"/>
                      <a:gd name="T32" fmla="*/ 38 w 38"/>
                      <a:gd name="T33" fmla="*/ 11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8" h="86">
                        <a:moveTo>
                          <a:pt x="38" y="11"/>
                        </a:moveTo>
                        <a:cubicBezTo>
                          <a:pt x="37" y="4"/>
                          <a:pt x="32" y="0"/>
                          <a:pt x="26" y="0"/>
                        </a:cubicBezTo>
                        <a:cubicBezTo>
                          <a:pt x="21" y="0"/>
                          <a:pt x="17" y="0"/>
                          <a:pt x="12" y="0"/>
                        </a:cubicBezTo>
                        <a:cubicBezTo>
                          <a:pt x="5" y="0"/>
                          <a:pt x="0" y="5"/>
                          <a:pt x="0" y="12"/>
                        </a:cubicBezTo>
                        <a:cubicBezTo>
                          <a:pt x="0" y="20"/>
                          <a:pt x="0" y="28"/>
                          <a:pt x="0" y="37"/>
                        </a:cubicBezTo>
                        <a:cubicBezTo>
                          <a:pt x="0" y="38"/>
                          <a:pt x="0" y="39"/>
                          <a:pt x="2" y="39"/>
                        </a:cubicBezTo>
                        <a:cubicBezTo>
                          <a:pt x="2" y="39"/>
                          <a:pt x="3" y="39"/>
                          <a:pt x="4" y="39"/>
                        </a:cubicBezTo>
                        <a:cubicBezTo>
                          <a:pt x="6" y="39"/>
                          <a:pt x="7" y="40"/>
                          <a:pt x="7" y="42"/>
                        </a:cubicBezTo>
                        <a:cubicBezTo>
                          <a:pt x="7" y="56"/>
                          <a:pt x="7" y="69"/>
                          <a:pt x="7" y="83"/>
                        </a:cubicBezTo>
                        <a:cubicBezTo>
                          <a:pt x="7" y="85"/>
                          <a:pt x="7" y="86"/>
                          <a:pt x="10" y="86"/>
                        </a:cubicBezTo>
                        <a:cubicBezTo>
                          <a:pt x="16" y="85"/>
                          <a:pt x="22" y="85"/>
                          <a:pt x="28" y="86"/>
                        </a:cubicBezTo>
                        <a:cubicBezTo>
                          <a:pt x="30" y="86"/>
                          <a:pt x="31" y="85"/>
                          <a:pt x="31" y="83"/>
                        </a:cubicBezTo>
                        <a:cubicBezTo>
                          <a:pt x="30" y="76"/>
                          <a:pt x="30" y="69"/>
                          <a:pt x="30" y="63"/>
                        </a:cubicBezTo>
                        <a:cubicBezTo>
                          <a:pt x="30" y="56"/>
                          <a:pt x="30" y="50"/>
                          <a:pt x="30" y="44"/>
                        </a:cubicBezTo>
                        <a:cubicBezTo>
                          <a:pt x="30" y="39"/>
                          <a:pt x="30" y="39"/>
                          <a:pt x="36" y="39"/>
                        </a:cubicBezTo>
                        <a:cubicBezTo>
                          <a:pt x="37" y="39"/>
                          <a:pt x="38" y="39"/>
                          <a:pt x="38" y="37"/>
                        </a:cubicBezTo>
                        <a:cubicBezTo>
                          <a:pt x="38" y="28"/>
                          <a:pt x="38" y="19"/>
                          <a:pt x="38" y="1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6350">
                    <a:noFill/>
                    <a:prstDash val="soli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5" name="Oval 724">
                    <a:extLst>
                      <a:ext uri="{FF2B5EF4-FFF2-40B4-BE49-F238E27FC236}">
                        <a16:creationId xmlns:a16="http://schemas.microsoft.com/office/drawing/2014/main" id="{B6FE9284-2C72-3AA5-9897-F01F4B0F9F6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6209433" y="2541454"/>
                    <a:ext cx="47875" cy="48466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6350" cap="rnd">
                    <a:solidFill>
                      <a:schemeClr val="tx1"/>
                    </a:solidFill>
                    <a:prstDash val="solid"/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6" name="Freeform 13">
                    <a:extLst>
                      <a:ext uri="{FF2B5EF4-FFF2-40B4-BE49-F238E27FC236}">
                        <a16:creationId xmlns:a16="http://schemas.microsoft.com/office/drawing/2014/main" id="{34919A8C-FF98-EA80-352A-FF390D05B4B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88451" y="2597013"/>
                    <a:ext cx="89840" cy="197412"/>
                  </a:xfrm>
                  <a:custGeom>
                    <a:avLst/>
                    <a:gdLst>
                      <a:gd name="T0" fmla="*/ 342 w 431"/>
                      <a:gd name="T1" fmla="*/ 693 h 946"/>
                      <a:gd name="T2" fmla="*/ 343 w 431"/>
                      <a:gd name="T3" fmla="*/ 921 h 946"/>
                      <a:gd name="T4" fmla="*/ 319 w 431"/>
                      <a:gd name="T5" fmla="*/ 946 h 946"/>
                      <a:gd name="T6" fmla="*/ 111 w 431"/>
                      <a:gd name="T7" fmla="*/ 946 h 946"/>
                      <a:gd name="T8" fmla="*/ 83 w 431"/>
                      <a:gd name="T9" fmla="*/ 915 h 946"/>
                      <a:gd name="T10" fmla="*/ 84 w 431"/>
                      <a:gd name="T11" fmla="*/ 467 h 946"/>
                      <a:gd name="T12" fmla="*/ 49 w 431"/>
                      <a:gd name="T13" fmla="*/ 433 h 946"/>
                      <a:gd name="T14" fmla="*/ 23 w 431"/>
                      <a:gd name="T15" fmla="*/ 433 h 946"/>
                      <a:gd name="T16" fmla="*/ 2 w 431"/>
                      <a:gd name="T17" fmla="*/ 410 h 946"/>
                      <a:gd name="T18" fmla="*/ 3 w 431"/>
                      <a:gd name="T19" fmla="*/ 133 h 946"/>
                      <a:gd name="T20" fmla="*/ 137 w 431"/>
                      <a:gd name="T21" fmla="*/ 1 h 946"/>
                      <a:gd name="T22" fmla="*/ 291 w 431"/>
                      <a:gd name="T23" fmla="*/ 1 h 946"/>
                      <a:gd name="T24" fmla="*/ 422 w 431"/>
                      <a:gd name="T25" fmla="*/ 121 h 946"/>
                      <a:gd name="T26" fmla="*/ 425 w 431"/>
                      <a:gd name="T27" fmla="*/ 414 h 946"/>
                      <a:gd name="T28" fmla="*/ 400 w 431"/>
                      <a:gd name="T29" fmla="*/ 433 h 946"/>
                      <a:gd name="T30" fmla="*/ 342 w 431"/>
                      <a:gd name="T31" fmla="*/ 493 h 946"/>
                      <a:gd name="T32" fmla="*/ 342 w 431"/>
                      <a:gd name="T33" fmla="*/ 693 h 946"/>
                      <a:gd name="T34" fmla="*/ 316 w 431"/>
                      <a:gd name="T35" fmla="*/ 533 h 946"/>
                      <a:gd name="T36" fmla="*/ 316 w 431"/>
                      <a:gd name="T37" fmla="*/ 179 h 946"/>
                      <a:gd name="T38" fmla="*/ 317 w 431"/>
                      <a:gd name="T39" fmla="*/ 156 h 946"/>
                      <a:gd name="T40" fmla="*/ 329 w 431"/>
                      <a:gd name="T41" fmla="*/ 147 h 946"/>
                      <a:gd name="T42" fmla="*/ 341 w 431"/>
                      <a:gd name="T43" fmla="*/ 156 h 946"/>
                      <a:gd name="T44" fmla="*/ 342 w 431"/>
                      <a:gd name="T45" fmla="*/ 179 h 946"/>
                      <a:gd name="T46" fmla="*/ 342 w 431"/>
                      <a:gd name="T47" fmla="*/ 382 h 946"/>
                      <a:gd name="T48" fmla="*/ 368 w 431"/>
                      <a:gd name="T49" fmla="*/ 405 h 946"/>
                      <a:gd name="T50" fmla="*/ 398 w 431"/>
                      <a:gd name="T51" fmla="*/ 385 h 946"/>
                      <a:gd name="T52" fmla="*/ 396 w 431"/>
                      <a:gd name="T53" fmla="*/ 131 h 946"/>
                      <a:gd name="T54" fmla="*/ 287 w 431"/>
                      <a:gd name="T55" fmla="*/ 28 h 946"/>
                      <a:gd name="T56" fmla="*/ 150 w 431"/>
                      <a:gd name="T57" fmla="*/ 28 h 946"/>
                      <a:gd name="T58" fmla="*/ 29 w 431"/>
                      <a:gd name="T59" fmla="*/ 146 h 946"/>
                      <a:gd name="T60" fmla="*/ 28 w 431"/>
                      <a:gd name="T61" fmla="*/ 380 h 946"/>
                      <a:gd name="T62" fmla="*/ 55 w 431"/>
                      <a:gd name="T63" fmla="*/ 405 h 946"/>
                      <a:gd name="T64" fmla="*/ 83 w 431"/>
                      <a:gd name="T65" fmla="*/ 379 h 946"/>
                      <a:gd name="T66" fmla="*/ 83 w 431"/>
                      <a:gd name="T67" fmla="*/ 185 h 946"/>
                      <a:gd name="T68" fmla="*/ 97 w 431"/>
                      <a:gd name="T69" fmla="*/ 149 h 946"/>
                      <a:gd name="T70" fmla="*/ 109 w 431"/>
                      <a:gd name="T71" fmla="*/ 183 h 946"/>
                      <a:gd name="T72" fmla="*/ 110 w 431"/>
                      <a:gd name="T73" fmla="*/ 862 h 946"/>
                      <a:gd name="T74" fmla="*/ 167 w 431"/>
                      <a:gd name="T75" fmla="*/ 918 h 946"/>
                      <a:gd name="T76" fmla="*/ 201 w 431"/>
                      <a:gd name="T77" fmla="*/ 885 h 946"/>
                      <a:gd name="T78" fmla="*/ 200 w 431"/>
                      <a:gd name="T79" fmla="*/ 534 h 946"/>
                      <a:gd name="T80" fmla="*/ 201 w 431"/>
                      <a:gd name="T81" fmla="*/ 508 h 946"/>
                      <a:gd name="T82" fmla="*/ 211 w 431"/>
                      <a:gd name="T83" fmla="*/ 497 h 946"/>
                      <a:gd name="T84" fmla="*/ 226 w 431"/>
                      <a:gd name="T85" fmla="*/ 507 h 946"/>
                      <a:gd name="T86" fmla="*/ 227 w 431"/>
                      <a:gd name="T87" fmla="*/ 530 h 946"/>
                      <a:gd name="T88" fmla="*/ 227 w 431"/>
                      <a:gd name="T89" fmla="*/ 861 h 946"/>
                      <a:gd name="T90" fmla="*/ 284 w 431"/>
                      <a:gd name="T91" fmla="*/ 919 h 946"/>
                      <a:gd name="T92" fmla="*/ 317 w 431"/>
                      <a:gd name="T93" fmla="*/ 887 h 946"/>
                      <a:gd name="T94" fmla="*/ 316 w 431"/>
                      <a:gd name="T95" fmla="*/ 533 h 9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431" h="946">
                        <a:moveTo>
                          <a:pt x="342" y="693"/>
                        </a:moveTo>
                        <a:cubicBezTo>
                          <a:pt x="342" y="769"/>
                          <a:pt x="342" y="845"/>
                          <a:pt x="343" y="921"/>
                        </a:cubicBezTo>
                        <a:cubicBezTo>
                          <a:pt x="343" y="939"/>
                          <a:pt x="338" y="946"/>
                          <a:pt x="319" y="946"/>
                        </a:cubicBezTo>
                        <a:cubicBezTo>
                          <a:pt x="250" y="945"/>
                          <a:pt x="180" y="945"/>
                          <a:pt x="111" y="946"/>
                        </a:cubicBezTo>
                        <a:cubicBezTo>
                          <a:pt x="87" y="946"/>
                          <a:pt x="83" y="936"/>
                          <a:pt x="83" y="915"/>
                        </a:cubicBezTo>
                        <a:cubicBezTo>
                          <a:pt x="83" y="766"/>
                          <a:pt x="82" y="617"/>
                          <a:pt x="84" y="467"/>
                        </a:cubicBezTo>
                        <a:cubicBezTo>
                          <a:pt x="84" y="440"/>
                          <a:pt x="76" y="429"/>
                          <a:pt x="49" y="433"/>
                        </a:cubicBezTo>
                        <a:cubicBezTo>
                          <a:pt x="40" y="434"/>
                          <a:pt x="31" y="433"/>
                          <a:pt x="23" y="433"/>
                        </a:cubicBezTo>
                        <a:cubicBezTo>
                          <a:pt x="8" y="433"/>
                          <a:pt x="1" y="426"/>
                          <a:pt x="2" y="410"/>
                        </a:cubicBezTo>
                        <a:cubicBezTo>
                          <a:pt x="2" y="318"/>
                          <a:pt x="0" y="225"/>
                          <a:pt x="3" y="133"/>
                        </a:cubicBezTo>
                        <a:cubicBezTo>
                          <a:pt x="5" y="59"/>
                          <a:pt x="63" y="3"/>
                          <a:pt x="137" y="1"/>
                        </a:cubicBezTo>
                        <a:cubicBezTo>
                          <a:pt x="188" y="0"/>
                          <a:pt x="240" y="0"/>
                          <a:pt x="291" y="1"/>
                        </a:cubicBezTo>
                        <a:cubicBezTo>
                          <a:pt x="359" y="3"/>
                          <a:pt x="416" y="53"/>
                          <a:pt x="422" y="121"/>
                        </a:cubicBezTo>
                        <a:cubicBezTo>
                          <a:pt x="431" y="218"/>
                          <a:pt x="424" y="316"/>
                          <a:pt x="425" y="414"/>
                        </a:cubicBezTo>
                        <a:cubicBezTo>
                          <a:pt x="425" y="432"/>
                          <a:pt x="413" y="432"/>
                          <a:pt x="400" y="433"/>
                        </a:cubicBezTo>
                        <a:cubicBezTo>
                          <a:pt x="342" y="436"/>
                          <a:pt x="342" y="436"/>
                          <a:pt x="342" y="493"/>
                        </a:cubicBezTo>
                        <a:cubicBezTo>
                          <a:pt x="342" y="560"/>
                          <a:pt x="342" y="626"/>
                          <a:pt x="342" y="693"/>
                        </a:cubicBezTo>
                        <a:close/>
                        <a:moveTo>
                          <a:pt x="316" y="533"/>
                        </a:moveTo>
                        <a:cubicBezTo>
                          <a:pt x="316" y="415"/>
                          <a:pt x="316" y="297"/>
                          <a:pt x="316" y="179"/>
                        </a:cubicBezTo>
                        <a:cubicBezTo>
                          <a:pt x="316" y="172"/>
                          <a:pt x="316" y="164"/>
                          <a:pt x="317" y="156"/>
                        </a:cubicBezTo>
                        <a:cubicBezTo>
                          <a:pt x="318" y="150"/>
                          <a:pt x="323" y="147"/>
                          <a:pt x="329" y="147"/>
                        </a:cubicBezTo>
                        <a:cubicBezTo>
                          <a:pt x="335" y="147"/>
                          <a:pt x="341" y="150"/>
                          <a:pt x="341" y="156"/>
                        </a:cubicBezTo>
                        <a:cubicBezTo>
                          <a:pt x="342" y="164"/>
                          <a:pt x="342" y="172"/>
                          <a:pt x="342" y="179"/>
                        </a:cubicBezTo>
                        <a:cubicBezTo>
                          <a:pt x="342" y="247"/>
                          <a:pt x="343" y="314"/>
                          <a:pt x="342" y="382"/>
                        </a:cubicBezTo>
                        <a:cubicBezTo>
                          <a:pt x="342" y="402"/>
                          <a:pt x="352" y="406"/>
                          <a:pt x="368" y="405"/>
                        </a:cubicBezTo>
                        <a:cubicBezTo>
                          <a:pt x="382" y="404"/>
                          <a:pt x="398" y="409"/>
                          <a:pt x="398" y="385"/>
                        </a:cubicBezTo>
                        <a:cubicBezTo>
                          <a:pt x="397" y="301"/>
                          <a:pt x="399" y="216"/>
                          <a:pt x="396" y="131"/>
                        </a:cubicBezTo>
                        <a:cubicBezTo>
                          <a:pt x="394" y="73"/>
                          <a:pt x="345" y="29"/>
                          <a:pt x="287" y="28"/>
                        </a:cubicBezTo>
                        <a:cubicBezTo>
                          <a:pt x="242" y="28"/>
                          <a:pt x="196" y="28"/>
                          <a:pt x="150" y="28"/>
                        </a:cubicBezTo>
                        <a:cubicBezTo>
                          <a:pt x="78" y="28"/>
                          <a:pt x="30" y="74"/>
                          <a:pt x="29" y="146"/>
                        </a:cubicBezTo>
                        <a:cubicBezTo>
                          <a:pt x="27" y="224"/>
                          <a:pt x="29" y="302"/>
                          <a:pt x="28" y="380"/>
                        </a:cubicBezTo>
                        <a:cubicBezTo>
                          <a:pt x="28" y="401"/>
                          <a:pt x="36" y="405"/>
                          <a:pt x="55" y="405"/>
                        </a:cubicBezTo>
                        <a:cubicBezTo>
                          <a:pt x="74" y="405"/>
                          <a:pt x="84" y="402"/>
                          <a:pt x="83" y="379"/>
                        </a:cubicBezTo>
                        <a:cubicBezTo>
                          <a:pt x="82" y="314"/>
                          <a:pt x="82" y="249"/>
                          <a:pt x="83" y="185"/>
                        </a:cubicBezTo>
                        <a:cubicBezTo>
                          <a:pt x="84" y="172"/>
                          <a:pt x="74" y="148"/>
                          <a:pt x="97" y="149"/>
                        </a:cubicBezTo>
                        <a:cubicBezTo>
                          <a:pt x="118" y="149"/>
                          <a:pt x="109" y="171"/>
                          <a:pt x="109" y="183"/>
                        </a:cubicBezTo>
                        <a:cubicBezTo>
                          <a:pt x="110" y="410"/>
                          <a:pt x="110" y="636"/>
                          <a:pt x="110" y="862"/>
                        </a:cubicBezTo>
                        <a:cubicBezTo>
                          <a:pt x="110" y="929"/>
                          <a:pt x="106" y="915"/>
                          <a:pt x="167" y="918"/>
                        </a:cubicBezTo>
                        <a:cubicBezTo>
                          <a:pt x="193" y="920"/>
                          <a:pt x="201" y="911"/>
                          <a:pt x="201" y="885"/>
                        </a:cubicBezTo>
                        <a:cubicBezTo>
                          <a:pt x="200" y="768"/>
                          <a:pt x="200" y="651"/>
                          <a:pt x="200" y="534"/>
                        </a:cubicBezTo>
                        <a:cubicBezTo>
                          <a:pt x="200" y="525"/>
                          <a:pt x="201" y="517"/>
                          <a:pt x="201" y="508"/>
                        </a:cubicBezTo>
                        <a:cubicBezTo>
                          <a:pt x="202" y="502"/>
                          <a:pt x="205" y="498"/>
                          <a:pt x="211" y="497"/>
                        </a:cubicBezTo>
                        <a:cubicBezTo>
                          <a:pt x="220" y="496"/>
                          <a:pt x="225" y="500"/>
                          <a:pt x="226" y="507"/>
                        </a:cubicBezTo>
                        <a:cubicBezTo>
                          <a:pt x="228" y="514"/>
                          <a:pt x="227" y="522"/>
                          <a:pt x="227" y="530"/>
                        </a:cubicBezTo>
                        <a:cubicBezTo>
                          <a:pt x="227" y="640"/>
                          <a:pt x="227" y="750"/>
                          <a:pt x="227" y="861"/>
                        </a:cubicBezTo>
                        <a:cubicBezTo>
                          <a:pt x="227" y="918"/>
                          <a:pt x="227" y="917"/>
                          <a:pt x="284" y="919"/>
                        </a:cubicBezTo>
                        <a:cubicBezTo>
                          <a:pt x="309" y="919"/>
                          <a:pt x="317" y="912"/>
                          <a:pt x="317" y="887"/>
                        </a:cubicBezTo>
                        <a:cubicBezTo>
                          <a:pt x="315" y="769"/>
                          <a:pt x="316" y="651"/>
                          <a:pt x="316" y="5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39" name="Group 738">
                <a:extLst>
                  <a:ext uri="{FF2B5EF4-FFF2-40B4-BE49-F238E27FC236}">
                    <a16:creationId xmlns:a16="http://schemas.microsoft.com/office/drawing/2014/main" id="{193E703A-9CA4-3EDC-93B3-2358B847E33C}"/>
                  </a:ext>
                </a:extLst>
              </p:cNvPr>
              <p:cNvGrpSpPr/>
              <p:nvPr/>
            </p:nvGrpSpPr>
            <p:grpSpPr>
              <a:xfrm>
                <a:off x="10908527" y="2634033"/>
                <a:ext cx="231862" cy="255940"/>
                <a:chOff x="9768929" y="4796633"/>
                <a:chExt cx="341812" cy="377308"/>
              </a:xfrm>
            </p:grpSpPr>
            <p:sp>
              <p:nvSpPr>
                <p:cNvPr id="732" name="Oval 731">
                  <a:extLst>
                    <a:ext uri="{FF2B5EF4-FFF2-40B4-BE49-F238E27FC236}">
                      <a16:creationId xmlns:a16="http://schemas.microsoft.com/office/drawing/2014/main" id="{33427AB5-6DF3-1699-1D26-B0D35A53595C}"/>
                    </a:ext>
                  </a:extLst>
                </p:cNvPr>
                <p:cNvSpPr/>
                <p:nvPr/>
              </p:nvSpPr>
              <p:spPr>
                <a:xfrm>
                  <a:off x="9768929" y="4976527"/>
                  <a:ext cx="341812" cy="197414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15" name="Group 714">
                  <a:extLst>
                    <a:ext uri="{FF2B5EF4-FFF2-40B4-BE49-F238E27FC236}">
                      <a16:creationId xmlns:a16="http://schemas.microsoft.com/office/drawing/2014/main" id="{06342A08-2A5F-263A-1F7F-36E330A6D43E}"/>
                    </a:ext>
                  </a:extLst>
                </p:cNvPr>
                <p:cNvGrpSpPr/>
                <p:nvPr/>
              </p:nvGrpSpPr>
              <p:grpSpPr>
                <a:xfrm>
                  <a:off x="9898271" y="4796633"/>
                  <a:ext cx="89840" cy="252971"/>
                  <a:chOff x="6188451" y="2541454"/>
                  <a:chExt cx="89840" cy="252971"/>
                </a:xfrm>
              </p:grpSpPr>
              <p:sp>
                <p:nvSpPr>
                  <p:cNvPr id="716" name="Freeform 5">
                    <a:extLst>
                      <a:ext uri="{FF2B5EF4-FFF2-40B4-BE49-F238E27FC236}">
                        <a16:creationId xmlns:a16="http://schemas.microsoft.com/office/drawing/2014/main" id="{BB645940-5320-9477-E278-95AB29FFCB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88452" y="2597012"/>
                    <a:ext cx="89839" cy="197413"/>
                  </a:xfrm>
                  <a:custGeom>
                    <a:avLst/>
                    <a:gdLst>
                      <a:gd name="T0" fmla="*/ 38 w 38"/>
                      <a:gd name="T1" fmla="*/ 11 h 86"/>
                      <a:gd name="T2" fmla="*/ 26 w 38"/>
                      <a:gd name="T3" fmla="*/ 0 h 86"/>
                      <a:gd name="T4" fmla="*/ 12 w 38"/>
                      <a:gd name="T5" fmla="*/ 0 h 86"/>
                      <a:gd name="T6" fmla="*/ 0 w 38"/>
                      <a:gd name="T7" fmla="*/ 12 h 86"/>
                      <a:gd name="T8" fmla="*/ 0 w 38"/>
                      <a:gd name="T9" fmla="*/ 37 h 86"/>
                      <a:gd name="T10" fmla="*/ 2 w 38"/>
                      <a:gd name="T11" fmla="*/ 39 h 86"/>
                      <a:gd name="T12" fmla="*/ 4 w 38"/>
                      <a:gd name="T13" fmla="*/ 39 h 86"/>
                      <a:gd name="T14" fmla="*/ 7 w 38"/>
                      <a:gd name="T15" fmla="*/ 42 h 86"/>
                      <a:gd name="T16" fmla="*/ 7 w 38"/>
                      <a:gd name="T17" fmla="*/ 83 h 86"/>
                      <a:gd name="T18" fmla="*/ 10 w 38"/>
                      <a:gd name="T19" fmla="*/ 86 h 86"/>
                      <a:gd name="T20" fmla="*/ 28 w 38"/>
                      <a:gd name="T21" fmla="*/ 86 h 86"/>
                      <a:gd name="T22" fmla="*/ 31 w 38"/>
                      <a:gd name="T23" fmla="*/ 83 h 86"/>
                      <a:gd name="T24" fmla="*/ 30 w 38"/>
                      <a:gd name="T25" fmla="*/ 63 h 86"/>
                      <a:gd name="T26" fmla="*/ 30 w 38"/>
                      <a:gd name="T27" fmla="*/ 44 h 86"/>
                      <a:gd name="T28" fmla="*/ 36 w 38"/>
                      <a:gd name="T29" fmla="*/ 39 h 86"/>
                      <a:gd name="T30" fmla="*/ 38 w 38"/>
                      <a:gd name="T31" fmla="*/ 37 h 86"/>
                      <a:gd name="T32" fmla="*/ 38 w 38"/>
                      <a:gd name="T33" fmla="*/ 11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8" h="86">
                        <a:moveTo>
                          <a:pt x="38" y="11"/>
                        </a:moveTo>
                        <a:cubicBezTo>
                          <a:pt x="37" y="4"/>
                          <a:pt x="32" y="0"/>
                          <a:pt x="26" y="0"/>
                        </a:cubicBezTo>
                        <a:cubicBezTo>
                          <a:pt x="21" y="0"/>
                          <a:pt x="17" y="0"/>
                          <a:pt x="12" y="0"/>
                        </a:cubicBezTo>
                        <a:cubicBezTo>
                          <a:pt x="5" y="0"/>
                          <a:pt x="0" y="5"/>
                          <a:pt x="0" y="12"/>
                        </a:cubicBezTo>
                        <a:cubicBezTo>
                          <a:pt x="0" y="20"/>
                          <a:pt x="0" y="28"/>
                          <a:pt x="0" y="37"/>
                        </a:cubicBezTo>
                        <a:cubicBezTo>
                          <a:pt x="0" y="38"/>
                          <a:pt x="0" y="39"/>
                          <a:pt x="2" y="39"/>
                        </a:cubicBezTo>
                        <a:cubicBezTo>
                          <a:pt x="2" y="39"/>
                          <a:pt x="3" y="39"/>
                          <a:pt x="4" y="39"/>
                        </a:cubicBezTo>
                        <a:cubicBezTo>
                          <a:pt x="6" y="39"/>
                          <a:pt x="7" y="40"/>
                          <a:pt x="7" y="42"/>
                        </a:cubicBezTo>
                        <a:cubicBezTo>
                          <a:pt x="7" y="56"/>
                          <a:pt x="7" y="69"/>
                          <a:pt x="7" y="83"/>
                        </a:cubicBezTo>
                        <a:cubicBezTo>
                          <a:pt x="7" y="85"/>
                          <a:pt x="7" y="86"/>
                          <a:pt x="10" y="86"/>
                        </a:cubicBezTo>
                        <a:cubicBezTo>
                          <a:pt x="16" y="85"/>
                          <a:pt x="22" y="85"/>
                          <a:pt x="28" y="86"/>
                        </a:cubicBezTo>
                        <a:cubicBezTo>
                          <a:pt x="30" y="86"/>
                          <a:pt x="31" y="85"/>
                          <a:pt x="31" y="83"/>
                        </a:cubicBezTo>
                        <a:cubicBezTo>
                          <a:pt x="30" y="76"/>
                          <a:pt x="30" y="69"/>
                          <a:pt x="30" y="63"/>
                        </a:cubicBezTo>
                        <a:cubicBezTo>
                          <a:pt x="30" y="56"/>
                          <a:pt x="30" y="50"/>
                          <a:pt x="30" y="44"/>
                        </a:cubicBezTo>
                        <a:cubicBezTo>
                          <a:pt x="30" y="39"/>
                          <a:pt x="30" y="39"/>
                          <a:pt x="36" y="39"/>
                        </a:cubicBezTo>
                        <a:cubicBezTo>
                          <a:pt x="37" y="39"/>
                          <a:pt x="38" y="39"/>
                          <a:pt x="38" y="37"/>
                        </a:cubicBezTo>
                        <a:cubicBezTo>
                          <a:pt x="38" y="28"/>
                          <a:pt x="38" y="19"/>
                          <a:pt x="38" y="1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noFill/>
                    <a:prstDash val="soli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17" name="Oval 716">
                    <a:extLst>
                      <a:ext uri="{FF2B5EF4-FFF2-40B4-BE49-F238E27FC236}">
                        <a16:creationId xmlns:a16="http://schemas.microsoft.com/office/drawing/2014/main" id="{0175EA6A-4C4F-1CEB-3F78-7BA28CCDB3C9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6209434" y="2541454"/>
                    <a:ext cx="47875" cy="48466"/>
                  </a:xfrm>
                  <a:prstGeom prst="ellipse">
                    <a:avLst/>
                  </a:prstGeom>
                  <a:solidFill>
                    <a:schemeClr val="bg1"/>
                  </a:solidFill>
                  <a:ln w="6350" cap="rnd">
                    <a:solidFill>
                      <a:schemeClr val="tx1"/>
                    </a:solidFill>
                    <a:prstDash val="solid"/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8" name="Freeform 13">
                    <a:extLst>
                      <a:ext uri="{FF2B5EF4-FFF2-40B4-BE49-F238E27FC236}">
                        <a16:creationId xmlns:a16="http://schemas.microsoft.com/office/drawing/2014/main" id="{1D89206F-2A50-7EC9-E22E-6F5866205C2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88451" y="2597013"/>
                    <a:ext cx="89840" cy="197412"/>
                  </a:xfrm>
                  <a:custGeom>
                    <a:avLst/>
                    <a:gdLst>
                      <a:gd name="T0" fmla="*/ 342 w 431"/>
                      <a:gd name="T1" fmla="*/ 693 h 946"/>
                      <a:gd name="T2" fmla="*/ 343 w 431"/>
                      <a:gd name="T3" fmla="*/ 921 h 946"/>
                      <a:gd name="T4" fmla="*/ 319 w 431"/>
                      <a:gd name="T5" fmla="*/ 946 h 946"/>
                      <a:gd name="T6" fmla="*/ 111 w 431"/>
                      <a:gd name="T7" fmla="*/ 946 h 946"/>
                      <a:gd name="T8" fmla="*/ 83 w 431"/>
                      <a:gd name="T9" fmla="*/ 915 h 946"/>
                      <a:gd name="T10" fmla="*/ 84 w 431"/>
                      <a:gd name="T11" fmla="*/ 467 h 946"/>
                      <a:gd name="T12" fmla="*/ 49 w 431"/>
                      <a:gd name="T13" fmla="*/ 433 h 946"/>
                      <a:gd name="T14" fmla="*/ 23 w 431"/>
                      <a:gd name="T15" fmla="*/ 433 h 946"/>
                      <a:gd name="T16" fmla="*/ 2 w 431"/>
                      <a:gd name="T17" fmla="*/ 410 h 946"/>
                      <a:gd name="T18" fmla="*/ 3 w 431"/>
                      <a:gd name="T19" fmla="*/ 133 h 946"/>
                      <a:gd name="T20" fmla="*/ 137 w 431"/>
                      <a:gd name="T21" fmla="*/ 1 h 946"/>
                      <a:gd name="T22" fmla="*/ 291 w 431"/>
                      <a:gd name="T23" fmla="*/ 1 h 946"/>
                      <a:gd name="T24" fmla="*/ 422 w 431"/>
                      <a:gd name="T25" fmla="*/ 121 h 946"/>
                      <a:gd name="T26" fmla="*/ 425 w 431"/>
                      <a:gd name="T27" fmla="*/ 414 h 946"/>
                      <a:gd name="T28" fmla="*/ 400 w 431"/>
                      <a:gd name="T29" fmla="*/ 433 h 946"/>
                      <a:gd name="T30" fmla="*/ 342 w 431"/>
                      <a:gd name="T31" fmla="*/ 493 h 946"/>
                      <a:gd name="T32" fmla="*/ 342 w 431"/>
                      <a:gd name="T33" fmla="*/ 693 h 946"/>
                      <a:gd name="T34" fmla="*/ 316 w 431"/>
                      <a:gd name="T35" fmla="*/ 533 h 946"/>
                      <a:gd name="T36" fmla="*/ 316 w 431"/>
                      <a:gd name="T37" fmla="*/ 179 h 946"/>
                      <a:gd name="T38" fmla="*/ 317 w 431"/>
                      <a:gd name="T39" fmla="*/ 156 h 946"/>
                      <a:gd name="T40" fmla="*/ 329 w 431"/>
                      <a:gd name="T41" fmla="*/ 147 h 946"/>
                      <a:gd name="T42" fmla="*/ 341 w 431"/>
                      <a:gd name="T43" fmla="*/ 156 h 946"/>
                      <a:gd name="T44" fmla="*/ 342 w 431"/>
                      <a:gd name="T45" fmla="*/ 179 h 946"/>
                      <a:gd name="T46" fmla="*/ 342 w 431"/>
                      <a:gd name="T47" fmla="*/ 382 h 946"/>
                      <a:gd name="T48" fmla="*/ 368 w 431"/>
                      <a:gd name="T49" fmla="*/ 405 h 946"/>
                      <a:gd name="T50" fmla="*/ 398 w 431"/>
                      <a:gd name="T51" fmla="*/ 385 h 946"/>
                      <a:gd name="T52" fmla="*/ 396 w 431"/>
                      <a:gd name="T53" fmla="*/ 131 h 946"/>
                      <a:gd name="T54" fmla="*/ 287 w 431"/>
                      <a:gd name="T55" fmla="*/ 28 h 946"/>
                      <a:gd name="T56" fmla="*/ 150 w 431"/>
                      <a:gd name="T57" fmla="*/ 28 h 946"/>
                      <a:gd name="T58" fmla="*/ 29 w 431"/>
                      <a:gd name="T59" fmla="*/ 146 h 946"/>
                      <a:gd name="T60" fmla="*/ 28 w 431"/>
                      <a:gd name="T61" fmla="*/ 380 h 946"/>
                      <a:gd name="T62" fmla="*/ 55 w 431"/>
                      <a:gd name="T63" fmla="*/ 405 h 946"/>
                      <a:gd name="T64" fmla="*/ 83 w 431"/>
                      <a:gd name="T65" fmla="*/ 379 h 946"/>
                      <a:gd name="T66" fmla="*/ 83 w 431"/>
                      <a:gd name="T67" fmla="*/ 185 h 946"/>
                      <a:gd name="T68" fmla="*/ 97 w 431"/>
                      <a:gd name="T69" fmla="*/ 149 h 946"/>
                      <a:gd name="T70" fmla="*/ 109 w 431"/>
                      <a:gd name="T71" fmla="*/ 183 h 946"/>
                      <a:gd name="T72" fmla="*/ 110 w 431"/>
                      <a:gd name="T73" fmla="*/ 862 h 946"/>
                      <a:gd name="T74" fmla="*/ 167 w 431"/>
                      <a:gd name="T75" fmla="*/ 918 h 946"/>
                      <a:gd name="T76" fmla="*/ 201 w 431"/>
                      <a:gd name="T77" fmla="*/ 885 h 946"/>
                      <a:gd name="T78" fmla="*/ 200 w 431"/>
                      <a:gd name="T79" fmla="*/ 534 h 946"/>
                      <a:gd name="T80" fmla="*/ 201 w 431"/>
                      <a:gd name="T81" fmla="*/ 508 h 946"/>
                      <a:gd name="T82" fmla="*/ 211 w 431"/>
                      <a:gd name="T83" fmla="*/ 497 h 946"/>
                      <a:gd name="T84" fmla="*/ 226 w 431"/>
                      <a:gd name="T85" fmla="*/ 507 h 946"/>
                      <a:gd name="T86" fmla="*/ 227 w 431"/>
                      <a:gd name="T87" fmla="*/ 530 h 946"/>
                      <a:gd name="T88" fmla="*/ 227 w 431"/>
                      <a:gd name="T89" fmla="*/ 861 h 946"/>
                      <a:gd name="T90" fmla="*/ 284 w 431"/>
                      <a:gd name="T91" fmla="*/ 919 h 946"/>
                      <a:gd name="T92" fmla="*/ 317 w 431"/>
                      <a:gd name="T93" fmla="*/ 887 h 946"/>
                      <a:gd name="T94" fmla="*/ 316 w 431"/>
                      <a:gd name="T95" fmla="*/ 533 h 9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431" h="946">
                        <a:moveTo>
                          <a:pt x="342" y="693"/>
                        </a:moveTo>
                        <a:cubicBezTo>
                          <a:pt x="342" y="769"/>
                          <a:pt x="342" y="845"/>
                          <a:pt x="343" y="921"/>
                        </a:cubicBezTo>
                        <a:cubicBezTo>
                          <a:pt x="343" y="939"/>
                          <a:pt x="338" y="946"/>
                          <a:pt x="319" y="946"/>
                        </a:cubicBezTo>
                        <a:cubicBezTo>
                          <a:pt x="250" y="945"/>
                          <a:pt x="180" y="945"/>
                          <a:pt x="111" y="946"/>
                        </a:cubicBezTo>
                        <a:cubicBezTo>
                          <a:pt x="87" y="946"/>
                          <a:pt x="83" y="936"/>
                          <a:pt x="83" y="915"/>
                        </a:cubicBezTo>
                        <a:cubicBezTo>
                          <a:pt x="83" y="766"/>
                          <a:pt x="82" y="617"/>
                          <a:pt x="84" y="467"/>
                        </a:cubicBezTo>
                        <a:cubicBezTo>
                          <a:pt x="84" y="440"/>
                          <a:pt x="76" y="429"/>
                          <a:pt x="49" y="433"/>
                        </a:cubicBezTo>
                        <a:cubicBezTo>
                          <a:pt x="40" y="434"/>
                          <a:pt x="31" y="433"/>
                          <a:pt x="23" y="433"/>
                        </a:cubicBezTo>
                        <a:cubicBezTo>
                          <a:pt x="8" y="433"/>
                          <a:pt x="1" y="426"/>
                          <a:pt x="2" y="410"/>
                        </a:cubicBezTo>
                        <a:cubicBezTo>
                          <a:pt x="2" y="318"/>
                          <a:pt x="0" y="225"/>
                          <a:pt x="3" y="133"/>
                        </a:cubicBezTo>
                        <a:cubicBezTo>
                          <a:pt x="5" y="59"/>
                          <a:pt x="63" y="3"/>
                          <a:pt x="137" y="1"/>
                        </a:cubicBezTo>
                        <a:cubicBezTo>
                          <a:pt x="188" y="0"/>
                          <a:pt x="240" y="0"/>
                          <a:pt x="291" y="1"/>
                        </a:cubicBezTo>
                        <a:cubicBezTo>
                          <a:pt x="359" y="3"/>
                          <a:pt x="416" y="53"/>
                          <a:pt x="422" y="121"/>
                        </a:cubicBezTo>
                        <a:cubicBezTo>
                          <a:pt x="431" y="218"/>
                          <a:pt x="424" y="316"/>
                          <a:pt x="425" y="414"/>
                        </a:cubicBezTo>
                        <a:cubicBezTo>
                          <a:pt x="425" y="432"/>
                          <a:pt x="413" y="432"/>
                          <a:pt x="400" y="433"/>
                        </a:cubicBezTo>
                        <a:cubicBezTo>
                          <a:pt x="342" y="436"/>
                          <a:pt x="342" y="436"/>
                          <a:pt x="342" y="493"/>
                        </a:cubicBezTo>
                        <a:cubicBezTo>
                          <a:pt x="342" y="560"/>
                          <a:pt x="342" y="626"/>
                          <a:pt x="342" y="693"/>
                        </a:cubicBezTo>
                        <a:close/>
                        <a:moveTo>
                          <a:pt x="316" y="533"/>
                        </a:moveTo>
                        <a:cubicBezTo>
                          <a:pt x="316" y="415"/>
                          <a:pt x="316" y="297"/>
                          <a:pt x="316" y="179"/>
                        </a:cubicBezTo>
                        <a:cubicBezTo>
                          <a:pt x="316" y="172"/>
                          <a:pt x="316" y="164"/>
                          <a:pt x="317" y="156"/>
                        </a:cubicBezTo>
                        <a:cubicBezTo>
                          <a:pt x="318" y="150"/>
                          <a:pt x="323" y="147"/>
                          <a:pt x="329" y="147"/>
                        </a:cubicBezTo>
                        <a:cubicBezTo>
                          <a:pt x="335" y="147"/>
                          <a:pt x="341" y="150"/>
                          <a:pt x="341" y="156"/>
                        </a:cubicBezTo>
                        <a:cubicBezTo>
                          <a:pt x="342" y="164"/>
                          <a:pt x="342" y="172"/>
                          <a:pt x="342" y="179"/>
                        </a:cubicBezTo>
                        <a:cubicBezTo>
                          <a:pt x="342" y="247"/>
                          <a:pt x="343" y="314"/>
                          <a:pt x="342" y="382"/>
                        </a:cubicBezTo>
                        <a:cubicBezTo>
                          <a:pt x="342" y="402"/>
                          <a:pt x="352" y="406"/>
                          <a:pt x="368" y="405"/>
                        </a:cubicBezTo>
                        <a:cubicBezTo>
                          <a:pt x="382" y="404"/>
                          <a:pt x="398" y="409"/>
                          <a:pt x="398" y="385"/>
                        </a:cubicBezTo>
                        <a:cubicBezTo>
                          <a:pt x="397" y="301"/>
                          <a:pt x="399" y="216"/>
                          <a:pt x="396" y="131"/>
                        </a:cubicBezTo>
                        <a:cubicBezTo>
                          <a:pt x="394" y="73"/>
                          <a:pt x="345" y="29"/>
                          <a:pt x="287" y="28"/>
                        </a:cubicBezTo>
                        <a:cubicBezTo>
                          <a:pt x="242" y="28"/>
                          <a:pt x="196" y="28"/>
                          <a:pt x="150" y="28"/>
                        </a:cubicBezTo>
                        <a:cubicBezTo>
                          <a:pt x="78" y="28"/>
                          <a:pt x="30" y="74"/>
                          <a:pt x="29" y="146"/>
                        </a:cubicBezTo>
                        <a:cubicBezTo>
                          <a:pt x="27" y="224"/>
                          <a:pt x="29" y="302"/>
                          <a:pt x="28" y="380"/>
                        </a:cubicBezTo>
                        <a:cubicBezTo>
                          <a:pt x="28" y="401"/>
                          <a:pt x="36" y="405"/>
                          <a:pt x="55" y="405"/>
                        </a:cubicBezTo>
                        <a:cubicBezTo>
                          <a:pt x="74" y="405"/>
                          <a:pt x="84" y="402"/>
                          <a:pt x="83" y="379"/>
                        </a:cubicBezTo>
                        <a:cubicBezTo>
                          <a:pt x="82" y="314"/>
                          <a:pt x="82" y="249"/>
                          <a:pt x="83" y="185"/>
                        </a:cubicBezTo>
                        <a:cubicBezTo>
                          <a:pt x="84" y="172"/>
                          <a:pt x="74" y="148"/>
                          <a:pt x="97" y="149"/>
                        </a:cubicBezTo>
                        <a:cubicBezTo>
                          <a:pt x="118" y="149"/>
                          <a:pt x="109" y="171"/>
                          <a:pt x="109" y="183"/>
                        </a:cubicBezTo>
                        <a:cubicBezTo>
                          <a:pt x="110" y="410"/>
                          <a:pt x="110" y="636"/>
                          <a:pt x="110" y="862"/>
                        </a:cubicBezTo>
                        <a:cubicBezTo>
                          <a:pt x="110" y="929"/>
                          <a:pt x="106" y="915"/>
                          <a:pt x="167" y="918"/>
                        </a:cubicBezTo>
                        <a:cubicBezTo>
                          <a:pt x="193" y="920"/>
                          <a:pt x="201" y="911"/>
                          <a:pt x="201" y="885"/>
                        </a:cubicBezTo>
                        <a:cubicBezTo>
                          <a:pt x="200" y="768"/>
                          <a:pt x="200" y="651"/>
                          <a:pt x="200" y="534"/>
                        </a:cubicBezTo>
                        <a:cubicBezTo>
                          <a:pt x="200" y="525"/>
                          <a:pt x="201" y="517"/>
                          <a:pt x="201" y="508"/>
                        </a:cubicBezTo>
                        <a:cubicBezTo>
                          <a:pt x="202" y="502"/>
                          <a:pt x="205" y="498"/>
                          <a:pt x="211" y="497"/>
                        </a:cubicBezTo>
                        <a:cubicBezTo>
                          <a:pt x="220" y="496"/>
                          <a:pt x="225" y="500"/>
                          <a:pt x="226" y="507"/>
                        </a:cubicBezTo>
                        <a:cubicBezTo>
                          <a:pt x="228" y="514"/>
                          <a:pt x="227" y="522"/>
                          <a:pt x="227" y="530"/>
                        </a:cubicBezTo>
                        <a:cubicBezTo>
                          <a:pt x="227" y="640"/>
                          <a:pt x="227" y="750"/>
                          <a:pt x="227" y="861"/>
                        </a:cubicBezTo>
                        <a:cubicBezTo>
                          <a:pt x="227" y="918"/>
                          <a:pt x="227" y="917"/>
                          <a:pt x="284" y="919"/>
                        </a:cubicBezTo>
                        <a:cubicBezTo>
                          <a:pt x="309" y="919"/>
                          <a:pt x="317" y="912"/>
                          <a:pt x="317" y="887"/>
                        </a:cubicBezTo>
                        <a:cubicBezTo>
                          <a:pt x="315" y="769"/>
                          <a:pt x="316" y="651"/>
                          <a:pt x="316" y="5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733" name="Oval 732">
                <a:extLst>
                  <a:ext uri="{FF2B5EF4-FFF2-40B4-BE49-F238E27FC236}">
                    <a16:creationId xmlns:a16="http://schemas.microsoft.com/office/drawing/2014/main" id="{31C5561C-BFE3-4A10-93F1-2EF94F483CA2}"/>
                  </a:ext>
                </a:extLst>
              </p:cNvPr>
              <p:cNvSpPr/>
              <p:nvPr/>
            </p:nvSpPr>
            <p:spPr>
              <a:xfrm>
                <a:off x="10669580" y="2893389"/>
                <a:ext cx="429456" cy="298693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9" name="Group 718">
              <a:extLst>
                <a:ext uri="{FF2B5EF4-FFF2-40B4-BE49-F238E27FC236}">
                  <a16:creationId xmlns:a16="http://schemas.microsoft.com/office/drawing/2014/main" id="{CA3A91FC-036E-DD6D-9CC0-707A4B9B3E49}"/>
                </a:ext>
              </a:extLst>
            </p:cNvPr>
            <p:cNvGrpSpPr/>
            <p:nvPr/>
          </p:nvGrpSpPr>
          <p:grpSpPr>
            <a:xfrm>
              <a:off x="10798535" y="2768398"/>
              <a:ext cx="60941" cy="171599"/>
              <a:chOff x="6188451" y="2541454"/>
              <a:chExt cx="89840" cy="252971"/>
            </a:xfrm>
          </p:grpSpPr>
          <p:sp>
            <p:nvSpPr>
              <p:cNvPr id="720" name="Freeform 5">
                <a:extLst>
                  <a:ext uri="{FF2B5EF4-FFF2-40B4-BE49-F238E27FC236}">
                    <a16:creationId xmlns:a16="http://schemas.microsoft.com/office/drawing/2014/main" id="{F8D76DEE-29C6-E074-4495-3A633AEEC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" name="Oval 720">
                <a:extLst>
                  <a:ext uri="{FF2B5EF4-FFF2-40B4-BE49-F238E27FC236}">
                    <a16:creationId xmlns:a16="http://schemas.microsoft.com/office/drawing/2014/main" id="{2C523D16-6547-ED51-5ADA-7DF8D52FBC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accent3"/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2" name="Freeform 13">
                <a:extLst>
                  <a:ext uri="{FF2B5EF4-FFF2-40B4-BE49-F238E27FC236}">
                    <a16:creationId xmlns:a16="http://schemas.microsoft.com/office/drawing/2014/main" id="{55C05CEC-4413-F4D6-19A2-9DFA238B0B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56" name="Isosceles Triangle 855">
            <a:extLst>
              <a:ext uri="{FF2B5EF4-FFF2-40B4-BE49-F238E27FC236}">
                <a16:creationId xmlns:a16="http://schemas.microsoft.com/office/drawing/2014/main" id="{50C85A2F-0299-375D-2E7B-5F65363AFCF7}"/>
              </a:ext>
            </a:extLst>
          </p:cNvPr>
          <p:cNvSpPr/>
          <p:nvPr/>
        </p:nvSpPr>
        <p:spPr>
          <a:xfrm rot="10800000">
            <a:off x="10930584" y="3122106"/>
            <a:ext cx="198107" cy="17078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3" name="Straight Connector 862">
            <a:extLst>
              <a:ext uri="{FF2B5EF4-FFF2-40B4-BE49-F238E27FC236}">
                <a16:creationId xmlns:a16="http://schemas.microsoft.com/office/drawing/2014/main" id="{AA574138-275A-EA21-E64D-FB11C4A3D3D0}"/>
              </a:ext>
            </a:extLst>
          </p:cNvPr>
          <p:cNvCxnSpPr>
            <a:cxnSpLocks/>
          </p:cNvCxnSpPr>
          <p:nvPr/>
        </p:nvCxnSpPr>
        <p:spPr>
          <a:xfrm>
            <a:off x="7246739" y="2074335"/>
            <a:ext cx="3080100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0" name="Group 909">
            <a:extLst>
              <a:ext uri="{FF2B5EF4-FFF2-40B4-BE49-F238E27FC236}">
                <a16:creationId xmlns:a16="http://schemas.microsoft.com/office/drawing/2014/main" id="{3E0EBC08-5320-91C0-A7FE-7ABFF30DC4DC}"/>
              </a:ext>
            </a:extLst>
          </p:cNvPr>
          <p:cNvGrpSpPr/>
          <p:nvPr/>
        </p:nvGrpSpPr>
        <p:grpSpPr>
          <a:xfrm>
            <a:off x="7311736" y="2728334"/>
            <a:ext cx="668220" cy="330508"/>
            <a:chOff x="7393482" y="2728334"/>
            <a:chExt cx="668220" cy="330508"/>
          </a:xfrm>
        </p:grpSpPr>
        <p:grpSp>
          <p:nvGrpSpPr>
            <p:cNvPr id="909" name="Group 908">
              <a:extLst>
                <a:ext uri="{FF2B5EF4-FFF2-40B4-BE49-F238E27FC236}">
                  <a16:creationId xmlns:a16="http://schemas.microsoft.com/office/drawing/2014/main" id="{A20911C7-280A-3570-50BC-5E7653BBF8B9}"/>
                </a:ext>
              </a:extLst>
            </p:cNvPr>
            <p:cNvGrpSpPr/>
            <p:nvPr/>
          </p:nvGrpSpPr>
          <p:grpSpPr>
            <a:xfrm>
              <a:off x="7393482" y="2728334"/>
              <a:ext cx="668220" cy="330508"/>
              <a:chOff x="7393482" y="2728334"/>
              <a:chExt cx="668220" cy="330508"/>
            </a:xfrm>
          </p:grpSpPr>
          <p:sp>
            <p:nvSpPr>
              <p:cNvPr id="879" name="Freeform 5">
                <a:extLst>
                  <a:ext uri="{FF2B5EF4-FFF2-40B4-BE49-F238E27FC236}">
                    <a16:creationId xmlns:a16="http://schemas.microsoft.com/office/drawing/2014/main" id="{1C105F3C-FF28-9943-C3EF-4C49AE65A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30492" y="278389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50">
                <a:solidFill>
                  <a:schemeClr val="tx1"/>
                </a:solidFill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" name="Oval 879">
                <a:extLst>
                  <a:ext uri="{FF2B5EF4-FFF2-40B4-BE49-F238E27FC236}">
                    <a16:creationId xmlns:a16="http://schemas.microsoft.com/office/drawing/2014/main" id="{D80734EC-4993-BFF6-833A-4E3019EFEC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51474" y="2728334"/>
                <a:ext cx="47875" cy="48466"/>
              </a:xfrm>
              <a:prstGeom prst="ellipse">
                <a:avLst/>
              </a:prstGeom>
              <a:solidFill>
                <a:schemeClr val="accent2"/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08" name="Group 907">
                <a:extLst>
                  <a:ext uri="{FF2B5EF4-FFF2-40B4-BE49-F238E27FC236}">
                    <a16:creationId xmlns:a16="http://schemas.microsoft.com/office/drawing/2014/main" id="{F5453965-3D6B-9BCE-128E-DC87E896F497}"/>
                  </a:ext>
                </a:extLst>
              </p:cNvPr>
              <p:cNvGrpSpPr/>
              <p:nvPr/>
            </p:nvGrpSpPr>
            <p:grpSpPr>
              <a:xfrm>
                <a:off x="7393482" y="2728334"/>
                <a:ext cx="573845" cy="330508"/>
                <a:chOff x="7393482" y="2728334"/>
                <a:chExt cx="573845" cy="330508"/>
              </a:xfrm>
            </p:grpSpPr>
            <p:sp>
              <p:nvSpPr>
                <p:cNvPr id="372" name="Freeform 5">
                  <a:extLst>
                    <a:ext uri="{FF2B5EF4-FFF2-40B4-BE49-F238E27FC236}">
                      <a16:creationId xmlns:a16="http://schemas.microsoft.com/office/drawing/2014/main" id="{643103F3-8976-01A4-64EB-6940B22B75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1919" y="278389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  <a:ln w="6350">
                  <a:solidFill>
                    <a:schemeClr val="tx1"/>
                  </a:solidFill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3" name="Oval 372">
                  <a:extLst>
                    <a:ext uri="{FF2B5EF4-FFF2-40B4-BE49-F238E27FC236}">
                      <a16:creationId xmlns:a16="http://schemas.microsoft.com/office/drawing/2014/main" id="{7C8D97DF-4259-4D2D-2296-F18D35E38A4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462901" y="2728334"/>
                  <a:ext cx="47875" cy="48466"/>
                </a:xfrm>
                <a:prstGeom prst="ellipse">
                  <a:avLst/>
                </a:prstGeom>
                <a:solidFill>
                  <a:schemeClr val="tx1">
                    <a:lumMod val="25000"/>
                    <a:lumOff val="75000"/>
                  </a:schemeClr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4" name="Freeform 5">
                  <a:extLst>
                    <a:ext uri="{FF2B5EF4-FFF2-40B4-BE49-F238E27FC236}">
                      <a16:creationId xmlns:a16="http://schemas.microsoft.com/office/drawing/2014/main" id="{D6B784C5-7693-D932-23D2-E3CD09CF22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8720" y="278389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  <a:ln w="6350">
                  <a:solidFill>
                    <a:schemeClr val="tx1"/>
                  </a:solidFill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5" name="Oval 374">
                  <a:extLst>
                    <a:ext uri="{FF2B5EF4-FFF2-40B4-BE49-F238E27FC236}">
                      <a16:creationId xmlns:a16="http://schemas.microsoft.com/office/drawing/2014/main" id="{B466F0E5-A6EB-FB5D-18C7-A6554B606A8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59702" y="2728334"/>
                  <a:ext cx="47875" cy="48466"/>
                </a:xfrm>
                <a:prstGeom prst="ellipse">
                  <a:avLst/>
                </a:prstGeom>
                <a:solidFill>
                  <a:schemeClr val="tx1">
                    <a:lumMod val="25000"/>
                    <a:lumOff val="75000"/>
                  </a:schemeClr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6" name="Freeform 5">
                  <a:extLst>
                    <a:ext uri="{FF2B5EF4-FFF2-40B4-BE49-F238E27FC236}">
                      <a16:creationId xmlns:a16="http://schemas.microsoft.com/office/drawing/2014/main" id="{674AB6C1-799A-9C77-0E65-7B0F25CA0D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5521" y="278389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  <a:ln w="6350">
                  <a:solidFill>
                    <a:schemeClr val="tx1"/>
                  </a:solidFill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7" name="Oval 376">
                  <a:extLst>
                    <a:ext uri="{FF2B5EF4-FFF2-40B4-BE49-F238E27FC236}">
                      <a16:creationId xmlns:a16="http://schemas.microsoft.com/office/drawing/2014/main" id="{CF40D9A2-19B0-A540-85AD-54DD84D4D97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656503" y="2728334"/>
                  <a:ext cx="47875" cy="48466"/>
                </a:xfrm>
                <a:prstGeom prst="ellipse">
                  <a:avLst/>
                </a:prstGeom>
                <a:solidFill>
                  <a:schemeClr val="tx1">
                    <a:lumMod val="25000"/>
                    <a:lumOff val="75000"/>
                  </a:schemeClr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8" name="Freeform 5">
                  <a:extLst>
                    <a:ext uri="{FF2B5EF4-FFF2-40B4-BE49-F238E27FC236}">
                      <a16:creationId xmlns:a16="http://schemas.microsoft.com/office/drawing/2014/main" id="{FBD07DC2-6482-CE04-B080-829D7EFD6C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32322" y="278389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50">
                  <a:solidFill>
                    <a:schemeClr val="tx1"/>
                  </a:solidFill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" name="Oval 378">
                  <a:extLst>
                    <a:ext uri="{FF2B5EF4-FFF2-40B4-BE49-F238E27FC236}">
                      <a16:creationId xmlns:a16="http://schemas.microsoft.com/office/drawing/2014/main" id="{FEC42F30-3D74-7213-EC65-7EE2A75F521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753304" y="2728334"/>
                  <a:ext cx="47875" cy="48466"/>
                </a:xfrm>
                <a:prstGeom prst="ellipse">
                  <a:avLst/>
                </a:prstGeom>
                <a:solidFill>
                  <a:schemeClr val="accent3"/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0" name="Freeform 5">
                  <a:extLst>
                    <a:ext uri="{FF2B5EF4-FFF2-40B4-BE49-F238E27FC236}">
                      <a16:creationId xmlns:a16="http://schemas.microsoft.com/office/drawing/2014/main" id="{832DD200-6002-4D49-ABF9-68E0F39576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9123" y="2783893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1" name="Oval 380">
                  <a:extLst>
                    <a:ext uri="{FF2B5EF4-FFF2-40B4-BE49-F238E27FC236}">
                      <a16:creationId xmlns:a16="http://schemas.microsoft.com/office/drawing/2014/main" id="{5C5705E6-59FF-B9C5-2C9A-59887135190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850105" y="2728334"/>
                  <a:ext cx="47875" cy="48466"/>
                </a:xfrm>
                <a:prstGeom prst="ellipse">
                  <a:avLst/>
                </a:prstGeom>
                <a:solidFill>
                  <a:schemeClr val="bg1"/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8" name="Freeform 5">
                  <a:extLst>
                    <a:ext uri="{FF2B5EF4-FFF2-40B4-BE49-F238E27FC236}">
                      <a16:creationId xmlns:a16="http://schemas.microsoft.com/office/drawing/2014/main" id="{CE70BDAF-10E4-412F-F58D-370029618B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93482" y="2861430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9" name="Freeform 5">
                  <a:extLst>
                    <a:ext uri="{FF2B5EF4-FFF2-40B4-BE49-F238E27FC236}">
                      <a16:creationId xmlns:a16="http://schemas.microsoft.com/office/drawing/2014/main" id="{F91B5C56-3431-F564-37AA-64439A23EB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90283" y="2861430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0" name="Freeform 5">
                  <a:extLst>
                    <a:ext uri="{FF2B5EF4-FFF2-40B4-BE49-F238E27FC236}">
                      <a16:creationId xmlns:a16="http://schemas.microsoft.com/office/drawing/2014/main" id="{57D2E172-DDB0-C9E0-995C-1CA9DC1A5B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87084" y="2861430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1" name="Freeform 5">
                  <a:extLst>
                    <a:ext uri="{FF2B5EF4-FFF2-40B4-BE49-F238E27FC236}">
                      <a16:creationId xmlns:a16="http://schemas.microsoft.com/office/drawing/2014/main" id="{67C9BCCA-E859-C4F8-C00F-9BCA4BBF93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3885" y="2861430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0" name="Freeform 5">
                  <a:extLst>
                    <a:ext uri="{FF2B5EF4-FFF2-40B4-BE49-F238E27FC236}">
                      <a16:creationId xmlns:a16="http://schemas.microsoft.com/office/drawing/2014/main" id="{E8C1C22C-3401-8B59-C3C4-E68E6100CF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0686" y="2861430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5" name="Freeform 5">
                  <a:extLst>
                    <a:ext uri="{FF2B5EF4-FFF2-40B4-BE49-F238E27FC236}">
                      <a16:creationId xmlns:a16="http://schemas.microsoft.com/office/drawing/2014/main" id="{B536B87F-B0A4-9F8C-657F-899DA952BC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77487" y="2861430"/>
                  <a:ext cx="89840" cy="197412"/>
                </a:xfrm>
                <a:custGeom>
                  <a:avLst/>
                  <a:gdLst>
                    <a:gd name="T0" fmla="*/ 38 w 38"/>
                    <a:gd name="T1" fmla="*/ 11 h 86"/>
                    <a:gd name="T2" fmla="*/ 26 w 38"/>
                    <a:gd name="T3" fmla="*/ 0 h 86"/>
                    <a:gd name="T4" fmla="*/ 12 w 38"/>
                    <a:gd name="T5" fmla="*/ 0 h 86"/>
                    <a:gd name="T6" fmla="*/ 0 w 38"/>
                    <a:gd name="T7" fmla="*/ 12 h 86"/>
                    <a:gd name="T8" fmla="*/ 0 w 38"/>
                    <a:gd name="T9" fmla="*/ 37 h 86"/>
                    <a:gd name="T10" fmla="*/ 2 w 38"/>
                    <a:gd name="T11" fmla="*/ 39 h 86"/>
                    <a:gd name="T12" fmla="*/ 4 w 38"/>
                    <a:gd name="T13" fmla="*/ 39 h 86"/>
                    <a:gd name="T14" fmla="*/ 7 w 38"/>
                    <a:gd name="T15" fmla="*/ 42 h 86"/>
                    <a:gd name="T16" fmla="*/ 7 w 38"/>
                    <a:gd name="T17" fmla="*/ 83 h 86"/>
                    <a:gd name="T18" fmla="*/ 10 w 38"/>
                    <a:gd name="T19" fmla="*/ 86 h 86"/>
                    <a:gd name="T20" fmla="*/ 28 w 38"/>
                    <a:gd name="T21" fmla="*/ 86 h 86"/>
                    <a:gd name="T22" fmla="*/ 31 w 38"/>
                    <a:gd name="T23" fmla="*/ 83 h 86"/>
                    <a:gd name="T24" fmla="*/ 30 w 38"/>
                    <a:gd name="T25" fmla="*/ 63 h 86"/>
                    <a:gd name="T26" fmla="*/ 30 w 38"/>
                    <a:gd name="T27" fmla="*/ 44 h 86"/>
                    <a:gd name="T28" fmla="*/ 36 w 38"/>
                    <a:gd name="T29" fmla="*/ 39 h 86"/>
                    <a:gd name="T30" fmla="*/ 38 w 38"/>
                    <a:gd name="T31" fmla="*/ 37 h 86"/>
                    <a:gd name="T32" fmla="*/ 38 w 38"/>
                    <a:gd name="T33" fmla="*/ 1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86">
                      <a:moveTo>
                        <a:pt x="38" y="11"/>
                      </a:moveTo>
                      <a:cubicBezTo>
                        <a:pt x="37" y="4"/>
                        <a:pt x="32" y="0"/>
                        <a:pt x="26" y="0"/>
                      </a:cubicBezTo>
                      <a:cubicBezTo>
                        <a:pt x="21" y="0"/>
                        <a:pt x="17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0"/>
                        <a:pt x="0" y="28"/>
                        <a:pt x="0" y="37"/>
                      </a:cubicBezTo>
                      <a:cubicBezTo>
                        <a:pt x="0" y="38"/>
                        <a:pt x="0" y="39"/>
                        <a:pt x="2" y="39"/>
                      </a:cubicBezTo>
                      <a:cubicBezTo>
                        <a:pt x="2" y="39"/>
                        <a:pt x="3" y="39"/>
                        <a:pt x="4" y="39"/>
                      </a:cubicBezTo>
                      <a:cubicBezTo>
                        <a:pt x="6" y="39"/>
                        <a:pt x="7" y="40"/>
                        <a:pt x="7" y="42"/>
                      </a:cubicBezTo>
                      <a:cubicBezTo>
                        <a:pt x="7" y="56"/>
                        <a:pt x="7" y="69"/>
                        <a:pt x="7" y="83"/>
                      </a:cubicBezTo>
                      <a:cubicBezTo>
                        <a:pt x="7" y="85"/>
                        <a:pt x="7" y="86"/>
                        <a:pt x="10" y="86"/>
                      </a:cubicBezTo>
                      <a:cubicBezTo>
                        <a:pt x="16" y="85"/>
                        <a:pt x="22" y="85"/>
                        <a:pt x="28" y="86"/>
                      </a:cubicBezTo>
                      <a:cubicBezTo>
                        <a:pt x="30" y="86"/>
                        <a:pt x="31" y="85"/>
                        <a:pt x="31" y="83"/>
                      </a:cubicBezTo>
                      <a:cubicBezTo>
                        <a:pt x="30" y="76"/>
                        <a:pt x="30" y="69"/>
                        <a:pt x="30" y="63"/>
                      </a:cubicBezTo>
                      <a:cubicBezTo>
                        <a:pt x="30" y="56"/>
                        <a:pt x="30" y="50"/>
                        <a:pt x="30" y="44"/>
                      </a:cubicBezTo>
                      <a:cubicBezTo>
                        <a:pt x="30" y="39"/>
                        <a:pt x="30" y="39"/>
                        <a:pt x="36" y="39"/>
                      </a:cubicBezTo>
                      <a:cubicBezTo>
                        <a:pt x="37" y="39"/>
                        <a:pt x="38" y="39"/>
                        <a:pt x="38" y="37"/>
                      </a:cubicBezTo>
                      <a:cubicBezTo>
                        <a:pt x="38" y="28"/>
                        <a:pt x="38" y="19"/>
                        <a:pt x="38" y="11"/>
                      </a:cubicBez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  <a:ln w="6350">
                  <a:noFill/>
                  <a:prstDash val="soli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4" name="Oval 763">
                  <a:extLst>
                    <a:ext uri="{FF2B5EF4-FFF2-40B4-BE49-F238E27FC236}">
                      <a16:creationId xmlns:a16="http://schemas.microsoft.com/office/drawing/2014/main" id="{78CB92F3-142F-CE8D-EB1B-E4AE6855A3E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414464" y="2805871"/>
                  <a:ext cx="47875" cy="48466"/>
                </a:xfrm>
                <a:prstGeom prst="ellipse">
                  <a:avLst/>
                </a:prstGeom>
                <a:solidFill>
                  <a:schemeClr val="accent3"/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9" name="Oval 768">
                  <a:extLst>
                    <a:ext uri="{FF2B5EF4-FFF2-40B4-BE49-F238E27FC236}">
                      <a16:creationId xmlns:a16="http://schemas.microsoft.com/office/drawing/2014/main" id="{625C5309-1E70-BD50-4511-1358A061A2D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11265" y="2805871"/>
                  <a:ext cx="47875" cy="48466"/>
                </a:xfrm>
                <a:prstGeom prst="ellipse">
                  <a:avLst/>
                </a:prstGeom>
                <a:solidFill>
                  <a:schemeClr val="tx1">
                    <a:lumMod val="25000"/>
                    <a:lumOff val="75000"/>
                  </a:schemeClr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0" name="Oval 769">
                  <a:extLst>
                    <a:ext uri="{FF2B5EF4-FFF2-40B4-BE49-F238E27FC236}">
                      <a16:creationId xmlns:a16="http://schemas.microsoft.com/office/drawing/2014/main" id="{0AA8A64D-68D2-2428-7632-FBF918615BB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608066" y="2805871"/>
                  <a:ext cx="47875" cy="48466"/>
                </a:xfrm>
                <a:prstGeom prst="ellipse">
                  <a:avLst/>
                </a:prstGeom>
                <a:solidFill>
                  <a:schemeClr val="accent3"/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1" name="Oval 770">
                  <a:extLst>
                    <a:ext uri="{FF2B5EF4-FFF2-40B4-BE49-F238E27FC236}">
                      <a16:creationId xmlns:a16="http://schemas.microsoft.com/office/drawing/2014/main" id="{4634D0BA-D093-B048-3366-E0B63CF6F53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704867" y="2805871"/>
                  <a:ext cx="47875" cy="48466"/>
                </a:xfrm>
                <a:prstGeom prst="ellipse">
                  <a:avLst/>
                </a:prstGeom>
                <a:solidFill>
                  <a:schemeClr val="accent2"/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2" name="Oval 771">
                  <a:extLst>
                    <a:ext uri="{FF2B5EF4-FFF2-40B4-BE49-F238E27FC236}">
                      <a16:creationId xmlns:a16="http://schemas.microsoft.com/office/drawing/2014/main" id="{D7BBC45B-4492-A9AB-475E-073CE4AEF97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801668" y="2805871"/>
                  <a:ext cx="47875" cy="48466"/>
                </a:xfrm>
                <a:prstGeom prst="ellipse">
                  <a:avLst/>
                </a:prstGeom>
                <a:solidFill>
                  <a:schemeClr val="accent3"/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5" name="Oval 774">
                  <a:extLst>
                    <a:ext uri="{FF2B5EF4-FFF2-40B4-BE49-F238E27FC236}">
                      <a16:creationId xmlns:a16="http://schemas.microsoft.com/office/drawing/2014/main" id="{B6CDFAA0-1A5F-E2A0-F71F-A35529C8FAD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898469" y="2805871"/>
                  <a:ext cx="47875" cy="48466"/>
                </a:xfrm>
                <a:prstGeom prst="ellipse">
                  <a:avLst/>
                </a:prstGeom>
                <a:solidFill>
                  <a:schemeClr val="tx1">
                    <a:lumMod val="25000"/>
                    <a:lumOff val="75000"/>
                  </a:schemeClr>
                </a:solidFill>
                <a:ln w="6350" cap="rnd">
                  <a:solidFill>
                    <a:schemeClr val="tx1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1" name="Freeform 13">
                  <a:extLst>
                    <a:ext uri="{FF2B5EF4-FFF2-40B4-BE49-F238E27FC236}">
                      <a16:creationId xmlns:a16="http://schemas.microsoft.com/office/drawing/2014/main" id="{E3939960-B546-6256-1CE4-2999908CD5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393482" y="2861430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92" name="Freeform 13">
                  <a:extLst>
                    <a:ext uri="{FF2B5EF4-FFF2-40B4-BE49-F238E27FC236}">
                      <a16:creationId xmlns:a16="http://schemas.microsoft.com/office/drawing/2014/main" id="{018F828F-A491-578E-7F19-BDA9FD6599C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90283" y="2861430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93" name="Freeform 13">
                  <a:extLst>
                    <a:ext uri="{FF2B5EF4-FFF2-40B4-BE49-F238E27FC236}">
                      <a16:creationId xmlns:a16="http://schemas.microsoft.com/office/drawing/2014/main" id="{DD0ECB2D-553B-54B4-3013-2AB2ADFF8C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587084" y="2861430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94" name="Freeform 13">
                  <a:extLst>
                    <a:ext uri="{FF2B5EF4-FFF2-40B4-BE49-F238E27FC236}">
                      <a16:creationId xmlns:a16="http://schemas.microsoft.com/office/drawing/2014/main" id="{BF8B57D3-9683-F98C-500F-79E9E2F82A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683885" y="2861430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95" name="Freeform 13">
                  <a:extLst>
                    <a:ext uri="{FF2B5EF4-FFF2-40B4-BE49-F238E27FC236}">
                      <a16:creationId xmlns:a16="http://schemas.microsoft.com/office/drawing/2014/main" id="{CC7A9096-1191-31F2-D185-BF5AAED2D6B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80686" y="2861430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96" name="Freeform 13">
                  <a:extLst>
                    <a:ext uri="{FF2B5EF4-FFF2-40B4-BE49-F238E27FC236}">
                      <a16:creationId xmlns:a16="http://schemas.microsoft.com/office/drawing/2014/main" id="{557F912D-6065-836F-3CB3-E7B61E166A3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877487" y="2861430"/>
                  <a:ext cx="89840" cy="197412"/>
                </a:xfrm>
                <a:custGeom>
                  <a:avLst/>
                  <a:gdLst>
                    <a:gd name="T0" fmla="*/ 342 w 431"/>
                    <a:gd name="T1" fmla="*/ 693 h 946"/>
                    <a:gd name="T2" fmla="*/ 343 w 431"/>
                    <a:gd name="T3" fmla="*/ 921 h 946"/>
                    <a:gd name="T4" fmla="*/ 319 w 431"/>
                    <a:gd name="T5" fmla="*/ 946 h 946"/>
                    <a:gd name="T6" fmla="*/ 111 w 431"/>
                    <a:gd name="T7" fmla="*/ 946 h 946"/>
                    <a:gd name="T8" fmla="*/ 83 w 431"/>
                    <a:gd name="T9" fmla="*/ 915 h 946"/>
                    <a:gd name="T10" fmla="*/ 84 w 431"/>
                    <a:gd name="T11" fmla="*/ 467 h 946"/>
                    <a:gd name="T12" fmla="*/ 49 w 431"/>
                    <a:gd name="T13" fmla="*/ 433 h 946"/>
                    <a:gd name="T14" fmla="*/ 23 w 431"/>
                    <a:gd name="T15" fmla="*/ 433 h 946"/>
                    <a:gd name="T16" fmla="*/ 2 w 431"/>
                    <a:gd name="T17" fmla="*/ 410 h 946"/>
                    <a:gd name="T18" fmla="*/ 3 w 431"/>
                    <a:gd name="T19" fmla="*/ 133 h 946"/>
                    <a:gd name="T20" fmla="*/ 137 w 431"/>
                    <a:gd name="T21" fmla="*/ 1 h 946"/>
                    <a:gd name="T22" fmla="*/ 291 w 431"/>
                    <a:gd name="T23" fmla="*/ 1 h 946"/>
                    <a:gd name="T24" fmla="*/ 422 w 431"/>
                    <a:gd name="T25" fmla="*/ 121 h 946"/>
                    <a:gd name="T26" fmla="*/ 425 w 431"/>
                    <a:gd name="T27" fmla="*/ 414 h 946"/>
                    <a:gd name="T28" fmla="*/ 400 w 431"/>
                    <a:gd name="T29" fmla="*/ 433 h 946"/>
                    <a:gd name="T30" fmla="*/ 342 w 431"/>
                    <a:gd name="T31" fmla="*/ 493 h 946"/>
                    <a:gd name="T32" fmla="*/ 342 w 431"/>
                    <a:gd name="T33" fmla="*/ 693 h 946"/>
                    <a:gd name="T34" fmla="*/ 316 w 431"/>
                    <a:gd name="T35" fmla="*/ 533 h 946"/>
                    <a:gd name="T36" fmla="*/ 316 w 431"/>
                    <a:gd name="T37" fmla="*/ 179 h 946"/>
                    <a:gd name="T38" fmla="*/ 317 w 431"/>
                    <a:gd name="T39" fmla="*/ 156 h 946"/>
                    <a:gd name="T40" fmla="*/ 329 w 431"/>
                    <a:gd name="T41" fmla="*/ 147 h 946"/>
                    <a:gd name="T42" fmla="*/ 341 w 431"/>
                    <a:gd name="T43" fmla="*/ 156 h 946"/>
                    <a:gd name="T44" fmla="*/ 342 w 431"/>
                    <a:gd name="T45" fmla="*/ 179 h 946"/>
                    <a:gd name="T46" fmla="*/ 342 w 431"/>
                    <a:gd name="T47" fmla="*/ 382 h 946"/>
                    <a:gd name="T48" fmla="*/ 368 w 431"/>
                    <a:gd name="T49" fmla="*/ 405 h 946"/>
                    <a:gd name="T50" fmla="*/ 398 w 431"/>
                    <a:gd name="T51" fmla="*/ 385 h 946"/>
                    <a:gd name="T52" fmla="*/ 396 w 431"/>
                    <a:gd name="T53" fmla="*/ 131 h 946"/>
                    <a:gd name="T54" fmla="*/ 287 w 431"/>
                    <a:gd name="T55" fmla="*/ 28 h 946"/>
                    <a:gd name="T56" fmla="*/ 150 w 431"/>
                    <a:gd name="T57" fmla="*/ 28 h 946"/>
                    <a:gd name="T58" fmla="*/ 29 w 431"/>
                    <a:gd name="T59" fmla="*/ 146 h 946"/>
                    <a:gd name="T60" fmla="*/ 28 w 431"/>
                    <a:gd name="T61" fmla="*/ 380 h 946"/>
                    <a:gd name="T62" fmla="*/ 55 w 431"/>
                    <a:gd name="T63" fmla="*/ 405 h 946"/>
                    <a:gd name="T64" fmla="*/ 83 w 431"/>
                    <a:gd name="T65" fmla="*/ 379 h 946"/>
                    <a:gd name="T66" fmla="*/ 83 w 431"/>
                    <a:gd name="T67" fmla="*/ 185 h 946"/>
                    <a:gd name="T68" fmla="*/ 97 w 431"/>
                    <a:gd name="T69" fmla="*/ 149 h 946"/>
                    <a:gd name="T70" fmla="*/ 109 w 431"/>
                    <a:gd name="T71" fmla="*/ 183 h 946"/>
                    <a:gd name="T72" fmla="*/ 110 w 431"/>
                    <a:gd name="T73" fmla="*/ 862 h 946"/>
                    <a:gd name="T74" fmla="*/ 167 w 431"/>
                    <a:gd name="T75" fmla="*/ 918 h 946"/>
                    <a:gd name="T76" fmla="*/ 201 w 431"/>
                    <a:gd name="T77" fmla="*/ 885 h 946"/>
                    <a:gd name="T78" fmla="*/ 200 w 431"/>
                    <a:gd name="T79" fmla="*/ 534 h 946"/>
                    <a:gd name="T80" fmla="*/ 201 w 431"/>
                    <a:gd name="T81" fmla="*/ 508 h 946"/>
                    <a:gd name="T82" fmla="*/ 211 w 431"/>
                    <a:gd name="T83" fmla="*/ 497 h 946"/>
                    <a:gd name="T84" fmla="*/ 226 w 431"/>
                    <a:gd name="T85" fmla="*/ 507 h 946"/>
                    <a:gd name="T86" fmla="*/ 227 w 431"/>
                    <a:gd name="T87" fmla="*/ 530 h 946"/>
                    <a:gd name="T88" fmla="*/ 227 w 431"/>
                    <a:gd name="T89" fmla="*/ 861 h 946"/>
                    <a:gd name="T90" fmla="*/ 284 w 431"/>
                    <a:gd name="T91" fmla="*/ 919 h 946"/>
                    <a:gd name="T92" fmla="*/ 317 w 431"/>
                    <a:gd name="T93" fmla="*/ 887 h 946"/>
                    <a:gd name="T94" fmla="*/ 316 w 431"/>
                    <a:gd name="T95" fmla="*/ 533 h 9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1" h="946">
                      <a:moveTo>
                        <a:pt x="342" y="693"/>
                      </a:moveTo>
                      <a:cubicBezTo>
                        <a:pt x="342" y="769"/>
                        <a:pt x="342" y="845"/>
                        <a:pt x="343" y="921"/>
                      </a:cubicBezTo>
                      <a:cubicBezTo>
                        <a:pt x="343" y="939"/>
                        <a:pt x="338" y="946"/>
                        <a:pt x="319" y="946"/>
                      </a:cubicBezTo>
                      <a:cubicBezTo>
                        <a:pt x="250" y="945"/>
                        <a:pt x="180" y="945"/>
                        <a:pt x="111" y="946"/>
                      </a:cubicBezTo>
                      <a:cubicBezTo>
                        <a:pt x="87" y="946"/>
                        <a:pt x="83" y="936"/>
                        <a:pt x="83" y="915"/>
                      </a:cubicBezTo>
                      <a:cubicBezTo>
                        <a:pt x="83" y="766"/>
                        <a:pt x="82" y="617"/>
                        <a:pt x="84" y="467"/>
                      </a:cubicBezTo>
                      <a:cubicBezTo>
                        <a:pt x="84" y="440"/>
                        <a:pt x="76" y="429"/>
                        <a:pt x="49" y="433"/>
                      </a:cubicBezTo>
                      <a:cubicBezTo>
                        <a:pt x="40" y="434"/>
                        <a:pt x="31" y="433"/>
                        <a:pt x="23" y="433"/>
                      </a:cubicBezTo>
                      <a:cubicBezTo>
                        <a:pt x="8" y="433"/>
                        <a:pt x="1" y="426"/>
                        <a:pt x="2" y="410"/>
                      </a:cubicBezTo>
                      <a:cubicBezTo>
                        <a:pt x="2" y="318"/>
                        <a:pt x="0" y="225"/>
                        <a:pt x="3" y="133"/>
                      </a:cubicBezTo>
                      <a:cubicBezTo>
                        <a:pt x="5" y="59"/>
                        <a:pt x="63" y="3"/>
                        <a:pt x="137" y="1"/>
                      </a:cubicBezTo>
                      <a:cubicBezTo>
                        <a:pt x="188" y="0"/>
                        <a:pt x="240" y="0"/>
                        <a:pt x="291" y="1"/>
                      </a:cubicBezTo>
                      <a:cubicBezTo>
                        <a:pt x="359" y="3"/>
                        <a:pt x="416" y="53"/>
                        <a:pt x="422" y="121"/>
                      </a:cubicBezTo>
                      <a:cubicBezTo>
                        <a:pt x="431" y="218"/>
                        <a:pt x="424" y="316"/>
                        <a:pt x="425" y="414"/>
                      </a:cubicBezTo>
                      <a:cubicBezTo>
                        <a:pt x="425" y="432"/>
                        <a:pt x="413" y="432"/>
                        <a:pt x="400" y="433"/>
                      </a:cubicBezTo>
                      <a:cubicBezTo>
                        <a:pt x="342" y="436"/>
                        <a:pt x="342" y="436"/>
                        <a:pt x="342" y="493"/>
                      </a:cubicBezTo>
                      <a:cubicBezTo>
                        <a:pt x="342" y="560"/>
                        <a:pt x="342" y="626"/>
                        <a:pt x="342" y="693"/>
                      </a:cubicBezTo>
                      <a:close/>
                      <a:moveTo>
                        <a:pt x="316" y="533"/>
                      </a:moveTo>
                      <a:cubicBezTo>
                        <a:pt x="316" y="415"/>
                        <a:pt x="316" y="297"/>
                        <a:pt x="316" y="179"/>
                      </a:cubicBezTo>
                      <a:cubicBezTo>
                        <a:pt x="316" y="172"/>
                        <a:pt x="316" y="164"/>
                        <a:pt x="317" y="156"/>
                      </a:cubicBezTo>
                      <a:cubicBezTo>
                        <a:pt x="318" y="150"/>
                        <a:pt x="323" y="147"/>
                        <a:pt x="329" y="147"/>
                      </a:cubicBezTo>
                      <a:cubicBezTo>
                        <a:pt x="335" y="147"/>
                        <a:pt x="341" y="150"/>
                        <a:pt x="341" y="156"/>
                      </a:cubicBezTo>
                      <a:cubicBezTo>
                        <a:pt x="342" y="164"/>
                        <a:pt x="342" y="172"/>
                        <a:pt x="342" y="179"/>
                      </a:cubicBezTo>
                      <a:cubicBezTo>
                        <a:pt x="342" y="247"/>
                        <a:pt x="343" y="314"/>
                        <a:pt x="342" y="382"/>
                      </a:cubicBezTo>
                      <a:cubicBezTo>
                        <a:pt x="342" y="402"/>
                        <a:pt x="352" y="406"/>
                        <a:pt x="368" y="405"/>
                      </a:cubicBezTo>
                      <a:cubicBezTo>
                        <a:pt x="382" y="404"/>
                        <a:pt x="398" y="409"/>
                        <a:pt x="398" y="385"/>
                      </a:cubicBezTo>
                      <a:cubicBezTo>
                        <a:pt x="397" y="301"/>
                        <a:pt x="399" y="216"/>
                        <a:pt x="396" y="131"/>
                      </a:cubicBezTo>
                      <a:cubicBezTo>
                        <a:pt x="394" y="73"/>
                        <a:pt x="345" y="29"/>
                        <a:pt x="287" y="28"/>
                      </a:cubicBezTo>
                      <a:cubicBezTo>
                        <a:pt x="242" y="28"/>
                        <a:pt x="196" y="28"/>
                        <a:pt x="150" y="28"/>
                      </a:cubicBezTo>
                      <a:cubicBezTo>
                        <a:pt x="78" y="28"/>
                        <a:pt x="30" y="74"/>
                        <a:pt x="29" y="146"/>
                      </a:cubicBezTo>
                      <a:cubicBezTo>
                        <a:pt x="27" y="224"/>
                        <a:pt x="29" y="302"/>
                        <a:pt x="28" y="380"/>
                      </a:cubicBezTo>
                      <a:cubicBezTo>
                        <a:pt x="28" y="401"/>
                        <a:pt x="36" y="405"/>
                        <a:pt x="55" y="405"/>
                      </a:cubicBezTo>
                      <a:cubicBezTo>
                        <a:pt x="74" y="405"/>
                        <a:pt x="84" y="402"/>
                        <a:pt x="83" y="379"/>
                      </a:cubicBezTo>
                      <a:cubicBezTo>
                        <a:pt x="82" y="314"/>
                        <a:pt x="82" y="249"/>
                        <a:pt x="83" y="185"/>
                      </a:cubicBezTo>
                      <a:cubicBezTo>
                        <a:pt x="84" y="172"/>
                        <a:pt x="74" y="148"/>
                        <a:pt x="97" y="149"/>
                      </a:cubicBezTo>
                      <a:cubicBezTo>
                        <a:pt x="118" y="149"/>
                        <a:pt x="109" y="171"/>
                        <a:pt x="109" y="183"/>
                      </a:cubicBezTo>
                      <a:cubicBezTo>
                        <a:pt x="110" y="410"/>
                        <a:pt x="110" y="636"/>
                        <a:pt x="110" y="862"/>
                      </a:cubicBezTo>
                      <a:cubicBezTo>
                        <a:pt x="110" y="929"/>
                        <a:pt x="106" y="915"/>
                        <a:pt x="167" y="918"/>
                      </a:cubicBezTo>
                      <a:cubicBezTo>
                        <a:pt x="193" y="920"/>
                        <a:pt x="201" y="911"/>
                        <a:pt x="201" y="885"/>
                      </a:cubicBezTo>
                      <a:cubicBezTo>
                        <a:pt x="200" y="768"/>
                        <a:pt x="200" y="651"/>
                        <a:pt x="200" y="534"/>
                      </a:cubicBezTo>
                      <a:cubicBezTo>
                        <a:pt x="200" y="525"/>
                        <a:pt x="201" y="517"/>
                        <a:pt x="201" y="508"/>
                      </a:cubicBezTo>
                      <a:cubicBezTo>
                        <a:pt x="202" y="502"/>
                        <a:pt x="205" y="498"/>
                        <a:pt x="211" y="497"/>
                      </a:cubicBezTo>
                      <a:cubicBezTo>
                        <a:pt x="220" y="496"/>
                        <a:pt x="225" y="500"/>
                        <a:pt x="226" y="507"/>
                      </a:cubicBezTo>
                      <a:cubicBezTo>
                        <a:pt x="228" y="514"/>
                        <a:pt x="227" y="522"/>
                        <a:pt x="227" y="530"/>
                      </a:cubicBezTo>
                      <a:cubicBezTo>
                        <a:pt x="227" y="640"/>
                        <a:pt x="227" y="750"/>
                        <a:pt x="227" y="861"/>
                      </a:cubicBezTo>
                      <a:cubicBezTo>
                        <a:pt x="227" y="918"/>
                        <a:pt x="227" y="917"/>
                        <a:pt x="284" y="919"/>
                      </a:cubicBezTo>
                      <a:cubicBezTo>
                        <a:pt x="309" y="919"/>
                        <a:pt x="317" y="912"/>
                        <a:pt x="317" y="887"/>
                      </a:cubicBezTo>
                      <a:cubicBezTo>
                        <a:pt x="315" y="769"/>
                        <a:pt x="316" y="651"/>
                        <a:pt x="316" y="53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73" name="Freeform 5">
                <a:extLst>
                  <a:ext uri="{FF2B5EF4-FFF2-40B4-BE49-F238E27FC236}">
                    <a16:creationId xmlns:a16="http://schemas.microsoft.com/office/drawing/2014/main" id="{71C4E07B-8FC5-8F1E-158F-75EF4B290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1862" y="2861430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" name="Oval 873">
                <a:extLst>
                  <a:ext uri="{FF2B5EF4-FFF2-40B4-BE49-F238E27FC236}">
                    <a16:creationId xmlns:a16="http://schemas.microsoft.com/office/drawing/2014/main" id="{530DDC1D-7174-D06E-32C8-CE4C6C4C7EB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92844" y="2805871"/>
                <a:ext cx="47875" cy="48466"/>
              </a:xfrm>
              <a:prstGeom prst="ellipse">
                <a:avLst/>
              </a:prstGeom>
              <a:solidFill>
                <a:schemeClr val="accent3"/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75" name="Freeform 13">
              <a:extLst>
                <a:ext uri="{FF2B5EF4-FFF2-40B4-BE49-F238E27FC236}">
                  <a16:creationId xmlns:a16="http://schemas.microsoft.com/office/drawing/2014/main" id="{5C2A1C52-E506-E3C2-C700-D0639331D8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1862" y="2861430"/>
              <a:ext cx="89840" cy="197412"/>
            </a:xfrm>
            <a:custGeom>
              <a:avLst/>
              <a:gdLst>
                <a:gd name="T0" fmla="*/ 342 w 431"/>
                <a:gd name="T1" fmla="*/ 693 h 946"/>
                <a:gd name="T2" fmla="*/ 343 w 431"/>
                <a:gd name="T3" fmla="*/ 921 h 946"/>
                <a:gd name="T4" fmla="*/ 319 w 431"/>
                <a:gd name="T5" fmla="*/ 946 h 946"/>
                <a:gd name="T6" fmla="*/ 111 w 431"/>
                <a:gd name="T7" fmla="*/ 946 h 946"/>
                <a:gd name="T8" fmla="*/ 83 w 431"/>
                <a:gd name="T9" fmla="*/ 915 h 946"/>
                <a:gd name="T10" fmla="*/ 84 w 431"/>
                <a:gd name="T11" fmla="*/ 467 h 946"/>
                <a:gd name="T12" fmla="*/ 49 w 431"/>
                <a:gd name="T13" fmla="*/ 433 h 946"/>
                <a:gd name="T14" fmla="*/ 23 w 431"/>
                <a:gd name="T15" fmla="*/ 433 h 946"/>
                <a:gd name="T16" fmla="*/ 2 w 431"/>
                <a:gd name="T17" fmla="*/ 410 h 946"/>
                <a:gd name="T18" fmla="*/ 3 w 431"/>
                <a:gd name="T19" fmla="*/ 133 h 946"/>
                <a:gd name="T20" fmla="*/ 137 w 431"/>
                <a:gd name="T21" fmla="*/ 1 h 946"/>
                <a:gd name="T22" fmla="*/ 291 w 431"/>
                <a:gd name="T23" fmla="*/ 1 h 946"/>
                <a:gd name="T24" fmla="*/ 422 w 431"/>
                <a:gd name="T25" fmla="*/ 121 h 946"/>
                <a:gd name="T26" fmla="*/ 425 w 431"/>
                <a:gd name="T27" fmla="*/ 414 h 946"/>
                <a:gd name="T28" fmla="*/ 400 w 431"/>
                <a:gd name="T29" fmla="*/ 433 h 946"/>
                <a:gd name="T30" fmla="*/ 342 w 431"/>
                <a:gd name="T31" fmla="*/ 493 h 946"/>
                <a:gd name="T32" fmla="*/ 342 w 431"/>
                <a:gd name="T33" fmla="*/ 693 h 946"/>
                <a:gd name="T34" fmla="*/ 316 w 431"/>
                <a:gd name="T35" fmla="*/ 533 h 946"/>
                <a:gd name="T36" fmla="*/ 316 w 431"/>
                <a:gd name="T37" fmla="*/ 179 h 946"/>
                <a:gd name="T38" fmla="*/ 317 w 431"/>
                <a:gd name="T39" fmla="*/ 156 h 946"/>
                <a:gd name="T40" fmla="*/ 329 w 431"/>
                <a:gd name="T41" fmla="*/ 147 h 946"/>
                <a:gd name="T42" fmla="*/ 341 w 431"/>
                <a:gd name="T43" fmla="*/ 156 h 946"/>
                <a:gd name="T44" fmla="*/ 342 w 431"/>
                <a:gd name="T45" fmla="*/ 179 h 946"/>
                <a:gd name="T46" fmla="*/ 342 w 431"/>
                <a:gd name="T47" fmla="*/ 382 h 946"/>
                <a:gd name="T48" fmla="*/ 368 w 431"/>
                <a:gd name="T49" fmla="*/ 405 h 946"/>
                <a:gd name="T50" fmla="*/ 398 w 431"/>
                <a:gd name="T51" fmla="*/ 385 h 946"/>
                <a:gd name="T52" fmla="*/ 396 w 431"/>
                <a:gd name="T53" fmla="*/ 131 h 946"/>
                <a:gd name="T54" fmla="*/ 287 w 431"/>
                <a:gd name="T55" fmla="*/ 28 h 946"/>
                <a:gd name="T56" fmla="*/ 150 w 431"/>
                <a:gd name="T57" fmla="*/ 28 h 946"/>
                <a:gd name="T58" fmla="*/ 29 w 431"/>
                <a:gd name="T59" fmla="*/ 146 h 946"/>
                <a:gd name="T60" fmla="*/ 28 w 431"/>
                <a:gd name="T61" fmla="*/ 380 h 946"/>
                <a:gd name="T62" fmla="*/ 55 w 431"/>
                <a:gd name="T63" fmla="*/ 405 h 946"/>
                <a:gd name="T64" fmla="*/ 83 w 431"/>
                <a:gd name="T65" fmla="*/ 379 h 946"/>
                <a:gd name="T66" fmla="*/ 83 w 431"/>
                <a:gd name="T67" fmla="*/ 185 h 946"/>
                <a:gd name="T68" fmla="*/ 97 w 431"/>
                <a:gd name="T69" fmla="*/ 149 h 946"/>
                <a:gd name="T70" fmla="*/ 109 w 431"/>
                <a:gd name="T71" fmla="*/ 183 h 946"/>
                <a:gd name="T72" fmla="*/ 110 w 431"/>
                <a:gd name="T73" fmla="*/ 862 h 946"/>
                <a:gd name="T74" fmla="*/ 167 w 431"/>
                <a:gd name="T75" fmla="*/ 918 h 946"/>
                <a:gd name="T76" fmla="*/ 201 w 431"/>
                <a:gd name="T77" fmla="*/ 885 h 946"/>
                <a:gd name="T78" fmla="*/ 200 w 431"/>
                <a:gd name="T79" fmla="*/ 534 h 946"/>
                <a:gd name="T80" fmla="*/ 201 w 431"/>
                <a:gd name="T81" fmla="*/ 508 h 946"/>
                <a:gd name="T82" fmla="*/ 211 w 431"/>
                <a:gd name="T83" fmla="*/ 497 h 946"/>
                <a:gd name="T84" fmla="*/ 226 w 431"/>
                <a:gd name="T85" fmla="*/ 507 h 946"/>
                <a:gd name="T86" fmla="*/ 227 w 431"/>
                <a:gd name="T87" fmla="*/ 530 h 946"/>
                <a:gd name="T88" fmla="*/ 227 w 431"/>
                <a:gd name="T89" fmla="*/ 861 h 946"/>
                <a:gd name="T90" fmla="*/ 284 w 431"/>
                <a:gd name="T91" fmla="*/ 919 h 946"/>
                <a:gd name="T92" fmla="*/ 317 w 431"/>
                <a:gd name="T93" fmla="*/ 887 h 946"/>
                <a:gd name="T94" fmla="*/ 316 w 431"/>
                <a:gd name="T95" fmla="*/ 533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946">
                  <a:moveTo>
                    <a:pt x="342" y="693"/>
                  </a:moveTo>
                  <a:cubicBezTo>
                    <a:pt x="342" y="769"/>
                    <a:pt x="342" y="845"/>
                    <a:pt x="343" y="921"/>
                  </a:cubicBezTo>
                  <a:cubicBezTo>
                    <a:pt x="343" y="939"/>
                    <a:pt x="338" y="946"/>
                    <a:pt x="319" y="946"/>
                  </a:cubicBezTo>
                  <a:cubicBezTo>
                    <a:pt x="250" y="945"/>
                    <a:pt x="180" y="945"/>
                    <a:pt x="111" y="946"/>
                  </a:cubicBezTo>
                  <a:cubicBezTo>
                    <a:pt x="87" y="946"/>
                    <a:pt x="83" y="936"/>
                    <a:pt x="83" y="915"/>
                  </a:cubicBezTo>
                  <a:cubicBezTo>
                    <a:pt x="83" y="766"/>
                    <a:pt x="82" y="617"/>
                    <a:pt x="84" y="467"/>
                  </a:cubicBezTo>
                  <a:cubicBezTo>
                    <a:pt x="84" y="440"/>
                    <a:pt x="76" y="429"/>
                    <a:pt x="49" y="433"/>
                  </a:cubicBezTo>
                  <a:cubicBezTo>
                    <a:pt x="40" y="434"/>
                    <a:pt x="31" y="433"/>
                    <a:pt x="23" y="433"/>
                  </a:cubicBezTo>
                  <a:cubicBezTo>
                    <a:pt x="8" y="433"/>
                    <a:pt x="1" y="426"/>
                    <a:pt x="2" y="410"/>
                  </a:cubicBezTo>
                  <a:cubicBezTo>
                    <a:pt x="2" y="318"/>
                    <a:pt x="0" y="225"/>
                    <a:pt x="3" y="133"/>
                  </a:cubicBezTo>
                  <a:cubicBezTo>
                    <a:pt x="5" y="59"/>
                    <a:pt x="63" y="3"/>
                    <a:pt x="137" y="1"/>
                  </a:cubicBezTo>
                  <a:cubicBezTo>
                    <a:pt x="188" y="0"/>
                    <a:pt x="240" y="0"/>
                    <a:pt x="291" y="1"/>
                  </a:cubicBezTo>
                  <a:cubicBezTo>
                    <a:pt x="359" y="3"/>
                    <a:pt x="416" y="53"/>
                    <a:pt x="422" y="121"/>
                  </a:cubicBezTo>
                  <a:cubicBezTo>
                    <a:pt x="431" y="218"/>
                    <a:pt x="424" y="316"/>
                    <a:pt x="425" y="414"/>
                  </a:cubicBezTo>
                  <a:cubicBezTo>
                    <a:pt x="425" y="432"/>
                    <a:pt x="413" y="432"/>
                    <a:pt x="400" y="433"/>
                  </a:cubicBezTo>
                  <a:cubicBezTo>
                    <a:pt x="342" y="436"/>
                    <a:pt x="342" y="436"/>
                    <a:pt x="342" y="493"/>
                  </a:cubicBezTo>
                  <a:cubicBezTo>
                    <a:pt x="342" y="560"/>
                    <a:pt x="342" y="626"/>
                    <a:pt x="342" y="693"/>
                  </a:cubicBezTo>
                  <a:close/>
                  <a:moveTo>
                    <a:pt x="316" y="533"/>
                  </a:moveTo>
                  <a:cubicBezTo>
                    <a:pt x="316" y="415"/>
                    <a:pt x="316" y="297"/>
                    <a:pt x="316" y="179"/>
                  </a:cubicBezTo>
                  <a:cubicBezTo>
                    <a:pt x="316" y="172"/>
                    <a:pt x="316" y="164"/>
                    <a:pt x="317" y="156"/>
                  </a:cubicBezTo>
                  <a:cubicBezTo>
                    <a:pt x="318" y="150"/>
                    <a:pt x="323" y="147"/>
                    <a:pt x="329" y="147"/>
                  </a:cubicBezTo>
                  <a:cubicBezTo>
                    <a:pt x="335" y="147"/>
                    <a:pt x="341" y="150"/>
                    <a:pt x="341" y="156"/>
                  </a:cubicBezTo>
                  <a:cubicBezTo>
                    <a:pt x="342" y="164"/>
                    <a:pt x="342" y="172"/>
                    <a:pt x="342" y="179"/>
                  </a:cubicBezTo>
                  <a:cubicBezTo>
                    <a:pt x="342" y="247"/>
                    <a:pt x="343" y="314"/>
                    <a:pt x="342" y="382"/>
                  </a:cubicBezTo>
                  <a:cubicBezTo>
                    <a:pt x="342" y="402"/>
                    <a:pt x="352" y="406"/>
                    <a:pt x="368" y="405"/>
                  </a:cubicBezTo>
                  <a:cubicBezTo>
                    <a:pt x="382" y="404"/>
                    <a:pt x="398" y="409"/>
                    <a:pt x="398" y="385"/>
                  </a:cubicBezTo>
                  <a:cubicBezTo>
                    <a:pt x="397" y="301"/>
                    <a:pt x="399" y="216"/>
                    <a:pt x="396" y="131"/>
                  </a:cubicBezTo>
                  <a:cubicBezTo>
                    <a:pt x="394" y="73"/>
                    <a:pt x="345" y="29"/>
                    <a:pt x="287" y="28"/>
                  </a:cubicBezTo>
                  <a:cubicBezTo>
                    <a:pt x="242" y="28"/>
                    <a:pt x="196" y="28"/>
                    <a:pt x="150" y="28"/>
                  </a:cubicBezTo>
                  <a:cubicBezTo>
                    <a:pt x="78" y="28"/>
                    <a:pt x="30" y="74"/>
                    <a:pt x="29" y="146"/>
                  </a:cubicBezTo>
                  <a:cubicBezTo>
                    <a:pt x="27" y="224"/>
                    <a:pt x="29" y="302"/>
                    <a:pt x="28" y="380"/>
                  </a:cubicBezTo>
                  <a:cubicBezTo>
                    <a:pt x="28" y="401"/>
                    <a:pt x="36" y="405"/>
                    <a:pt x="55" y="405"/>
                  </a:cubicBezTo>
                  <a:cubicBezTo>
                    <a:pt x="74" y="405"/>
                    <a:pt x="84" y="402"/>
                    <a:pt x="83" y="379"/>
                  </a:cubicBezTo>
                  <a:cubicBezTo>
                    <a:pt x="82" y="314"/>
                    <a:pt x="82" y="249"/>
                    <a:pt x="83" y="185"/>
                  </a:cubicBezTo>
                  <a:cubicBezTo>
                    <a:pt x="84" y="172"/>
                    <a:pt x="74" y="148"/>
                    <a:pt x="97" y="149"/>
                  </a:cubicBezTo>
                  <a:cubicBezTo>
                    <a:pt x="118" y="149"/>
                    <a:pt x="109" y="171"/>
                    <a:pt x="109" y="183"/>
                  </a:cubicBezTo>
                  <a:cubicBezTo>
                    <a:pt x="110" y="410"/>
                    <a:pt x="110" y="636"/>
                    <a:pt x="110" y="862"/>
                  </a:cubicBezTo>
                  <a:cubicBezTo>
                    <a:pt x="110" y="929"/>
                    <a:pt x="106" y="915"/>
                    <a:pt x="167" y="918"/>
                  </a:cubicBezTo>
                  <a:cubicBezTo>
                    <a:pt x="193" y="920"/>
                    <a:pt x="201" y="911"/>
                    <a:pt x="201" y="885"/>
                  </a:cubicBezTo>
                  <a:cubicBezTo>
                    <a:pt x="200" y="768"/>
                    <a:pt x="200" y="651"/>
                    <a:pt x="200" y="534"/>
                  </a:cubicBezTo>
                  <a:cubicBezTo>
                    <a:pt x="200" y="525"/>
                    <a:pt x="201" y="517"/>
                    <a:pt x="201" y="508"/>
                  </a:cubicBezTo>
                  <a:cubicBezTo>
                    <a:pt x="202" y="502"/>
                    <a:pt x="205" y="498"/>
                    <a:pt x="211" y="497"/>
                  </a:cubicBezTo>
                  <a:cubicBezTo>
                    <a:pt x="220" y="496"/>
                    <a:pt x="225" y="500"/>
                    <a:pt x="226" y="507"/>
                  </a:cubicBezTo>
                  <a:cubicBezTo>
                    <a:pt x="228" y="514"/>
                    <a:pt x="227" y="522"/>
                    <a:pt x="227" y="530"/>
                  </a:cubicBezTo>
                  <a:cubicBezTo>
                    <a:pt x="227" y="640"/>
                    <a:pt x="227" y="750"/>
                    <a:pt x="227" y="861"/>
                  </a:cubicBezTo>
                  <a:cubicBezTo>
                    <a:pt x="227" y="918"/>
                    <a:pt x="227" y="917"/>
                    <a:pt x="284" y="919"/>
                  </a:cubicBezTo>
                  <a:cubicBezTo>
                    <a:pt x="309" y="919"/>
                    <a:pt x="317" y="912"/>
                    <a:pt x="317" y="887"/>
                  </a:cubicBezTo>
                  <a:cubicBezTo>
                    <a:pt x="315" y="769"/>
                    <a:pt x="316" y="651"/>
                    <a:pt x="316" y="53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81" name="Group 880">
            <a:extLst>
              <a:ext uri="{FF2B5EF4-FFF2-40B4-BE49-F238E27FC236}">
                <a16:creationId xmlns:a16="http://schemas.microsoft.com/office/drawing/2014/main" id="{D204CBC7-7A72-A684-C197-F704D174FB81}"/>
              </a:ext>
            </a:extLst>
          </p:cNvPr>
          <p:cNvGrpSpPr/>
          <p:nvPr/>
        </p:nvGrpSpPr>
        <p:grpSpPr>
          <a:xfrm>
            <a:off x="8219818" y="2400842"/>
            <a:ext cx="507629" cy="252971"/>
            <a:chOff x="9779266" y="3708446"/>
            <a:chExt cx="507629" cy="252971"/>
          </a:xfrm>
        </p:grpSpPr>
        <p:grpSp>
          <p:nvGrpSpPr>
            <p:cNvPr id="882" name="Group 881">
              <a:extLst>
                <a:ext uri="{FF2B5EF4-FFF2-40B4-BE49-F238E27FC236}">
                  <a16:creationId xmlns:a16="http://schemas.microsoft.com/office/drawing/2014/main" id="{E12F3F8B-9918-E8A7-B3B9-D08A82EEB1A2}"/>
                </a:ext>
              </a:extLst>
            </p:cNvPr>
            <p:cNvGrpSpPr/>
            <p:nvPr/>
          </p:nvGrpSpPr>
          <p:grpSpPr>
            <a:xfrm>
              <a:off x="9779266" y="3708446"/>
              <a:ext cx="89840" cy="252971"/>
              <a:chOff x="6188451" y="2541454"/>
              <a:chExt cx="89840" cy="252971"/>
            </a:xfrm>
          </p:grpSpPr>
          <p:sp>
            <p:nvSpPr>
              <p:cNvPr id="899" name="Freeform 5">
                <a:extLst>
                  <a:ext uri="{FF2B5EF4-FFF2-40B4-BE49-F238E27FC236}">
                    <a16:creationId xmlns:a16="http://schemas.microsoft.com/office/drawing/2014/main" id="{9F1EEB3B-E707-4016-6DE5-8FE9082EC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0" name="Oval 899">
                <a:extLst>
                  <a:ext uri="{FF2B5EF4-FFF2-40B4-BE49-F238E27FC236}">
                    <a16:creationId xmlns:a16="http://schemas.microsoft.com/office/drawing/2014/main" id="{48ED308D-2A99-2744-FCAB-B009EBA4A6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bg1"/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1" name="Freeform 13">
                <a:extLst>
                  <a:ext uri="{FF2B5EF4-FFF2-40B4-BE49-F238E27FC236}">
                    <a16:creationId xmlns:a16="http://schemas.microsoft.com/office/drawing/2014/main" id="{F748CD34-004B-5291-E3AD-F986193C9F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83" name="Group 882">
              <a:extLst>
                <a:ext uri="{FF2B5EF4-FFF2-40B4-BE49-F238E27FC236}">
                  <a16:creationId xmlns:a16="http://schemas.microsoft.com/office/drawing/2014/main" id="{2F34C4DE-F9F5-0CBA-7681-08501E15D856}"/>
                </a:ext>
              </a:extLst>
            </p:cNvPr>
            <p:cNvGrpSpPr/>
            <p:nvPr/>
          </p:nvGrpSpPr>
          <p:grpSpPr>
            <a:xfrm>
              <a:off x="9868166" y="3708446"/>
              <a:ext cx="89840" cy="252971"/>
              <a:chOff x="6188451" y="2541454"/>
              <a:chExt cx="89840" cy="252971"/>
            </a:xfrm>
          </p:grpSpPr>
          <p:sp>
            <p:nvSpPr>
              <p:cNvPr id="896" name="Freeform 5">
                <a:extLst>
                  <a:ext uri="{FF2B5EF4-FFF2-40B4-BE49-F238E27FC236}">
                    <a16:creationId xmlns:a16="http://schemas.microsoft.com/office/drawing/2014/main" id="{DEC33734-F661-38AB-1AED-4EB2ED369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7" name="Oval 896">
                <a:extLst>
                  <a:ext uri="{FF2B5EF4-FFF2-40B4-BE49-F238E27FC236}">
                    <a16:creationId xmlns:a16="http://schemas.microsoft.com/office/drawing/2014/main" id="{7689043E-5071-83A5-8FD0-4FED978F30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bg1"/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8" name="Freeform 13">
                <a:extLst>
                  <a:ext uri="{FF2B5EF4-FFF2-40B4-BE49-F238E27FC236}">
                    <a16:creationId xmlns:a16="http://schemas.microsoft.com/office/drawing/2014/main" id="{2F64708F-483E-EA7D-9401-1B860013EA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84" name="Group 883">
              <a:extLst>
                <a:ext uri="{FF2B5EF4-FFF2-40B4-BE49-F238E27FC236}">
                  <a16:creationId xmlns:a16="http://schemas.microsoft.com/office/drawing/2014/main" id="{BCFE2177-DE4B-6D4F-139F-25EB5209D415}"/>
                </a:ext>
              </a:extLst>
            </p:cNvPr>
            <p:cNvGrpSpPr/>
            <p:nvPr/>
          </p:nvGrpSpPr>
          <p:grpSpPr>
            <a:xfrm>
              <a:off x="10020842" y="3708446"/>
              <a:ext cx="89840" cy="252971"/>
              <a:chOff x="6188451" y="2541454"/>
              <a:chExt cx="89840" cy="252971"/>
            </a:xfrm>
          </p:grpSpPr>
          <p:sp>
            <p:nvSpPr>
              <p:cNvPr id="893" name="Freeform 5">
                <a:extLst>
                  <a:ext uri="{FF2B5EF4-FFF2-40B4-BE49-F238E27FC236}">
                    <a16:creationId xmlns:a16="http://schemas.microsoft.com/office/drawing/2014/main" id="{0E19D56B-BF13-8210-0348-16BF202F3A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4" name="Oval 893">
                <a:extLst>
                  <a:ext uri="{FF2B5EF4-FFF2-40B4-BE49-F238E27FC236}">
                    <a16:creationId xmlns:a16="http://schemas.microsoft.com/office/drawing/2014/main" id="{50760FF2-FA06-B843-175F-2C3817C4F4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accent3"/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5" name="Freeform 13">
                <a:extLst>
                  <a:ext uri="{FF2B5EF4-FFF2-40B4-BE49-F238E27FC236}">
                    <a16:creationId xmlns:a16="http://schemas.microsoft.com/office/drawing/2014/main" id="{02243010-AFD5-2BEB-16A5-18F440BFEE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85" name="Group 884">
              <a:extLst>
                <a:ext uri="{FF2B5EF4-FFF2-40B4-BE49-F238E27FC236}">
                  <a16:creationId xmlns:a16="http://schemas.microsoft.com/office/drawing/2014/main" id="{9457679D-E5DC-7E65-ED2B-4382E56FCF6A}"/>
                </a:ext>
              </a:extLst>
            </p:cNvPr>
            <p:cNvGrpSpPr/>
            <p:nvPr/>
          </p:nvGrpSpPr>
          <p:grpSpPr>
            <a:xfrm>
              <a:off x="10107361" y="3708446"/>
              <a:ext cx="89840" cy="252971"/>
              <a:chOff x="6188451" y="2541454"/>
              <a:chExt cx="89840" cy="252971"/>
            </a:xfrm>
          </p:grpSpPr>
          <p:sp>
            <p:nvSpPr>
              <p:cNvPr id="890" name="Freeform 5">
                <a:extLst>
                  <a:ext uri="{FF2B5EF4-FFF2-40B4-BE49-F238E27FC236}">
                    <a16:creationId xmlns:a16="http://schemas.microsoft.com/office/drawing/2014/main" id="{CA516263-D90D-4BF9-0EF0-9510CF6C6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" name="Oval 890">
                <a:extLst>
                  <a:ext uri="{FF2B5EF4-FFF2-40B4-BE49-F238E27FC236}">
                    <a16:creationId xmlns:a16="http://schemas.microsoft.com/office/drawing/2014/main" id="{11BDF33E-5FF6-A801-6497-7A7E3109E5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accent3"/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2" name="Freeform 13">
                <a:extLst>
                  <a:ext uri="{FF2B5EF4-FFF2-40B4-BE49-F238E27FC236}">
                    <a16:creationId xmlns:a16="http://schemas.microsoft.com/office/drawing/2014/main" id="{7B27EC2A-01B5-2D35-8338-C77E6BB65B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86" name="Group 885">
              <a:extLst>
                <a:ext uri="{FF2B5EF4-FFF2-40B4-BE49-F238E27FC236}">
                  <a16:creationId xmlns:a16="http://schemas.microsoft.com/office/drawing/2014/main" id="{ED15B3C8-4C3B-525E-E650-81C63FC5A8EA}"/>
                </a:ext>
              </a:extLst>
            </p:cNvPr>
            <p:cNvGrpSpPr/>
            <p:nvPr/>
          </p:nvGrpSpPr>
          <p:grpSpPr>
            <a:xfrm>
              <a:off x="10197055" y="3708446"/>
              <a:ext cx="89840" cy="252971"/>
              <a:chOff x="6188451" y="2541454"/>
              <a:chExt cx="89840" cy="252971"/>
            </a:xfrm>
          </p:grpSpPr>
          <p:sp>
            <p:nvSpPr>
              <p:cNvPr id="887" name="Freeform 5">
                <a:extLst>
                  <a:ext uri="{FF2B5EF4-FFF2-40B4-BE49-F238E27FC236}">
                    <a16:creationId xmlns:a16="http://schemas.microsoft.com/office/drawing/2014/main" id="{DE70AB51-E503-EB7B-43D6-CBA273724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" name="Oval 887">
                <a:extLst>
                  <a:ext uri="{FF2B5EF4-FFF2-40B4-BE49-F238E27FC236}">
                    <a16:creationId xmlns:a16="http://schemas.microsoft.com/office/drawing/2014/main" id="{77F74D71-842D-4833-B03D-A28ABBD060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accent3"/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9" name="Freeform 13">
                <a:extLst>
                  <a:ext uri="{FF2B5EF4-FFF2-40B4-BE49-F238E27FC236}">
                    <a16:creationId xmlns:a16="http://schemas.microsoft.com/office/drawing/2014/main" id="{D2B5C923-A960-92AC-AFDB-6DC4EA0B52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03" name="Group 902">
            <a:extLst>
              <a:ext uri="{FF2B5EF4-FFF2-40B4-BE49-F238E27FC236}">
                <a16:creationId xmlns:a16="http://schemas.microsoft.com/office/drawing/2014/main" id="{A58BA110-9A7A-9736-FF02-9FF6872F01E8}"/>
              </a:ext>
            </a:extLst>
          </p:cNvPr>
          <p:cNvGrpSpPr/>
          <p:nvPr/>
        </p:nvGrpSpPr>
        <p:grpSpPr>
          <a:xfrm rot="10800000" flipH="1">
            <a:off x="8301167" y="2699301"/>
            <a:ext cx="75619" cy="73263"/>
            <a:chOff x="10228163" y="4865260"/>
            <a:chExt cx="151939" cy="147205"/>
          </a:xfrm>
        </p:grpSpPr>
        <p:sp>
          <p:nvSpPr>
            <p:cNvPr id="904" name="Rectangle 786">
              <a:extLst>
                <a:ext uri="{FF2B5EF4-FFF2-40B4-BE49-F238E27FC236}">
                  <a16:creationId xmlns:a16="http://schemas.microsoft.com/office/drawing/2014/main" id="{2D6E4DD0-4432-47AF-95B6-9754DB88F754}"/>
                </a:ext>
              </a:extLst>
            </p:cNvPr>
            <p:cNvSpPr/>
            <p:nvPr/>
          </p:nvSpPr>
          <p:spPr>
            <a:xfrm flipH="1">
              <a:off x="10233048" y="4865411"/>
              <a:ext cx="147054" cy="147054"/>
            </a:xfrm>
            <a:custGeom>
              <a:avLst/>
              <a:gdLst>
                <a:gd name="csX0" fmla="*/ 0 w 244642"/>
                <a:gd name="csY0" fmla="*/ 0 h 244642"/>
                <a:gd name="csX1" fmla="*/ 244642 w 244642"/>
                <a:gd name="csY1" fmla="*/ 0 h 244642"/>
                <a:gd name="csX2" fmla="*/ 244642 w 244642"/>
                <a:gd name="csY2" fmla="*/ 244642 h 244642"/>
                <a:gd name="csX3" fmla="*/ 0 w 244642"/>
                <a:gd name="csY3" fmla="*/ 244642 h 244642"/>
                <a:gd name="csX4" fmla="*/ 0 w 244642"/>
                <a:gd name="csY4" fmla="*/ 0 h 244642"/>
                <a:gd name="csX0" fmla="*/ 244642 w 336082"/>
                <a:gd name="csY0" fmla="*/ 0 h 244642"/>
                <a:gd name="csX1" fmla="*/ 244642 w 336082"/>
                <a:gd name="csY1" fmla="*/ 244642 h 244642"/>
                <a:gd name="csX2" fmla="*/ 0 w 336082"/>
                <a:gd name="csY2" fmla="*/ 244642 h 244642"/>
                <a:gd name="csX3" fmla="*/ 0 w 336082"/>
                <a:gd name="csY3" fmla="*/ 0 h 244642"/>
                <a:gd name="csX4" fmla="*/ 336082 w 336082"/>
                <a:gd name="csY4" fmla="*/ 91440 h 244642"/>
                <a:gd name="csX0" fmla="*/ 244642 w 244642"/>
                <a:gd name="csY0" fmla="*/ 0 h 244642"/>
                <a:gd name="csX1" fmla="*/ 244642 w 244642"/>
                <a:gd name="csY1" fmla="*/ 244642 h 244642"/>
                <a:gd name="csX2" fmla="*/ 0 w 244642"/>
                <a:gd name="csY2" fmla="*/ 244642 h 244642"/>
                <a:gd name="csX3" fmla="*/ 0 w 244642"/>
                <a:gd name="csY3" fmla="*/ 0 h 244642"/>
                <a:gd name="csX0" fmla="*/ 244642 w 244642"/>
                <a:gd name="csY0" fmla="*/ 244642 h 244642"/>
                <a:gd name="csX1" fmla="*/ 0 w 244642"/>
                <a:gd name="csY1" fmla="*/ 244642 h 244642"/>
                <a:gd name="csX2" fmla="*/ 0 w 244642"/>
                <a:gd name="csY2" fmla="*/ 0 h 2446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642" h="244642">
                  <a:moveTo>
                    <a:pt x="244642" y="244642"/>
                  </a:moveTo>
                  <a:lnTo>
                    <a:pt x="0" y="244642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5" name="Straight Connector 904">
              <a:extLst>
                <a:ext uri="{FF2B5EF4-FFF2-40B4-BE49-F238E27FC236}">
                  <a16:creationId xmlns:a16="http://schemas.microsoft.com/office/drawing/2014/main" id="{258D660F-474E-7278-EFD9-135E97D7BD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28163" y="4865260"/>
              <a:ext cx="148554" cy="146049"/>
            </a:xfrm>
            <a:prstGeom prst="line">
              <a:avLst/>
            </a:prstGeom>
            <a:gradFill flip="none" rotWithShape="1">
              <a:gsLst>
                <a:gs pos="13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911" name="Group 910">
            <a:extLst>
              <a:ext uri="{FF2B5EF4-FFF2-40B4-BE49-F238E27FC236}">
                <a16:creationId xmlns:a16="http://schemas.microsoft.com/office/drawing/2014/main" id="{9C87E140-E3A1-48BA-E677-73EE628A161E}"/>
              </a:ext>
            </a:extLst>
          </p:cNvPr>
          <p:cNvGrpSpPr/>
          <p:nvPr/>
        </p:nvGrpSpPr>
        <p:grpSpPr>
          <a:xfrm rot="10800000" flipH="1" flipV="1">
            <a:off x="8301167" y="3153821"/>
            <a:ext cx="75619" cy="73263"/>
            <a:chOff x="10228163" y="4865260"/>
            <a:chExt cx="151939" cy="147205"/>
          </a:xfrm>
        </p:grpSpPr>
        <p:sp>
          <p:nvSpPr>
            <p:cNvPr id="912" name="Rectangle 786">
              <a:extLst>
                <a:ext uri="{FF2B5EF4-FFF2-40B4-BE49-F238E27FC236}">
                  <a16:creationId xmlns:a16="http://schemas.microsoft.com/office/drawing/2014/main" id="{E7A42910-8102-4D64-3938-E910BC4AF54A}"/>
                </a:ext>
              </a:extLst>
            </p:cNvPr>
            <p:cNvSpPr/>
            <p:nvPr/>
          </p:nvSpPr>
          <p:spPr>
            <a:xfrm flipH="1">
              <a:off x="10233048" y="4865411"/>
              <a:ext cx="147054" cy="147054"/>
            </a:xfrm>
            <a:custGeom>
              <a:avLst/>
              <a:gdLst>
                <a:gd name="csX0" fmla="*/ 0 w 244642"/>
                <a:gd name="csY0" fmla="*/ 0 h 244642"/>
                <a:gd name="csX1" fmla="*/ 244642 w 244642"/>
                <a:gd name="csY1" fmla="*/ 0 h 244642"/>
                <a:gd name="csX2" fmla="*/ 244642 w 244642"/>
                <a:gd name="csY2" fmla="*/ 244642 h 244642"/>
                <a:gd name="csX3" fmla="*/ 0 w 244642"/>
                <a:gd name="csY3" fmla="*/ 244642 h 244642"/>
                <a:gd name="csX4" fmla="*/ 0 w 244642"/>
                <a:gd name="csY4" fmla="*/ 0 h 244642"/>
                <a:gd name="csX0" fmla="*/ 244642 w 336082"/>
                <a:gd name="csY0" fmla="*/ 0 h 244642"/>
                <a:gd name="csX1" fmla="*/ 244642 w 336082"/>
                <a:gd name="csY1" fmla="*/ 244642 h 244642"/>
                <a:gd name="csX2" fmla="*/ 0 w 336082"/>
                <a:gd name="csY2" fmla="*/ 244642 h 244642"/>
                <a:gd name="csX3" fmla="*/ 0 w 336082"/>
                <a:gd name="csY3" fmla="*/ 0 h 244642"/>
                <a:gd name="csX4" fmla="*/ 336082 w 336082"/>
                <a:gd name="csY4" fmla="*/ 91440 h 244642"/>
                <a:gd name="csX0" fmla="*/ 244642 w 244642"/>
                <a:gd name="csY0" fmla="*/ 0 h 244642"/>
                <a:gd name="csX1" fmla="*/ 244642 w 244642"/>
                <a:gd name="csY1" fmla="*/ 244642 h 244642"/>
                <a:gd name="csX2" fmla="*/ 0 w 244642"/>
                <a:gd name="csY2" fmla="*/ 244642 h 244642"/>
                <a:gd name="csX3" fmla="*/ 0 w 244642"/>
                <a:gd name="csY3" fmla="*/ 0 h 244642"/>
                <a:gd name="csX0" fmla="*/ 244642 w 244642"/>
                <a:gd name="csY0" fmla="*/ 244642 h 244642"/>
                <a:gd name="csX1" fmla="*/ 0 w 244642"/>
                <a:gd name="csY1" fmla="*/ 244642 h 244642"/>
                <a:gd name="csX2" fmla="*/ 0 w 244642"/>
                <a:gd name="csY2" fmla="*/ 0 h 2446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4642" h="244642">
                  <a:moveTo>
                    <a:pt x="244642" y="244642"/>
                  </a:moveTo>
                  <a:lnTo>
                    <a:pt x="0" y="244642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3" name="Straight Connector 912">
              <a:extLst>
                <a:ext uri="{FF2B5EF4-FFF2-40B4-BE49-F238E27FC236}">
                  <a16:creationId xmlns:a16="http://schemas.microsoft.com/office/drawing/2014/main" id="{7E692926-8D49-0A14-3D8F-38ADFC98CA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28163" y="4865260"/>
              <a:ext cx="148554" cy="146049"/>
            </a:xfrm>
            <a:prstGeom prst="line">
              <a:avLst/>
            </a:prstGeom>
            <a:gradFill flip="none" rotWithShape="1">
              <a:gsLst>
                <a:gs pos="13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914" name="Group 913">
            <a:extLst>
              <a:ext uri="{FF2B5EF4-FFF2-40B4-BE49-F238E27FC236}">
                <a16:creationId xmlns:a16="http://schemas.microsoft.com/office/drawing/2014/main" id="{C9F21CB1-543D-4F8A-B034-43B3D5434DA3}"/>
              </a:ext>
            </a:extLst>
          </p:cNvPr>
          <p:cNvGrpSpPr/>
          <p:nvPr/>
        </p:nvGrpSpPr>
        <p:grpSpPr>
          <a:xfrm>
            <a:off x="8298140" y="3350310"/>
            <a:ext cx="350984" cy="252971"/>
            <a:chOff x="11399056" y="3708446"/>
            <a:chExt cx="350984" cy="252971"/>
          </a:xfrm>
        </p:grpSpPr>
        <p:grpSp>
          <p:nvGrpSpPr>
            <p:cNvPr id="915" name="Group 914">
              <a:extLst>
                <a:ext uri="{FF2B5EF4-FFF2-40B4-BE49-F238E27FC236}">
                  <a16:creationId xmlns:a16="http://schemas.microsoft.com/office/drawing/2014/main" id="{370091B0-A0FD-7D81-2D11-67B74036EF12}"/>
                </a:ext>
              </a:extLst>
            </p:cNvPr>
            <p:cNvGrpSpPr/>
            <p:nvPr/>
          </p:nvGrpSpPr>
          <p:grpSpPr>
            <a:xfrm>
              <a:off x="11399056" y="3708446"/>
              <a:ext cx="89840" cy="252971"/>
              <a:chOff x="6188451" y="2541454"/>
              <a:chExt cx="89840" cy="252971"/>
            </a:xfrm>
          </p:grpSpPr>
          <p:sp>
            <p:nvSpPr>
              <p:cNvPr id="932" name="Freeform 5">
                <a:extLst>
                  <a:ext uri="{FF2B5EF4-FFF2-40B4-BE49-F238E27FC236}">
                    <a16:creationId xmlns:a16="http://schemas.microsoft.com/office/drawing/2014/main" id="{A2111AA5-5CD4-5A87-263A-7C91EB785B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" name="Oval 932">
                <a:extLst>
                  <a:ext uri="{FF2B5EF4-FFF2-40B4-BE49-F238E27FC236}">
                    <a16:creationId xmlns:a16="http://schemas.microsoft.com/office/drawing/2014/main" id="{B43EC3B3-534C-8602-A020-79D1B6EEC3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4" name="Freeform 13">
                <a:extLst>
                  <a:ext uri="{FF2B5EF4-FFF2-40B4-BE49-F238E27FC236}">
                    <a16:creationId xmlns:a16="http://schemas.microsoft.com/office/drawing/2014/main" id="{0E399F33-D549-6874-EE5E-DBF1A70FCD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16" name="Group 915">
              <a:extLst>
                <a:ext uri="{FF2B5EF4-FFF2-40B4-BE49-F238E27FC236}">
                  <a16:creationId xmlns:a16="http://schemas.microsoft.com/office/drawing/2014/main" id="{BD375713-9C92-15B8-8DD1-1C51A809000F}"/>
                </a:ext>
              </a:extLst>
            </p:cNvPr>
            <p:cNvGrpSpPr/>
            <p:nvPr/>
          </p:nvGrpSpPr>
          <p:grpSpPr>
            <a:xfrm>
              <a:off x="11484781" y="3708446"/>
              <a:ext cx="89840" cy="252971"/>
              <a:chOff x="6188451" y="2541454"/>
              <a:chExt cx="89840" cy="252971"/>
            </a:xfrm>
          </p:grpSpPr>
          <p:sp>
            <p:nvSpPr>
              <p:cNvPr id="929" name="Freeform 5">
                <a:extLst>
                  <a:ext uri="{FF2B5EF4-FFF2-40B4-BE49-F238E27FC236}">
                    <a16:creationId xmlns:a16="http://schemas.microsoft.com/office/drawing/2014/main" id="{138C5B4F-AF1A-98A6-D7B4-E781EF222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" name="Oval 929">
                <a:extLst>
                  <a:ext uri="{FF2B5EF4-FFF2-40B4-BE49-F238E27FC236}">
                    <a16:creationId xmlns:a16="http://schemas.microsoft.com/office/drawing/2014/main" id="{15B375AE-A77C-7C22-AE19-0C29CDC8A0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1" name="Freeform 13">
                <a:extLst>
                  <a:ext uri="{FF2B5EF4-FFF2-40B4-BE49-F238E27FC236}">
                    <a16:creationId xmlns:a16="http://schemas.microsoft.com/office/drawing/2014/main" id="{06B671A1-473E-9857-98A7-4B18E57926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17" name="Group 916">
              <a:extLst>
                <a:ext uri="{FF2B5EF4-FFF2-40B4-BE49-F238E27FC236}">
                  <a16:creationId xmlns:a16="http://schemas.microsoft.com/office/drawing/2014/main" id="{1A30807B-E449-E342-8C97-65EA8B26A123}"/>
                </a:ext>
              </a:extLst>
            </p:cNvPr>
            <p:cNvGrpSpPr/>
            <p:nvPr/>
          </p:nvGrpSpPr>
          <p:grpSpPr>
            <a:xfrm>
              <a:off x="11572887" y="3708446"/>
              <a:ext cx="89840" cy="252971"/>
              <a:chOff x="6188451" y="2541454"/>
              <a:chExt cx="89840" cy="252971"/>
            </a:xfrm>
          </p:grpSpPr>
          <p:sp>
            <p:nvSpPr>
              <p:cNvPr id="926" name="Freeform 5">
                <a:extLst>
                  <a:ext uri="{FF2B5EF4-FFF2-40B4-BE49-F238E27FC236}">
                    <a16:creationId xmlns:a16="http://schemas.microsoft.com/office/drawing/2014/main" id="{7CB71052-6808-2D1B-3ADD-1D2619047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" name="Oval 926">
                <a:extLst>
                  <a:ext uri="{FF2B5EF4-FFF2-40B4-BE49-F238E27FC236}">
                    <a16:creationId xmlns:a16="http://schemas.microsoft.com/office/drawing/2014/main" id="{D70D1066-8F56-99CA-348A-7562857009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8" name="Freeform 13">
                <a:extLst>
                  <a:ext uri="{FF2B5EF4-FFF2-40B4-BE49-F238E27FC236}">
                    <a16:creationId xmlns:a16="http://schemas.microsoft.com/office/drawing/2014/main" id="{4147DDA8-DDDC-D425-E53F-229D2C7255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18" name="Group 917">
              <a:extLst>
                <a:ext uri="{FF2B5EF4-FFF2-40B4-BE49-F238E27FC236}">
                  <a16:creationId xmlns:a16="http://schemas.microsoft.com/office/drawing/2014/main" id="{E2DAD829-6F3F-47D1-E0DF-1D129992C4B3}"/>
                </a:ext>
              </a:extLst>
            </p:cNvPr>
            <p:cNvGrpSpPr/>
            <p:nvPr/>
          </p:nvGrpSpPr>
          <p:grpSpPr>
            <a:xfrm>
              <a:off x="11660200" y="3708446"/>
              <a:ext cx="89840" cy="252971"/>
              <a:chOff x="6188451" y="2541454"/>
              <a:chExt cx="89840" cy="252971"/>
            </a:xfrm>
          </p:grpSpPr>
          <p:sp>
            <p:nvSpPr>
              <p:cNvPr id="923" name="Freeform 5">
                <a:extLst>
                  <a:ext uri="{FF2B5EF4-FFF2-40B4-BE49-F238E27FC236}">
                    <a16:creationId xmlns:a16="http://schemas.microsoft.com/office/drawing/2014/main" id="{7BE7983B-CE94-2D2F-2AEA-C46F1C62E6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8 w 38"/>
                  <a:gd name="T1" fmla="*/ 11 h 86"/>
                  <a:gd name="T2" fmla="*/ 26 w 38"/>
                  <a:gd name="T3" fmla="*/ 0 h 86"/>
                  <a:gd name="T4" fmla="*/ 12 w 38"/>
                  <a:gd name="T5" fmla="*/ 0 h 86"/>
                  <a:gd name="T6" fmla="*/ 0 w 38"/>
                  <a:gd name="T7" fmla="*/ 12 h 86"/>
                  <a:gd name="T8" fmla="*/ 0 w 38"/>
                  <a:gd name="T9" fmla="*/ 37 h 86"/>
                  <a:gd name="T10" fmla="*/ 2 w 38"/>
                  <a:gd name="T11" fmla="*/ 39 h 86"/>
                  <a:gd name="T12" fmla="*/ 4 w 38"/>
                  <a:gd name="T13" fmla="*/ 39 h 86"/>
                  <a:gd name="T14" fmla="*/ 7 w 38"/>
                  <a:gd name="T15" fmla="*/ 42 h 86"/>
                  <a:gd name="T16" fmla="*/ 7 w 38"/>
                  <a:gd name="T17" fmla="*/ 83 h 86"/>
                  <a:gd name="T18" fmla="*/ 10 w 38"/>
                  <a:gd name="T19" fmla="*/ 86 h 86"/>
                  <a:gd name="T20" fmla="*/ 28 w 38"/>
                  <a:gd name="T21" fmla="*/ 86 h 86"/>
                  <a:gd name="T22" fmla="*/ 31 w 38"/>
                  <a:gd name="T23" fmla="*/ 83 h 86"/>
                  <a:gd name="T24" fmla="*/ 30 w 38"/>
                  <a:gd name="T25" fmla="*/ 63 h 86"/>
                  <a:gd name="T26" fmla="*/ 30 w 38"/>
                  <a:gd name="T27" fmla="*/ 44 h 86"/>
                  <a:gd name="T28" fmla="*/ 36 w 38"/>
                  <a:gd name="T29" fmla="*/ 39 h 86"/>
                  <a:gd name="T30" fmla="*/ 38 w 38"/>
                  <a:gd name="T31" fmla="*/ 37 h 86"/>
                  <a:gd name="T32" fmla="*/ 38 w 38"/>
                  <a:gd name="T33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86">
                    <a:moveTo>
                      <a:pt x="38" y="11"/>
                    </a:moveTo>
                    <a:cubicBezTo>
                      <a:pt x="37" y="4"/>
                      <a:pt x="32" y="0"/>
                      <a:pt x="26" y="0"/>
                    </a:cubicBezTo>
                    <a:cubicBezTo>
                      <a:pt x="21" y="0"/>
                      <a:pt x="17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0"/>
                      <a:pt x="0" y="28"/>
                      <a:pt x="0" y="37"/>
                    </a:cubicBezTo>
                    <a:cubicBezTo>
                      <a:pt x="0" y="38"/>
                      <a:pt x="0" y="39"/>
                      <a:pt x="2" y="39"/>
                    </a:cubicBezTo>
                    <a:cubicBezTo>
                      <a:pt x="2" y="39"/>
                      <a:pt x="3" y="39"/>
                      <a:pt x="4" y="39"/>
                    </a:cubicBezTo>
                    <a:cubicBezTo>
                      <a:pt x="6" y="39"/>
                      <a:pt x="7" y="40"/>
                      <a:pt x="7" y="42"/>
                    </a:cubicBezTo>
                    <a:cubicBezTo>
                      <a:pt x="7" y="56"/>
                      <a:pt x="7" y="69"/>
                      <a:pt x="7" y="83"/>
                    </a:cubicBezTo>
                    <a:cubicBezTo>
                      <a:pt x="7" y="85"/>
                      <a:pt x="7" y="86"/>
                      <a:pt x="10" y="86"/>
                    </a:cubicBezTo>
                    <a:cubicBezTo>
                      <a:pt x="16" y="85"/>
                      <a:pt x="22" y="85"/>
                      <a:pt x="28" y="86"/>
                    </a:cubicBezTo>
                    <a:cubicBezTo>
                      <a:pt x="30" y="86"/>
                      <a:pt x="31" y="85"/>
                      <a:pt x="31" y="83"/>
                    </a:cubicBezTo>
                    <a:cubicBezTo>
                      <a:pt x="30" y="76"/>
                      <a:pt x="30" y="69"/>
                      <a:pt x="30" y="63"/>
                    </a:cubicBezTo>
                    <a:cubicBezTo>
                      <a:pt x="30" y="56"/>
                      <a:pt x="30" y="50"/>
                      <a:pt x="30" y="44"/>
                    </a:cubicBezTo>
                    <a:cubicBezTo>
                      <a:pt x="30" y="39"/>
                      <a:pt x="30" y="39"/>
                      <a:pt x="36" y="39"/>
                    </a:cubicBezTo>
                    <a:cubicBezTo>
                      <a:pt x="37" y="39"/>
                      <a:pt x="38" y="39"/>
                      <a:pt x="38" y="37"/>
                    </a:cubicBezTo>
                    <a:cubicBezTo>
                      <a:pt x="38" y="28"/>
                      <a:pt x="38" y="19"/>
                      <a:pt x="38" y="11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6350">
                <a:noFill/>
                <a:prstDash val="soli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" name="Oval 923">
                <a:extLst>
                  <a:ext uri="{FF2B5EF4-FFF2-40B4-BE49-F238E27FC236}">
                    <a16:creationId xmlns:a16="http://schemas.microsoft.com/office/drawing/2014/main" id="{852D3DED-88E3-1C21-BF27-9E450317F3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9433" y="2541454"/>
                <a:ext cx="47875" cy="48466"/>
              </a:xfrm>
              <a:prstGeom prst="ellipse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 w="6350" cap="rnd">
                <a:solidFill>
                  <a:schemeClr val="tx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5" name="Freeform 13">
                <a:extLst>
                  <a:ext uri="{FF2B5EF4-FFF2-40B4-BE49-F238E27FC236}">
                    <a16:creationId xmlns:a16="http://schemas.microsoft.com/office/drawing/2014/main" id="{AFD73861-9BE4-8596-51E8-FAA9F9EE8D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8451" y="2597013"/>
                <a:ext cx="89840" cy="197412"/>
              </a:xfrm>
              <a:custGeom>
                <a:avLst/>
                <a:gdLst>
                  <a:gd name="T0" fmla="*/ 342 w 431"/>
                  <a:gd name="T1" fmla="*/ 693 h 946"/>
                  <a:gd name="T2" fmla="*/ 343 w 431"/>
                  <a:gd name="T3" fmla="*/ 921 h 946"/>
                  <a:gd name="T4" fmla="*/ 319 w 431"/>
                  <a:gd name="T5" fmla="*/ 946 h 946"/>
                  <a:gd name="T6" fmla="*/ 111 w 431"/>
                  <a:gd name="T7" fmla="*/ 946 h 946"/>
                  <a:gd name="T8" fmla="*/ 83 w 431"/>
                  <a:gd name="T9" fmla="*/ 915 h 946"/>
                  <a:gd name="T10" fmla="*/ 84 w 431"/>
                  <a:gd name="T11" fmla="*/ 467 h 946"/>
                  <a:gd name="T12" fmla="*/ 49 w 431"/>
                  <a:gd name="T13" fmla="*/ 433 h 946"/>
                  <a:gd name="T14" fmla="*/ 23 w 431"/>
                  <a:gd name="T15" fmla="*/ 433 h 946"/>
                  <a:gd name="T16" fmla="*/ 2 w 431"/>
                  <a:gd name="T17" fmla="*/ 410 h 946"/>
                  <a:gd name="T18" fmla="*/ 3 w 431"/>
                  <a:gd name="T19" fmla="*/ 133 h 946"/>
                  <a:gd name="T20" fmla="*/ 137 w 431"/>
                  <a:gd name="T21" fmla="*/ 1 h 946"/>
                  <a:gd name="T22" fmla="*/ 291 w 431"/>
                  <a:gd name="T23" fmla="*/ 1 h 946"/>
                  <a:gd name="T24" fmla="*/ 422 w 431"/>
                  <a:gd name="T25" fmla="*/ 121 h 946"/>
                  <a:gd name="T26" fmla="*/ 425 w 431"/>
                  <a:gd name="T27" fmla="*/ 414 h 946"/>
                  <a:gd name="T28" fmla="*/ 400 w 431"/>
                  <a:gd name="T29" fmla="*/ 433 h 946"/>
                  <a:gd name="T30" fmla="*/ 342 w 431"/>
                  <a:gd name="T31" fmla="*/ 493 h 946"/>
                  <a:gd name="T32" fmla="*/ 342 w 431"/>
                  <a:gd name="T33" fmla="*/ 693 h 946"/>
                  <a:gd name="T34" fmla="*/ 316 w 431"/>
                  <a:gd name="T35" fmla="*/ 533 h 946"/>
                  <a:gd name="T36" fmla="*/ 316 w 431"/>
                  <a:gd name="T37" fmla="*/ 179 h 946"/>
                  <a:gd name="T38" fmla="*/ 317 w 431"/>
                  <a:gd name="T39" fmla="*/ 156 h 946"/>
                  <a:gd name="T40" fmla="*/ 329 w 431"/>
                  <a:gd name="T41" fmla="*/ 147 h 946"/>
                  <a:gd name="T42" fmla="*/ 341 w 431"/>
                  <a:gd name="T43" fmla="*/ 156 h 946"/>
                  <a:gd name="T44" fmla="*/ 342 w 431"/>
                  <a:gd name="T45" fmla="*/ 179 h 946"/>
                  <a:gd name="T46" fmla="*/ 342 w 431"/>
                  <a:gd name="T47" fmla="*/ 382 h 946"/>
                  <a:gd name="T48" fmla="*/ 368 w 431"/>
                  <a:gd name="T49" fmla="*/ 405 h 946"/>
                  <a:gd name="T50" fmla="*/ 398 w 431"/>
                  <a:gd name="T51" fmla="*/ 385 h 946"/>
                  <a:gd name="T52" fmla="*/ 396 w 431"/>
                  <a:gd name="T53" fmla="*/ 131 h 946"/>
                  <a:gd name="T54" fmla="*/ 287 w 431"/>
                  <a:gd name="T55" fmla="*/ 28 h 946"/>
                  <a:gd name="T56" fmla="*/ 150 w 431"/>
                  <a:gd name="T57" fmla="*/ 28 h 946"/>
                  <a:gd name="T58" fmla="*/ 29 w 431"/>
                  <a:gd name="T59" fmla="*/ 146 h 946"/>
                  <a:gd name="T60" fmla="*/ 28 w 431"/>
                  <a:gd name="T61" fmla="*/ 380 h 946"/>
                  <a:gd name="T62" fmla="*/ 55 w 431"/>
                  <a:gd name="T63" fmla="*/ 405 h 946"/>
                  <a:gd name="T64" fmla="*/ 83 w 431"/>
                  <a:gd name="T65" fmla="*/ 379 h 946"/>
                  <a:gd name="T66" fmla="*/ 83 w 431"/>
                  <a:gd name="T67" fmla="*/ 185 h 946"/>
                  <a:gd name="T68" fmla="*/ 97 w 431"/>
                  <a:gd name="T69" fmla="*/ 149 h 946"/>
                  <a:gd name="T70" fmla="*/ 109 w 431"/>
                  <a:gd name="T71" fmla="*/ 183 h 946"/>
                  <a:gd name="T72" fmla="*/ 110 w 431"/>
                  <a:gd name="T73" fmla="*/ 862 h 946"/>
                  <a:gd name="T74" fmla="*/ 167 w 431"/>
                  <a:gd name="T75" fmla="*/ 918 h 946"/>
                  <a:gd name="T76" fmla="*/ 201 w 431"/>
                  <a:gd name="T77" fmla="*/ 885 h 946"/>
                  <a:gd name="T78" fmla="*/ 200 w 431"/>
                  <a:gd name="T79" fmla="*/ 534 h 946"/>
                  <a:gd name="T80" fmla="*/ 201 w 431"/>
                  <a:gd name="T81" fmla="*/ 508 h 946"/>
                  <a:gd name="T82" fmla="*/ 211 w 431"/>
                  <a:gd name="T83" fmla="*/ 497 h 946"/>
                  <a:gd name="T84" fmla="*/ 226 w 431"/>
                  <a:gd name="T85" fmla="*/ 507 h 946"/>
                  <a:gd name="T86" fmla="*/ 227 w 431"/>
                  <a:gd name="T87" fmla="*/ 530 h 946"/>
                  <a:gd name="T88" fmla="*/ 227 w 431"/>
                  <a:gd name="T89" fmla="*/ 861 h 946"/>
                  <a:gd name="T90" fmla="*/ 284 w 431"/>
                  <a:gd name="T91" fmla="*/ 919 h 946"/>
                  <a:gd name="T92" fmla="*/ 317 w 431"/>
                  <a:gd name="T93" fmla="*/ 887 h 946"/>
                  <a:gd name="T94" fmla="*/ 316 w 431"/>
                  <a:gd name="T95" fmla="*/ 533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1" h="946">
                    <a:moveTo>
                      <a:pt x="342" y="693"/>
                    </a:moveTo>
                    <a:cubicBezTo>
                      <a:pt x="342" y="769"/>
                      <a:pt x="342" y="845"/>
                      <a:pt x="343" y="921"/>
                    </a:cubicBezTo>
                    <a:cubicBezTo>
                      <a:pt x="343" y="939"/>
                      <a:pt x="338" y="946"/>
                      <a:pt x="319" y="946"/>
                    </a:cubicBezTo>
                    <a:cubicBezTo>
                      <a:pt x="250" y="945"/>
                      <a:pt x="180" y="945"/>
                      <a:pt x="111" y="946"/>
                    </a:cubicBezTo>
                    <a:cubicBezTo>
                      <a:pt x="87" y="946"/>
                      <a:pt x="83" y="936"/>
                      <a:pt x="83" y="915"/>
                    </a:cubicBezTo>
                    <a:cubicBezTo>
                      <a:pt x="83" y="766"/>
                      <a:pt x="82" y="617"/>
                      <a:pt x="84" y="467"/>
                    </a:cubicBezTo>
                    <a:cubicBezTo>
                      <a:pt x="84" y="440"/>
                      <a:pt x="76" y="429"/>
                      <a:pt x="49" y="433"/>
                    </a:cubicBezTo>
                    <a:cubicBezTo>
                      <a:pt x="40" y="434"/>
                      <a:pt x="31" y="433"/>
                      <a:pt x="23" y="433"/>
                    </a:cubicBezTo>
                    <a:cubicBezTo>
                      <a:pt x="8" y="433"/>
                      <a:pt x="1" y="426"/>
                      <a:pt x="2" y="410"/>
                    </a:cubicBezTo>
                    <a:cubicBezTo>
                      <a:pt x="2" y="318"/>
                      <a:pt x="0" y="225"/>
                      <a:pt x="3" y="133"/>
                    </a:cubicBezTo>
                    <a:cubicBezTo>
                      <a:pt x="5" y="59"/>
                      <a:pt x="63" y="3"/>
                      <a:pt x="137" y="1"/>
                    </a:cubicBezTo>
                    <a:cubicBezTo>
                      <a:pt x="188" y="0"/>
                      <a:pt x="240" y="0"/>
                      <a:pt x="291" y="1"/>
                    </a:cubicBezTo>
                    <a:cubicBezTo>
                      <a:pt x="359" y="3"/>
                      <a:pt x="416" y="53"/>
                      <a:pt x="422" y="121"/>
                    </a:cubicBezTo>
                    <a:cubicBezTo>
                      <a:pt x="431" y="218"/>
                      <a:pt x="424" y="316"/>
                      <a:pt x="425" y="414"/>
                    </a:cubicBezTo>
                    <a:cubicBezTo>
                      <a:pt x="425" y="432"/>
                      <a:pt x="413" y="432"/>
                      <a:pt x="400" y="433"/>
                    </a:cubicBezTo>
                    <a:cubicBezTo>
                      <a:pt x="342" y="436"/>
                      <a:pt x="342" y="436"/>
                      <a:pt x="342" y="493"/>
                    </a:cubicBezTo>
                    <a:cubicBezTo>
                      <a:pt x="342" y="560"/>
                      <a:pt x="342" y="626"/>
                      <a:pt x="342" y="693"/>
                    </a:cubicBezTo>
                    <a:close/>
                    <a:moveTo>
                      <a:pt x="316" y="533"/>
                    </a:moveTo>
                    <a:cubicBezTo>
                      <a:pt x="316" y="415"/>
                      <a:pt x="316" y="297"/>
                      <a:pt x="316" y="179"/>
                    </a:cubicBezTo>
                    <a:cubicBezTo>
                      <a:pt x="316" y="172"/>
                      <a:pt x="316" y="164"/>
                      <a:pt x="317" y="156"/>
                    </a:cubicBezTo>
                    <a:cubicBezTo>
                      <a:pt x="318" y="150"/>
                      <a:pt x="323" y="147"/>
                      <a:pt x="329" y="147"/>
                    </a:cubicBezTo>
                    <a:cubicBezTo>
                      <a:pt x="335" y="147"/>
                      <a:pt x="341" y="150"/>
                      <a:pt x="341" y="156"/>
                    </a:cubicBezTo>
                    <a:cubicBezTo>
                      <a:pt x="342" y="164"/>
                      <a:pt x="342" y="172"/>
                      <a:pt x="342" y="179"/>
                    </a:cubicBezTo>
                    <a:cubicBezTo>
                      <a:pt x="342" y="247"/>
                      <a:pt x="343" y="314"/>
                      <a:pt x="342" y="382"/>
                    </a:cubicBezTo>
                    <a:cubicBezTo>
                      <a:pt x="342" y="402"/>
                      <a:pt x="352" y="406"/>
                      <a:pt x="368" y="405"/>
                    </a:cubicBezTo>
                    <a:cubicBezTo>
                      <a:pt x="382" y="404"/>
                      <a:pt x="398" y="409"/>
                      <a:pt x="398" y="385"/>
                    </a:cubicBezTo>
                    <a:cubicBezTo>
                      <a:pt x="397" y="301"/>
                      <a:pt x="399" y="216"/>
                      <a:pt x="396" y="131"/>
                    </a:cubicBezTo>
                    <a:cubicBezTo>
                      <a:pt x="394" y="73"/>
                      <a:pt x="345" y="29"/>
                      <a:pt x="287" y="28"/>
                    </a:cubicBezTo>
                    <a:cubicBezTo>
                      <a:pt x="242" y="28"/>
                      <a:pt x="196" y="28"/>
                      <a:pt x="150" y="28"/>
                    </a:cubicBezTo>
                    <a:cubicBezTo>
                      <a:pt x="78" y="28"/>
                      <a:pt x="30" y="74"/>
                      <a:pt x="29" y="146"/>
                    </a:cubicBezTo>
                    <a:cubicBezTo>
                      <a:pt x="27" y="224"/>
                      <a:pt x="29" y="302"/>
                      <a:pt x="28" y="380"/>
                    </a:cubicBezTo>
                    <a:cubicBezTo>
                      <a:pt x="28" y="401"/>
                      <a:pt x="36" y="405"/>
                      <a:pt x="55" y="405"/>
                    </a:cubicBezTo>
                    <a:cubicBezTo>
                      <a:pt x="74" y="405"/>
                      <a:pt x="84" y="402"/>
                      <a:pt x="83" y="379"/>
                    </a:cubicBezTo>
                    <a:cubicBezTo>
                      <a:pt x="82" y="314"/>
                      <a:pt x="82" y="249"/>
                      <a:pt x="83" y="185"/>
                    </a:cubicBezTo>
                    <a:cubicBezTo>
                      <a:pt x="84" y="172"/>
                      <a:pt x="74" y="148"/>
                      <a:pt x="97" y="149"/>
                    </a:cubicBezTo>
                    <a:cubicBezTo>
                      <a:pt x="118" y="149"/>
                      <a:pt x="109" y="171"/>
                      <a:pt x="109" y="183"/>
                    </a:cubicBezTo>
                    <a:cubicBezTo>
                      <a:pt x="110" y="410"/>
                      <a:pt x="110" y="636"/>
                      <a:pt x="110" y="862"/>
                    </a:cubicBezTo>
                    <a:cubicBezTo>
                      <a:pt x="110" y="929"/>
                      <a:pt x="106" y="915"/>
                      <a:pt x="167" y="918"/>
                    </a:cubicBezTo>
                    <a:cubicBezTo>
                      <a:pt x="193" y="920"/>
                      <a:pt x="201" y="911"/>
                      <a:pt x="201" y="885"/>
                    </a:cubicBezTo>
                    <a:cubicBezTo>
                      <a:pt x="200" y="768"/>
                      <a:pt x="200" y="651"/>
                      <a:pt x="200" y="534"/>
                    </a:cubicBezTo>
                    <a:cubicBezTo>
                      <a:pt x="200" y="525"/>
                      <a:pt x="201" y="517"/>
                      <a:pt x="201" y="508"/>
                    </a:cubicBezTo>
                    <a:cubicBezTo>
                      <a:pt x="202" y="502"/>
                      <a:pt x="205" y="498"/>
                      <a:pt x="211" y="497"/>
                    </a:cubicBezTo>
                    <a:cubicBezTo>
                      <a:pt x="220" y="496"/>
                      <a:pt x="225" y="500"/>
                      <a:pt x="226" y="507"/>
                    </a:cubicBezTo>
                    <a:cubicBezTo>
                      <a:pt x="228" y="514"/>
                      <a:pt x="227" y="522"/>
                      <a:pt x="227" y="530"/>
                    </a:cubicBezTo>
                    <a:cubicBezTo>
                      <a:pt x="227" y="640"/>
                      <a:pt x="227" y="750"/>
                      <a:pt x="227" y="861"/>
                    </a:cubicBezTo>
                    <a:cubicBezTo>
                      <a:pt x="227" y="918"/>
                      <a:pt x="227" y="917"/>
                      <a:pt x="284" y="919"/>
                    </a:cubicBezTo>
                    <a:cubicBezTo>
                      <a:pt x="309" y="919"/>
                      <a:pt x="317" y="912"/>
                      <a:pt x="317" y="887"/>
                    </a:cubicBezTo>
                    <a:cubicBezTo>
                      <a:pt x="315" y="769"/>
                      <a:pt x="316" y="651"/>
                      <a:pt x="316" y="53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186117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purl.org/dc/terms/"/>
    <ds:schemaRef ds:uri="08562aa6-c0ad-4fb9-8a82-15409d3a28b4"/>
    <ds:schemaRef ds:uri="http://schemas.microsoft.com/office/2006/documentManagement/types"/>
    <ds:schemaRef ds:uri="28627d7c-4416-4bc1-86cf-ca6c3a42a8f2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7B761F2-11B3-4730-BC23-AB5383E15CF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572</Words>
  <Application>Microsoft Office PowerPoint</Application>
  <PresentationFormat>Widescreen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Clinical high-risk for psychosis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18</cp:revision>
  <dcterms:created xsi:type="dcterms:W3CDTF">2026-02-02T13:01:55Z</dcterms:created>
  <dcterms:modified xsi:type="dcterms:W3CDTF">2026-06-04T07:19:41Z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