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955009407444868"/>
          <c:y val="0.30452360289193509"/>
          <c:w val="0.31368475720592054"/>
          <c:h val="0.4705271358088808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F5-4518-BA7C-72342E21FFB7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F5-4518-BA7C-72342E21FFB7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F5-4518-BA7C-72342E21FF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F5-4518-BA7C-72342E21FFB7}"/>
              </c:ext>
            </c:extLst>
          </c:dPt>
          <c:dPt>
            <c:idx val="4"/>
            <c:bubble3D val="0"/>
            <c:spPr>
              <a:solidFill>
                <a:schemeClr val="accent3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6F5-4518-BA7C-72342E21FFB7}"/>
              </c:ext>
            </c:extLst>
          </c:dPt>
          <c:dPt>
            <c:idx val="5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F5-4518-BA7C-72342E21FFB7}"/>
              </c:ext>
            </c:extLst>
          </c:dPt>
          <c:dPt>
            <c:idx val="6"/>
            <c:bubble3D val="0"/>
            <c:spPr>
              <a:solidFill>
                <a:schemeClr val="accent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6F5-4518-BA7C-72342E21FFB7}"/>
              </c:ext>
            </c:extLst>
          </c:dPt>
          <c:dPt>
            <c:idx val="7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6F5-4518-BA7C-72342E21FFB7}"/>
              </c:ext>
            </c:extLst>
          </c:dPt>
          <c:dPt>
            <c:idx val="8"/>
            <c:bubble3D val="0"/>
            <c:explosion val="19"/>
            <c:spPr>
              <a:solidFill>
                <a:schemeClr val="accent2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6F5-4518-BA7C-72342E21FFB7}"/>
              </c:ext>
            </c:extLst>
          </c:dPt>
          <c:dPt>
            <c:idx val="9"/>
            <c:bubble3D val="0"/>
            <c:explosion val="16"/>
            <c:spPr>
              <a:solidFill>
                <a:schemeClr val="accent2">
                  <a:lumMod val="5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6F5-4518-BA7C-72342E21FFB7}"/>
              </c:ext>
            </c:extLst>
          </c:dPt>
          <c:dPt>
            <c:idx val="10"/>
            <c:bubble3D val="0"/>
            <c:spPr>
              <a:solidFill>
                <a:schemeClr val="accent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6F5-4518-BA7C-72342E21FFB7}"/>
              </c:ext>
            </c:extLst>
          </c:dPt>
          <c:dPt>
            <c:idx val="1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6F5-4518-BA7C-72342E21FFB7}"/>
              </c:ext>
            </c:extLst>
          </c:dPt>
          <c:dPt>
            <c:idx val="1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C6F5-4518-BA7C-72342E21FFB7}"/>
              </c:ext>
            </c:extLst>
          </c:dPt>
          <c:dPt>
            <c:idx val="13"/>
            <c:bubble3D val="0"/>
            <c:spPr>
              <a:solidFill>
                <a:schemeClr val="accent5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C6F5-4518-BA7C-72342E21FFB7}"/>
              </c:ext>
            </c:extLst>
          </c:dPt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</c:formatCode>
                <c:ptCount val="5"/>
                <c:pt idx="0">
                  <c:v>51</c:v>
                </c:pt>
                <c:pt idx="1">
                  <c:v>18</c:v>
                </c:pt>
                <c:pt idx="2">
                  <c:v>10</c:v>
                </c:pt>
                <c:pt idx="3">
                  <c:v>12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C6F5-4518-BA7C-72342E21FF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F067-4A7B-965D-E1B0A88A1F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F067-4A7B-965D-E1B0A88A1F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F067-4A7B-965D-E1B0A88A1F6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F067-4A7B-965D-E1B0A88A1F6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F067-4A7B-965D-E1B0A88A1F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F-5E25-4852-9B00-7E8E724FB4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28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955009407444868"/>
          <c:y val="0.30452360289193509"/>
          <c:w val="0.31368475720592054"/>
          <c:h val="0.4705271358088808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7B9CBB">
                <a:lumMod val="20000"/>
                <a:lumOff val="80000"/>
              </a:srgbClr>
            </a:solidFill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7B9CBB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F5-4518-BA7C-72342E21FFB7}"/>
              </c:ext>
            </c:extLst>
          </c:dPt>
          <c:dPt>
            <c:idx val="1"/>
            <c:bubble3D val="0"/>
            <c:spPr>
              <a:solidFill>
                <a:srgbClr val="7B9CBB">
                  <a:lumMod val="40000"/>
                  <a:lumOff val="6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F5-4518-BA7C-72342E21FFB7}"/>
              </c:ext>
            </c:extLst>
          </c:dPt>
          <c:dPt>
            <c:idx val="2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F5-4518-BA7C-72342E21FFB7}"/>
              </c:ext>
            </c:extLst>
          </c:dPt>
          <c:dPt>
            <c:idx val="3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F5-4518-BA7C-72342E21FFB7}"/>
              </c:ext>
            </c:extLst>
          </c:dPt>
          <c:dPt>
            <c:idx val="4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6F5-4518-BA7C-72342E21FFB7}"/>
              </c:ext>
            </c:extLst>
          </c:dPt>
          <c:dPt>
            <c:idx val="5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F5-4518-BA7C-72342E21FFB7}"/>
              </c:ext>
            </c:extLst>
          </c:dPt>
          <c:dPt>
            <c:idx val="6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6F5-4518-BA7C-72342E21FFB7}"/>
              </c:ext>
            </c:extLst>
          </c:dPt>
          <c:dPt>
            <c:idx val="7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6F5-4518-BA7C-72342E21FFB7}"/>
              </c:ext>
            </c:extLst>
          </c:dPt>
          <c:dPt>
            <c:idx val="8"/>
            <c:bubble3D val="0"/>
            <c:explosion val="19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6F5-4518-BA7C-72342E21FFB7}"/>
              </c:ext>
            </c:extLst>
          </c:dPt>
          <c:dPt>
            <c:idx val="9"/>
            <c:bubble3D val="0"/>
            <c:explosion val="16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6F5-4518-BA7C-72342E21FFB7}"/>
              </c:ext>
            </c:extLst>
          </c:dPt>
          <c:dPt>
            <c:idx val="10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6F5-4518-BA7C-72342E21FFB7}"/>
              </c:ext>
            </c:extLst>
          </c:dPt>
          <c:dPt>
            <c:idx val="11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6F5-4518-BA7C-72342E21FFB7}"/>
              </c:ext>
            </c:extLst>
          </c:dPt>
          <c:dPt>
            <c:idx val="12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C6F5-4518-BA7C-72342E21FFB7}"/>
              </c:ext>
            </c:extLst>
          </c:dPt>
          <c:dPt>
            <c:idx val="13"/>
            <c:bubble3D val="0"/>
            <c:spPr>
              <a:solidFill>
                <a:srgbClr val="7B9CBB">
                  <a:lumMod val="20000"/>
                  <a:lumOff val="80000"/>
                </a:srgb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C6F5-4518-BA7C-72342E21FFB7}"/>
              </c:ext>
            </c:extLst>
          </c:dPt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</c:formatCode>
                <c:ptCount val="2"/>
                <c:pt idx="0">
                  <c:v>51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C6F5-4518-BA7C-72342E21FF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8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ln w="9525"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Symptoms were assessed using the Scale for the Assessment of Positive Symptoms and the Scale for the Assessment of Negative Symptoms; a composite score was calculated for each dimension, ranging from 0 to 5.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score of 2 or less on all global ratings of symptoms was classed as clinical remission.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Starzer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Hansen HG, Hjorthøj C, et al. 20-year trajectories of positive and negative symptoms after the first psychotic episode in patients with schizophrenia spectrum disorder: results from the OPUS study. World Psychiatry 2023; 22: 424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432.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357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A6085-F0B1-7B9E-DB72-A6EE747B0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3E85314-F7C0-D975-5987-F660427BB47E}"/>
              </a:ext>
            </a:extLst>
          </p:cNvPr>
          <p:cNvSpPr/>
          <p:nvPr/>
        </p:nvSpPr>
        <p:spPr>
          <a:xfrm>
            <a:off x="5802540" y="1802936"/>
            <a:ext cx="5826000" cy="19880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500064-0231-FA0F-5071-12576D59A6A6}"/>
              </a:ext>
            </a:extLst>
          </p:cNvPr>
          <p:cNvSpPr txBox="1"/>
          <p:nvPr/>
        </p:nvSpPr>
        <p:spPr>
          <a:xfrm>
            <a:off x="5866179" y="2120228"/>
            <a:ext cx="219471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chemeClr val="accent3">
                    <a:lumMod val="75000"/>
                  </a:schemeClr>
                </a:solidFill>
              </a:rPr>
              <a:t>Positive symptoms: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/>
              <a:t>~70% </a:t>
            </a:r>
            <a:r>
              <a:rPr lang="en-US" sz="1400"/>
              <a:t>showed </a:t>
            </a:r>
            <a:r>
              <a:rPr lang="en-US" sz="1400" err="1"/>
              <a:t>improvement</a:t>
            </a:r>
            <a:r>
              <a:rPr lang="en-US" sz="1400" baseline="30000" err="1"/>
              <a:t>a</a:t>
            </a:r>
            <a:r>
              <a:rPr lang="en-US" sz="1400"/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/>
              <a:t>~20% </a:t>
            </a:r>
            <a:r>
              <a:rPr lang="en-US" sz="1400"/>
              <a:t>showed chronic or worsening symptoms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0F0C1E-0301-0F6C-8A91-286F3CE08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DBACCC-FCF6-CFE9-E9A2-13CCC4E62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The multi-episode course of schizophrenia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06CDAEC-DECD-B682-2DB4-B000EFE254A8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4524317" cy="4415215"/>
          </a:xfrm>
        </p:spPr>
        <p:txBody>
          <a:bodyPr/>
          <a:lstStyle/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follow-up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study of participants from the OPUS trial aimed to identify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20-year trajectories of positive and negative symptoms after FEP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patients with a schizophrenia </a:t>
            </a:r>
            <a:b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spectrum diagnosis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Symptoms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followed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diverse and non-linear trajectories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rather than a single </a:t>
            </a:r>
            <a:b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deteriorating course</a:t>
            </a:r>
            <a:endParaRPr kumimoji="0" lang="en-GB" sz="1600" b="0" i="0" u="none" strike="noStrike" kern="1200" cap="none" spc="0" normalizeH="0" baseline="3000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60000" marR="0" lvl="1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Some patients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showed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persistent positive symptoms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, while others demonstrated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improvement or fluctuating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patterns</a:t>
            </a:r>
            <a:endParaRPr kumimoji="0" lang="en-GB" sz="1400" b="0" i="0" u="none" strike="noStrike" kern="1200" cap="none" spc="0" normalizeH="0" baseline="3000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60000" marR="0" lvl="1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Negative symptoms </a:t>
            </a:r>
            <a:r>
              <a:rPr kumimoji="0" lang="en-GB" sz="1400" b="0" i="0" u="non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were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generally more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stable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persistent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than positive symptoms</a:t>
            </a:r>
            <a:endParaRPr kumimoji="0" lang="en-GB" sz="1400" b="0" i="0" u="none" strike="noStrike" kern="1200" cap="none" spc="0" normalizeH="0" baseline="3000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Early symptom severity and functional status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were associated with </a:t>
            </a:r>
            <a:r>
              <a:rPr lang="en-US"/>
              <a:t>lower cognition, poorer social functioning, higher antipsychotic use, and lower rates of recovery at 20 years</a:t>
            </a:r>
            <a:endParaRPr kumimoji="0" lang="en-GB" sz="1600" b="0" i="0" u="none" strike="noStrike" kern="1200" cap="none" spc="0" normalizeH="0" baseline="3000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344159-09DA-982B-B48E-B918DDE060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baseline="30000" noProof="0" dirty="0" err="1"/>
              <a:t>a</a:t>
            </a:r>
            <a:r>
              <a:rPr lang="en-GB" noProof="0" dirty="0" err="1"/>
              <a:t>Includes</a:t>
            </a:r>
            <a:r>
              <a:rPr lang="en-GB" noProof="0" dirty="0"/>
              <a:t> patients that experienced early continuous remission or stable improvement of symptoms </a:t>
            </a:r>
            <a:br>
              <a:rPr lang="en-GB" noProof="0" dirty="0"/>
            </a:br>
            <a:r>
              <a:rPr lang="en-GB" noProof="0" dirty="0"/>
              <a:t>FEP=first-episode psychosis</a:t>
            </a:r>
          </a:p>
          <a:p>
            <a:r>
              <a:rPr lang="en-GB" noProof="0" dirty="0" err="1"/>
              <a:t>Starzer</a:t>
            </a:r>
            <a:r>
              <a:rPr lang="en-GB" noProof="0" dirty="0"/>
              <a:t> et al. World Psychiatry 2023;22:424–432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DE299C-04EF-5C8E-40D1-4B900F94215F}"/>
              </a:ext>
            </a:extLst>
          </p:cNvPr>
          <p:cNvSpPr txBox="1"/>
          <p:nvPr/>
        </p:nvSpPr>
        <p:spPr>
          <a:xfrm>
            <a:off x="5802540" y="1328841"/>
            <a:ext cx="5716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>
                <a:solidFill>
                  <a:schemeClr val="accent2">
                    <a:lumMod val="50000"/>
                  </a:schemeClr>
                </a:solidFill>
              </a:rPr>
              <a:t>Symptom trajectories: Outcomes at 20 years’ follow-up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1C98BE3-A45B-A11E-4CDA-60FF3ED3797B}"/>
              </a:ext>
            </a:extLst>
          </p:cNvPr>
          <p:cNvGrpSpPr/>
          <p:nvPr/>
        </p:nvGrpSpPr>
        <p:grpSpPr>
          <a:xfrm>
            <a:off x="7920497" y="1641829"/>
            <a:ext cx="3831855" cy="2341408"/>
            <a:chOff x="8486120" y="1683488"/>
            <a:chExt cx="3831855" cy="2341408"/>
          </a:xfrm>
        </p:grpSpPr>
        <p:graphicFrame>
          <p:nvGraphicFramePr>
            <p:cNvPr id="17" name="Chart 16">
              <a:extLst>
                <a:ext uri="{FF2B5EF4-FFF2-40B4-BE49-F238E27FC236}">
                  <a16:creationId xmlns:a16="http://schemas.microsoft.com/office/drawing/2014/main" id="{E55ECE6E-898F-4F0C-46E4-E9AA0879D20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64467601"/>
                </p:ext>
              </p:extLst>
            </p:nvPr>
          </p:nvGraphicFramePr>
          <p:xfrm>
            <a:off x="8805863" y="1683488"/>
            <a:ext cx="3512112" cy="23414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F30A79-77DD-0716-478B-63FC33B2CAD8}"/>
                </a:ext>
              </a:extLst>
            </p:cNvPr>
            <p:cNvSpPr txBox="1"/>
            <p:nvPr/>
          </p:nvSpPr>
          <p:spPr>
            <a:xfrm>
              <a:off x="10607387" y="3256422"/>
              <a:ext cx="144337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/>
                <a:t>Continuous severe symptoms: </a:t>
              </a:r>
              <a:r>
                <a:rPr lang="en-GB" sz="1000" b="1"/>
                <a:t>9%</a:t>
              </a:r>
              <a:endParaRPr lang="en-GB" sz="10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143ADA-626F-509F-251F-5CFB066CA963}"/>
                </a:ext>
              </a:extLst>
            </p:cNvPr>
            <p:cNvSpPr txBox="1"/>
            <p:nvPr/>
          </p:nvSpPr>
          <p:spPr>
            <a:xfrm>
              <a:off x="10760477" y="2707332"/>
              <a:ext cx="1443370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/>
                <a:t>Relapse with </a:t>
              </a:r>
              <a:br>
                <a:rPr lang="en-GB" sz="1000"/>
              </a:br>
              <a:r>
                <a:rPr lang="en-GB" sz="1000"/>
                <a:t>moderate symptoms: </a:t>
              </a:r>
              <a:r>
                <a:rPr lang="en-GB" sz="1000" b="1"/>
                <a:t>12%</a:t>
              </a:r>
              <a:endParaRPr lang="en-GB" sz="10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4CB65C-A9AB-7C20-899A-F2A9B579C6D5}"/>
                </a:ext>
              </a:extLst>
            </p:cNvPr>
            <p:cNvSpPr txBox="1"/>
            <p:nvPr/>
          </p:nvSpPr>
          <p:spPr>
            <a:xfrm>
              <a:off x="10527846" y="2278949"/>
              <a:ext cx="144337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/>
                <a:t>Intermittent </a:t>
              </a:r>
              <a:br>
                <a:rPr lang="en-GB" sz="1000"/>
              </a:br>
              <a:r>
                <a:rPr lang="en-GB" sz="1000"/>
                <a:t>symptoms: </a:t>
              </a:r>
              <a:r>
                <a:rPr lang="en-GB" sz="1000" b="1"/>
                <a:t>10%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D00EDBD-C429-5947-90B4-D6B9A89D39AB}"/>
                </a:ext>
              </a:extLst>
            </p:cNvPr>
            <p:cNvSpPr txBox="1"/>
            <p:nvPr/>
          </p:nvSpPr>
          <p:spPr>
            <a:xfrm>
              <a:off x="9133290" y="2112334"/>
              <a:ext cx="144337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/>
                <a:t>Stable improvement: </a:t>
              </a:r>
              <a:r>
                <a:rPr lang="en-GB" sz="1000" b="1"/>
                <a:t>18%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1401B1E-738F-4016-E57D-912943698876}"/>
                </a:ext>
              </a:extLst>
            </p:cNvPr>
            <p:cNvSpPr txBox="1"/>
            <p:nvPr/>
          </p:nvSpPr>
          <p:spPr>
            <a:xfrm>
              <a:off x="8486120" y="3099021"/>
              <a:ext cx="144337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/>
                <a:t>Early continuous remission: </a:t>
              </a:r>
              <a:r>
                <a:rPr lang="en-GB" sz="1000" b="1"/>
                <a:t>51%</a:t>
              </a:r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79DE312-C214-DD7C-BDEE-A4F9C7074294}"/>
              </a:ext>
            </a:extLst>
          </p:cNvPr>
          <p:cNvSpPr/>
          <p:nvPr/>
        </p:nvSpPr>
        <p:spPr>
          <a:xfrm>
            <a:off x="5802540" y="4062667"/>
            <a:ext cx="5826000" cy="1664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2064429-7934-636D-5858-8C9A94B28503}"/>
              </a:ext>
            </a:extLst>
          </p:cNvPr>
          <p:cNvSpPr txBox="1"/>
          <p:nvPr/>
        </p:nvSpPr>
        <p:spPr>
          <a:xfrm>
            <a:off x="5866180" y="4260445"/>
            <a:ext cx="205431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chemeClr val="accent5">
                    <a:lumMod val="75000"/>
                  </a:schemeClr>
                </a:solidFill>
              </a:rPr>
              <a:t>Negative symptoms: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/>
              <a:t>51% </a:t>
            </a:r>
            <a:r>
              <a:rPr lang="en-US" sz="1400"/>
              <a:t>showed improvement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/>
              <a:t>49% </a:t>
            </a:r>
            <a:r>
              <a:rPr lang="en-US" sz="1400"/>
              <a:t>showed no improvement</a:t>
            </a:r>
          </a:p>
          <a:p>
            <a:endParaRPr lang="en-GB" sz="1400"/>
          </a:p>
          <a:p>
            <a:endParaRPr lang="en-GB" sz="1400"/>
          </a:p>
          <a:p>
            <a:endParaRPr lang="en-GB" sz="140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D3B93DB-EDA0-A8D3-3A7A-4E5D13B97BFD}"/>
              </a:ext>
            </a:extLst>
          </p:cNvPr>
          <p:cNvGrpSpPr/>
          <p:nvPr/>
        </p:nvGrpSpPr>
        <p:grpSpPr>
          <a:xfrm>
            <a:off x="7845982" y="3753061"/>
            <a:ext cx="3906370" cy="2341408"/>
            <a:chOff x="8411605" y="1683488"/>
            <a:chExt cx="3906370" cy="2341408"/>
          </a:xfrm>
        </p:grpSpPr>
        <p:graphicFrame>
          <p:nvGraphicFramePr>
            <p:cNvPr id="43" name="Chart 42">
              <a:extLst>
                <a:ext uri="{FF2B5EF4-FFF2-40B4-BE49-F238E27FC236}">
                  <a16:creationId xmlns:a16="http://schemas.microsoft.com/office/drawing/2014/main" id="{B3492185-3E93-EBDE-ED6D-BC531440D02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36142568"/>
                </p:ext>
              </p:extLst>
            </p:nvPr>
          </p:nvGraphicFramePr>
          <p:xfrm>
            <a:off x="8805863" y="1683488"/>
            <a:ext cx="3512112" cy="23414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EA49557-C961-A4BB-0149-D31F61EEB24F}"/>
                </a:ext>
              </a:extLst>
            </p:cNvPr>
            <p:cNvSpPr txBox="1"/>
            <p:nvPr/>
          </p:nvSpPr>
          <p:spPr>
            <a:xfrm>
              <a:off x="10561919" y="2446698"/>
              <a:ext cx="144337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 dirty="0"/>
                <a:t>Continuous </a:t>
              </a:r>
              <a:br>
                <a:rPr lang="en-GB" sz="1000" dirty="0"/>
              </a:br>
              <a:r>
                <a:rPr lang="en-GB" sz="1000" dirty="0"/>
                <a:t>symptoms: </a:t>
              </a:r>
              <a:r>
                <a:rPr lang="en-GB" sz="1000" b="1" dirty="0"/>
                <a:t>49%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30D7376-F26E-E03D-C4A1-1BBCDDFC6161}"/>
                </a:ext>
              </a:extLst>
            </p:cNvPr>
            <p:cNvSpPr txBox="1"/>
            <p:nvPr/>
          </p:nvSpPr>
          <p:spPr>
            <a:xfrm>
              <a:off x="8411605" y="3070069"/>
              <a:ext cx="144337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/>
                <a:t>Symptom remission: </a:t>
              </a:r>
              <a:br>
                <a:rPr lang="en-GB" sz="1000"/>
              </a:br>
              <a:r>
                <a:rPr lang="en-GB" sz="1000" b="1"/>
                <a:t>51%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4017231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Neurotorium - Light Brown">
    <a:dk1>
      <a:srgbClr val="3F1A01"/>
    </a:dk1>
    <a:lt1>
      <a:srgbClr val="FFFFFF"/>
    </a:lt1>
    <a:dk2>
      <a:srgbClr val="1A1A17"/>
    </a:dk2>
    <a:lt2>
      <a:srgbClr val="F0F0F0"/>
    </a:lt2>
    <a:accent1>
      <a:srgbClr val="717171"/>
    </a:accent1>
    <a:accent2>
      <a:srgbClr val="B59E5F"/>
    </a:accent2>
    <a:accent3>
      <a:srgbClr val="99B3A8"/>
    </a:accent3>
    <a:accent4>
      <a:srgbClr val="B2A499"/>
    </a:accent4>
    <a:accent5>
      <a:srgbClr val="7B9CBB"/>
    </a:accent5>
    <a:accent6>
      <a:srgbClr val="DADADA"/>
    </a:accent6>
    <a:hlink>
      <a:srgbClr val="B59E5F"/>
    </a:hlink>
    <a:folHlink>
      <a:srgbClr val="DADADA"/>
    </a:folHlink>
  </a:clrScheme>
  <a:fontScheme name="Neurotorium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Neurotorium - Light Brown">
    <a:dk1>
      <a:srgbClr val="3F1A01"/>
    </a:dk1>
    <a:lt1>
      <a:srgbClr val="FFFFFF"/>
    </a:lt1>
    <a:dk2>
      <a:srgbClr val="1A1A17"/>
    </a:dk2>
    <a:lt2>
      <a:srgbClr val="F0F0F0"/>
    </a:lt2>
    <a:accent1>
      <a:srgbClr val="717171"/>
    </a:accent1>
    <a:accent2>
      <a:srgbClr val="B59E5F"/>
    </a:accent2>
    <a:accent3>
      <a:srgbClr val="99B3A8"/>
    </a:accent3>
    <a:accent4>
      <a:srgbClr val="B2A499"/>
    </a:accent4>
    <a:accent5>
      <a:srgbClr val="7B9CBB"/>
    </a:accent5>
    <a:accent6>
      <a:srgbClr val="DADADA"/>
    </a:accent6>
    <a:hlink>
      <a:srgbClr val="B59E5F"/>
    </a:hlink>
    <a:folHlink>
      <a:srgbClr val="DADADA"/>
    </a:folHlink>
  </a:clrScheme>
  <a:fontScheme name="Neurotorium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317</Words>
  <Application>Microsoft Office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The multi-episode course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24</cp:revision>
  <dcterms:created xsi:type="dcterms:W3CDTF">2026-02-02T13:01:55Z</dcterms:created>
  <dcterms:modified xsi:type="dcterms:W3CDTF">2026-06-04T07:20:16Z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